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handoutMasterIdLst>
    <p:handoutMasterId r:id="rId30"/>
  </p:handoutMasterIdLst>
  <p:sldIdLst>
    <p:sldId id="256" r:id="rId2"/>
    <p:sldId id="276" r:id="rId3"/>
    <p:sldId id="268" r:id="rId4"/>
    <p:sldId id="271" r:id="rId5"/>
    <p:sldId id="270" r:id="rId6"/>
    <p:sldId id="260" r:id="rId7"/>
    <p:sldId id="259" r:id="rId8"/>
    <p:sldId id="274" r:id="rId9"/>
    <p:sldId id="275" r:id="rId10"/>
    <p:sldId id="273" r:id="rId11"/>
    <p:sldId id="280" r:id="rId12"/>
    <p:sldId id="269" r:id="rId13"/>
    <p:sldId id="263" r:id="rId14"/>
    <p:sldId id="264" r:id="rId15"/>
    <p:sldId id="265" r:id="rId16"/>
    <p:sldId id="279" r:id="rId17"/>
    <p:sldId id="281" r:id="rId18"/>
    <p:sldId id="282" r:id="rId19"/>
    <p:sldId id="283" r:id="rId20"/>
    <p:sldId id="278" r:id="rId21"/>
    <p:sldId id="284" r:id="rId22"/>
    <p:sldId id="285" r:id="rId23"/>
    <p:sldId id="290" r:id="rId24"/>
    <p:sldId id="286" r:id="rId25"/>
    <p:sldId id="287" r:id="rId26"/>
    <p:sldId id="267" r:id="rId27"/>
    <p:sldId id="289" r:id="rId28"/>
    <p:sldId id="288" r:id="rId29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4" autoAdjust="0"/>
    <p:restoredTop sz="94660"/>
  </p:normalViewPr>
  <p:slideViewPr>
    <p:cSldViewPr>
      <p:cViewPr varScale="1">
        <p:scale>
          <a:sx n="95" d="100"/>
          <a:sy n="95" d="100"/>
        </p:scale>
        <p:origin x="-4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3966" y="-84"/>
      </p:cViewPr>
      <p:guideLst>
        <p:guide orient="horz" pos="311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098" y="0"/>
            <a:ext cx="2944958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45B6BBE-6944-413B-BF72-8E3BCF31C3B9}" type="datetimeFigureOut">
              <a:rPr lang="en-GB"/>
              <a:pPr>
                <a:defRPr/>
              </a:pPr>
              <a:t>25/02/2013</a:t>
            </a:fld>
            <a:endParaRPr lang="en-GB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406"/>
            <a:ext cx="2944958" cy="494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098" y="9378406"/>
            <a:ext cx="2944958" cy="494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56C187D-4470-419A-8B7C-9263F7F2E2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314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 i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433D8B64-C25F-426F-B64B-768FCB0C5DBD}" type="datetimeFigureOut">
              <a:rPr lang="en-GB" smtClean="0"/>
              <a:pPr>
                <a:defRPr/>
              </a:pPr>
              <a:t>25/02/2013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CD43C9E-BBDB-4021-B2AF-E921C08D996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C4F612-776A-436B-A050-D0E5141E46D6}" type="datetimeFigureOut">
              <a:rPr lang="en-GB" smtClean="0"/>
              <a:pPr>
                <a:defRPr/>
              </a:pPr>
              <a:t>25/02/2013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84E638-42B1-409D-919D-8526D04A4A4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479964-B49D-43B9-9D9A-78E40CCCD159}" type="datetimeFigureOut">
              <a:rPr lang="en-GB" smtClean="0"/>
              <a:pPr>
                <a:defRPr/>
              </a:pPr>
              <a:t>25/02/2013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E450E9-3131-4818-8BDD-1F23C189489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391579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A94EBF-E032-4939-806A-2882E7C942D2}" type="datetimeFigureOut">
              <a:rPr lang="en-GB" smtClean="0"/>
              <a:pPr>
                <a:defRPr/>
              </a:pPr>
              <a:t>25/02/2013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BAE974-DEA9-4FFD-A695-75CC14FAAC8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200C13-377E-47DB-8908-8A0CD4001B06}" type="datetimeFigureOut">
              <a:rPr lang="en-GB" smtClean="0"/>
              <a:pPr>
                <a:defRPr/>
              </a:pPr>
              <a:t>25/02/2013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52847C-1537-40B3-93E2-1A2A2AC33DF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620ED8-F466-4982-B7C5-631506BD15E7}" type="datetimeFigureOut">
              <a:rPr lang="en-GB" smtClean="0"/>
              <a:pPr>
                <a:defRPr/>
              </a:pPr>
              <a:t>25/02/2013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85DEEA-658C-4AC3-B6FA-0D1016C15F0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7D884E-711F-4138-9AB3-0F8D050320E4}" type="datetimeFigureOut">
              <a:rPr lang="en-GB" smtClean="0"/>
              <a:pPr>
                <a:defRPr/>
              </a:pPr>
              <a:t>25/02/2013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5D024-1873-4348-86F4-4782B97F956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1C4CBA-66B1-4A0A-A678-DD4D69D0B2B3}" type="datetimeFigureOut">
              <a:rPr lang="en-GB" smtClean="0"/>
              <a:pPr>
                <a:defRPr/>
              </a:pPr>
              <a:t>25/02/2013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DB18B-9295-4588-AE26-F4719DD02F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1F1179-D5FE-40BB-B49C-8595B637C390}" type="datetimeFigureOut">
              <a:rPr lang="en-GB" smtClean="0"/>
              <a:pPr>
                <a:defRPr/>
              </a:pPr>
              <a:t>25/02/2013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294210-5C04-4059-B4D0-AEF2D71AEE0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B0F0AE-3A25-4911-B17F-54CCFC665DDE}" type="datetimeFigureOut">
              <a:rPr lang="en-GB" smtClean="0"/>
              <a:pPr>
                <a:defRPr/>
              </a:pPr>
              <a:t>25/02/2013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DB510-9509-455C-BEF7-423BB90A297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4B71B2-A574-42A9-9D9A-9963A4241CDC}" type="datetimeFigureOut">
              <a:rPr lang="en-GB" smtClean="0"/>
              <a:pPr>
                <a:defRPr/>
              </a:pPr>
              <a:t>25/02/2013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FC1B8-2EC3-4274-B281-5575947F446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0253DDE2-9478-4362-B07D-E358632ABB5F}" type="datetimeFigureOut">
              <a:rPr lang="en-GB" smtClean="0"/>
              <a:pPr>
                <a:defRPr/>
              </a:pPr>
              <a:t>25/02/2013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EEFD9BC1-A345-43B1-A405-94EF5D361A7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457200" y="1124744"/>
            <a:ext cx="6781800" cy="2304256"/>
          </a:xfrm>
        </p:spPr>
        <p:txBody>
          <a:bodyPr>
            <a:normAutofit/>
          </a:bodyPr>
          <a:lstStyle/>
          <a:p>
            <a:pPr eaLnBrk="1" hangingPunct="1"/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S3 BUSINESS ENTERPRISE &amp; ICT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3200" dirty="0" smtClean="0">
                <a:solidFill>
                  <a:schemeClr val="tx2">
                    <a:lumMod val="75000"/>
                  </a:schemeClr>
                </a:solidFill>
              </a:rPr>
              <a:t>Lesson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869160"/>
            <a:ext cx="6781800" cy="1440160"/>
          </a:xfrm>
        </p:spPr>
        <p:txBody>
          <a:bodyPr rtlCol="0">
            <a:normAutofit fontScale="92500" lnSpcReduction="10000"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200" b="1" dirty="0" smtClean="0">
                <a:solidFill>
                  <a:schemeClr val="tx2">
                    <a:lumMod val="75000"/>
                  </a:schemeClr>
                </a:solidFill>
              </a:rPr>
              <a:t>Administration &amp; IT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200" dirty="0" smtClean="0">
                <a:solidFill>
                  <a:schemeClr val="tx2">
                    <a:lumMod val="75000"/>
                  </a:schemeClr>
                </a:solidFill>
              </a:rPr>
              <a:t>Tasks, Skills and Qualities of an Administrator</a:t>
            </a:r>
            <a:endParaRPr lang="en-GB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Success Criteria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eaLnBrk="1" hangingPunct="1">
              <a:buSzPct val="50000"/>
              <a:buNone/>
            </a:pPr>
            <a:endParaRPr lang="en-GB" sz="2800" dirty="0" smtClean="0"/>
          </a:p>
          <a:p>
            <a:pPr eaLnBrk="1" hangingPunct="1">
              <a:buSzPct val="50000"/>
              <a:buFont typeface="Wingdings" pitchFamily="2" charset="2"/>
              <a:buChar char="q"/>
            </a:pPr>
            <a:r>
              <a:rPr lang="en-GB" sz="2800" dirty="0" smtClean="0"/>
              <a:t>I can summarise the duties of the Administration Department</a:t>
            </a:r>
          </a:p>
          <a:p>
            <a:pPr marL="0" indent="0" eaLnBrk="1" hangingPunct="1">
              <a:buSzPct val="50000"/>
              <a:buNone/>
            </a:pPr>
            <a:endParaRPr lang="en-GB" sz="1200" dirty="0" smtClean="0"/>
          </a:p>
          <a:p>
            <a:pPr>
              <a:buSzPct val="50000"/>
              <a:buFont typeface="Wingdings" pitchFamily="2" charset="2"/>
              <a:buChar char="q"/>
            </a:pPr>
            <a:r>
              <a:rPr lang="en-GB" sz="2800" dirty="0"/>
              <a:t>I can explain the skills and qualities needed by an Admin Assistant</a:t>
            </a:r>
          </a:p>
          <a:p>
            <a:pPr marL="68580" indent="0" eaLnBrk="1" hangingPunct="1">
              <a:buSzPct val="50000"/>
              <a:buNone/>
            </a:pPr>
            <a:endParaRPr lang="en-GB" sz="2800" dirty="0"/>
          </a:p>
          <a:p>
            <a:pPr eaLnBrk="1" hangingPunct="1">
              <a:buSzPct val="50000"/>
              <a:buFont typeface="Wingdings" pitchFamily="2" charset="2"/>
              <a:buChar char="q"/>
            </a:pPr>
            <a:r>
              <a:rPr lang="en-GB" sz="2800" dirty="0" smtClean="0"/>
              <a:t>I contributed effectively to class and pair discussions</a:t>
            </a:r>
          </a:p>
          <a:p>
            <a:pPr eaLnBrk="1" hangingPunct="1">
              <a:buSzPct val="50000"/>
              <a:buFont typeface="Wingdings" pitchFamily="2" charset="2"/>
              <a:buChar char="q"/>
            </a:pPr>
            <a:endParaRPr lang="en-GB" sz="2800" dirty="0"/>
          </a:p>
          <a:p>
            <a:pPr eaLnBrk="1" hangingPunct="1">
              <a:buSzPct val="50000"/>
              <a:buFont typeface="Wingdings" pitchFamily="2" charset="2"/>
              <a:buChar char="q"/>
            </a:pPr>
            <a:r>
              <a:rPr lang="en-GB" sz="2800" dirty="0" smtClean="0"/>
              <a:t>The reporter can summarise our learning today</a:t>
            </a:r>
          </a:p>
          <a:p>
            <a:pPr eaLnBrk="1" hangingPunct="1">
              <a:buSzPct val="50000"/>
              <a:buFont typeface="Wingdings" pitchFamily="2" charset="2"/>
              <a:buChar char="q"/>
            </a:pPr>
            <a:endParaRPr lang="en-GB" sz="1200" dirty="0" smtClean="0"/>
          </a:p>
        </p:txBody>
      </p:sp>
    </p:spTree>
    <p:extLst>
      <p:ext uri="{BB962C8B-B14F-4D97-AF65-F5344CB8AC3E}">
        <p14:creationId xmlns:p14="http://schemas.microsoft.com/office/powerpoint/2010/main" val="94641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457200" y="1124744"/>
            <a:ext cx="6781800" cy="2304256"/>
          </a:xfrm>
        </p:spPr>
        <p:txBody>
          <a:bodyPr>
            <a:normAutofit/>
          </a:bodyPr>
          <a:lstStyle/>
          <a:p>
            <a:pPr eaLnBrk="1" hangingPunct="1"/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S3 BUSINESS ENTERPRISE &amp; ICT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3200" dirty="0" smtClean="0">
                <a:solidFill>
                  <a:schemeClr val="tx2">
                    <a:lumMod val="75000"/>
                  </a:schemeClr>
                </a:solidFill>
              </a:rPr>
              <a:t>Lesson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869160"/>
            <a:ext cx="6781800" cy="762000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200" dirty="0" smtClean="0">
                <a:solidFill>
                  <a:schemeClr val="tx2">
                    <a:lumMod val="75000"/>
                  </a:schemeClr>
                </a:solidFill>
              </a:rPr>
              <a:t>Administration &amp; IT</a:t>
            </a:r>
            <a:endParaRPr lang="en-GB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68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Learning Intentions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SzPct val="50000"/>
              <a:buFont typeface="Wingdings" pitchFamily="2" charset="2"/>
              <a:buChar char="q"/>
            </a:pPr>
            <a:endParaRPr lang="en-GB" sz="1200" dirty="0" smtClean="0"/>
          </a:p>
          <a:p>
            <a:pPr>
              <a:buSzPct val="50000"/>
              <a:buFont typeface="Wingdings" pitchFamily="2" charset="2"/>
              <a:buChar char="q"/>
            </a:pPr>
            <a:r>
              <a:rPr lang="en-GB" sz="2800" dirty="0" smtClean="0"/>
              <a:t>To develop an understanding of a job description and person specification</a:t>
            </a:r>
          </a:p>
          <a:p>
            <a:pPr marL="457200" indent="-457200">
              <a:buSzPct val="50000"/>
              <a:buFont typeface="Wingdings" pitchFamily="2" charset="2"/>
              <a:buChar char="q"/>
            </a:pPr>
            <a:endParaRPr lang="en-GB" sz="2800" dirty="0" smtClean="0"/>
          </a:p>
          <a:p>
            <a:pPr>
              <a:buSzPct val="50000"/>
              <a:buFont typeface="Wingdings" pitchFamily="2" charset="2"/>
              <a:buChar char="q"/>
            </a:pPr>
            <a:r>
              <a:rPr lang="en-GB" sz="2800" dirty="0" smtClean="0"/>
              <a:t>To develop time management skills</a:t>
            </a:r>
          </a:p>
          <a:p>
            <a:pPr>
              <a:buSzPct val="50000"/>
              <a:buFont typeface="Wingdings" pitchFamily="2" charset="2"/>
              <a:buChar char="q"/>
            </a:pPr>
            <a:endParaRPr lang="en-GB" sz="2800" dirty="0"/>
          </a:p>
          <a:p>
            <a:pPr>
              <a:buSzPct val="50000"/>
              <a:buFont typeface="Wingdings" pitchFamily="2" charset="2"/>
              <a:buChar char="q"/>
            </a:pPr>
            <a:r>
              <a:rPr lang="en-GB" sz="2800" dirty="0" smtClean="0"/>
              <a:t>Reporter will summarise lesson at end</a:t>
            </a:r>
          </a:p>
        </p:txBody>
      </p:sp>
    </p:spTree>
    <p:extLst>
      <p:ext uri="{BB962C8B-B14F-4D97-AF65-F5344CB8AC3E}">
        <p14:creationId xmlns:p14="http://schemas.microsoft.com/office/powerpoint/2010/main" val="60477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600" dirty="0" smtClean="0"/>
              <a:t>Recruiting an Admin Assistant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When a business needs to recruit a new Admin Assistant they will prepare 2 important documents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1400" dirty="0"/>
          </a:p>
          <a:p>
            <a:pPr marL="514350" indent="-514350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smtClean="0"/>
              <a:t>A Job Description which sets </a:t>
            </a:r>
            <a:r>
              <a:rPr lang="en-GB" dirty="0"/>
              <a:t>out the purpose of </a:t>
            </a:r>
            <a:r>
              <a:rPr lang="en-GB" dirty="0" smtClean="0"/>
              <a:t>the job, the </a:t>
            </a:r>
            <a:r>
              <a:rPr lang="en-GB" dirty="0"/>
              <a:t>key tasks to be </a:t>
            </a:r>
            <a:r>
              <a:rPr lang="en-GB" dirty="0" smtClean="0"/>
              <a:t>performed and the responsibilities of the post</a:t>
            </a:r>
          </a:p>
          <a:p>
            <a:pPr marL="514350" indent="-514350">
              <a:spcAft>
                <a:spcPts val="0"/>
              </a:spcAft>
              <a:buFont typeface="+mj-lt"/>
              <a:buAutoNum type="arabicPeriod"/>
              <a:defRPr/>
            </a:pPr>
            <a:endParaRPr lang="en-GB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smtClean="0"/>
              <a:t>Person Specification identifies the type of person who would be suitable for the post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84879" y="476672"/>
            <a:ext cx="8229600" cy="5903913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GB" sz="2400" dirty="0" smtClean="0">
              <a:latin typeface="Arial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GB" sz="2400" dirty="0" smtClean="0">
                <a:latin typeface="Arial" charset="0"/>
              </a:rPr>
              <a:t>The </a:t>
            </a:r>
            <a:r>
              <a:rPr lang="en-GB" sz="2400" u="sng" dirty="0" smtClean="0">
                <a:latin typeface="Arial" charset="0"/>
              </a:rPr>
              <a:t>Job Description</a:t>
            </a:r>
            <a:r>
              <a:rPr lang="en-GB" sz="2400" dirty="0" smtClean="0">
                <a:latin typeface="Arial" charset="0"/>
              </a:rPr>
              <a:t> contains the following information:</a:t>
            </a:r>
            <a:br>
              <a:rPr lang="en-GB" sz="2400" dirty="0" smtClean="0">
                <a:latin typeface="Arial" charset="0"/>
              </a:rPr>
            </a:br>
            <a:endParaRPr lang="en-GB" sz="2400" dirty="0" smtClean="0">
              <a:latin typeface="Arial" charset="0"/>
            </a:endParaRPr>
          </a:p>
          <a:p>
            <a:pPr lvl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GB" sz="2000" dirty="0" smtClean="0">
                <a:latin typeface="Arial" charset="0"/>
              </a:rPr>
              <a:t>The job title</a:t>
            </a:r>
          </a:p>
          <a:p>
            <a:pPr lvl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GB" sz="2000" dirty="0" smtClean="0">
              <a:latin typeface="Arial" charset="0"/>
            </a:endParaRPr>
          </a:p>
          <a:p>
            <a:pPr lvl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GB" sz="2000" dirty="0" smtClean="0">
                <a:latin typeface="Arial" charset="0"/>
              </a:rPr>
              <a:t>The </a:t>
            </a:r>
            <a:r>
              <a:rPr lang="en-GB" sz="2000" dirty="0">
                <a:latin typeface="Arial" charset="0"/>
              </a:rPr>
              <a:t>employee’s salary</a:t>
            </a:r>
            <a:br>
              <a:rPr lang="en-GB" sz="2000" dirty="0">
                <a:latin typeface="Arial" charset="0"/>
              </a:rPr>
            </a:br>
            <a:endParaRPr lang="en-GB" sz="2000" dirty="0" smtClean="0">
              <a:latin typeface="Arial" charset="0"/>
            </a:endParaRP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GB" sz="2000" dirty="0" smtClean="0">
                <a:latin typeface="Arial" charset="0"/>
              </a:rPr>
              <a:t>The main duties of the job</a:t>
            </a:r>
            <a:br>
              <a:rPr lang="en-GB" sz="2000" dirty="0" smtClean="0">
                <a:latin typeface="Arial" charset="0"/>
              </a:rPr>
            </a:br>
            <a:endParaRPr lang="en-GB" sz="2000" dirty="0" smtClean="0">
              <a:latin typeface="Arial" charset="0"/>
            </a:endParaRP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GB" sz="2000" dirty="0" smtClean="0">
                <a:latin typeface="Arial" charset="0"/>
              </a:rPr>
              <a:t>Who the employee will be reporting to</a:t>
            </a:r>
            <a:br>
              <a:rPr lang="en-GB" sz="2000" dirty="0" smtClean="0">
                <a:latin typeface="Arial" charset="0"/>
              </a:rPr>
            </a:br>
            <a:endParaRPr lang="en-GB" sz="2000" dirty="0" smtClean="0">
              <a:latin typeface="Arial" charset="0"/>
            </a:endParaRP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GB" sz="2000" dirty="0" smtClean="0">
                <a:latin typeface="Arial" charset="0"/>
              </a:rPr>
              <a:t>Who the employee will be responsible for</a:t>
            </a:r>
            <a:br>
              <a:rPr lang="en-GB" sz="2000" dirty="0" smtClean="0">
                <a:latin typeface="Arial" charset="0"/>
              </a:rPr>
            </a:br>
            <a:endParaRPr lang="en-GB" sz="2000" dirty="0" smtClean="0">
              <a:latin typeface="Arial" charset="0"/>
            </a:endParaRP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GB" sz="2000" dirty="0" smtClean="0">
                <a:latin typeface="Arial" charset="0"/>
              </a:rPr>
              <a:t>The employee’s holiday entitlements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GB" sz="2000" dirty="0" smtClean="0">
              <a:latin typeface="Arial" charset="0"/>
            </a:endParaRP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GB" sz="2000" dirty="0" smtClean="0">
                <a:latin typeface="Arial" charset="0"/>
              </a:rPr>
              <a:t>How to apply for the job</a:t>
            </a:r>
            <a:br>
              <a:rPr lang="en-GB" sz="2000" dirty="0" smtClean="0">
                <a:latin typeface="Arial" charset="0"/>
              </a:rPr>
            </a:br>
            <a:endParaRPr lang="en-GB" sz="20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67544" y="404664"/>
            <a:ext cx="8229600" cy="5832475"/>
          </a:xfrm>
        </p:spPr>
        <p:txBody>
          <a:bodyPr rtlCol="0">
            <a:normAutofit/>
          </a:bodyPr>
          <a:lstStyle/>
          <a:p>
            <a:pPr marL="68580" indent="0" eaLnBrk="1" fontAlgn="auto" hangingPunct="1">
              <a:spcAft>
                <a:spcPts val="0"/>
              </a:spcAft>
              <a:buNone/>
              <a:defRPr/>
            </a:pPr>
            <a:endParaRPr lang="en-GB" sz="2400" dirty="0" smtClean="0">
              <a:latin typeface="Arial" charset="0"/>
            </a:endParaRPr>
          </a:p>
          <a:p>
            <a:pPr marL="68580" indent="0" eaLnBrk="1" fontAlgn="auto" hangingPunct="1">
              <a:spcAft>
                <a:spcPts val="0"/>
              </a:spcAft>
              <a:buNone/>
              <a:defRPr/>
            </a:pPr>
            <a:r>
              <a:rPr lang="en-GB" sz="2400" dirty="0" smtClean="0">
                <a:latin typeface="Arial" charset="0"/>
              </a:rPr>
              <a:t>The </a:t>
            </a:r>
            <a:r>
              <a:rPr lang="en-GB" sz="2400" u="sng" dirty="0" smtClean="0">
                <a:latin typeface="Arial" charset="0"/>
              </a:rPr>
              <a:t>Person Specification</a:t>
            </a:r>
            <a:r>
              <a:rPr lang="en-GB" sz="2400" dirty="0" smtClean="0">
                <a:latin typeface="Arial" charset="0"/>
              </a:rPr>
              <a:t> contains the following information:</a:t>
            </a:r>
          </a:p>
          <a:p>
            <a:pPr eaLnBrk="1" fontAlgn="auto" hangingPunct="1">
              <a:spcAft>
                <a:spcPts val="0"/>
              </a:spcAft>
              <a:buSzPct val="50000"/>
              <a:buFont typeface="Wingdings" pitchFamily="2" charset="2"/>
              <a:buChar char="ü"/>
              <a:defRPr/>
            </a:pPr>
            <a:r>
              <a:rPr lang="en-GB" sz="2400" dirty="0" smtClean="0">
                <a:latin typeface="Arial" charset="0"/>
              </a:rPr>
              <a:t>The skills required to carry out the job effectively</a:t>
            </a:r>
          </a:p>
          <a:p>
            <a:pPr eaLnBrk="1" fontAlgn="auto" hangingPunct="1">
              <a:spcAft>
                <a:spcPts val="0"/>
              </a:spcAft>
              <a:buSzPct val="50000"/>
              <a:buFont typeface="Wingdings" pitchFamily="2" charset="2"/>
              <a:buChar char="ü"/>
              <a:defRPr/>
            </a:pPr>
            <a:r>
              <a:rPr lang="en-GB" dirty="0" smtClean="0">
                <a:latin typeface="Arial" charset="0"/>
              </a:rPr>
              <a:t>The</a:t>
            </a:r>
            <a:r>
              <a:rPr lang="en-GB" sz="2400" dirty="0" smtClean="0">
                <a:latin typeface="Arial" charset="0"/>
              </a:rPr>
              <a:t> personal qualities required</a:t>
            </a:r>
          </a:p>
          <a:p>
            <a:pPr eaLnBrk="1" fontAlgn="auto" hangingPunct="1">
              <a:spcAft>
                <a:spcPts val="0"/>
              </a:spcAft>
              <a:buSzPct val="50000"/>
              <a:buFont typeface="Wingdings" pitchFamily="2" charset="2"/>
              <a:buChar char="ü"/>
              <a:defRPr/>
            </a:pPr>
            <a:r>
              <a:rPr lang="en-GB" dirty="0" smtClean="0">
                <a:latin typeface="Arial" charset="0"/>
              </a:rPr>
              <a:t>The</a:t>
            </a:r>
            <a:r>
              <a:rPr lang="en-GB" sz="2400" dirty="0" smtClean="0">
                <a:latin typeface="Arial" charset="0"/>
              </a:rPr>
              <a:t> qualification required.</a:t>
            </a:r>
            <a:br>
              <a:rPr lang="en-GB" sz="2400" dirty="0" smtClean="0">
                <a:latin typeface="Arial" charset="0"/>
              </a:rPr>
            </a:br>
            <a:endParaRPr lang="en-GB" sz="2400" dirty="0" smtClean="0">
              <a:latin typeface="Arial" charset="0"/>
            </a:endParaRPr>
          </a:p>
          <a:p>
            <a:pPr marL="68580" indent="0" eaLnBrk="1" fontAlgn="auto" hangingPunct="1">
              <a:spcAft>
                <a:spcPts val="0"/>
              </a:spcAft>
              <a:buNone/>
              <a:defRPr/>
            </a:pPr>
            <a:r>
              <a:rPr lang="en-GB" sz="2400" dirty="0" smtClean="0">
                <a:latin typeface="Arial" charset="0"/>
              </a:rPr>
              <a:t>These are divided into 2 categories:</a:t>
            </a:r>
            <a:br>
              <a:rPr lang="en-GB" sz="2400" dirty="0" smtClean="0">
                <a:latin typeface="Arial" charset="0"/>
              </a:rPr>
            </a:br>
            <a:endParaRPr lang="en-GB" sz="2400" dirty="0" smtClean="0">
              <a:latin typeface="Arial" charset="0"/>
            </a:endParaRPr>
          </a:p>
          <a:p>
            <a:pPr lvl="1" eaLnBrk="1" fontAlgn="auto" hangingPunct="1">
              <a:spcAft>
                <a:spcPts val="0"/>
              </a:spcAft>
              <a:buSzPct val="50000"/>
              <a:buFont typeface="Wingdings" pitchFamily="2" charset="2"/>
              <a:buChar char="q"/>
              <a:defRPr/>
            </a:pPr>
            <a:r>
              <a:rPr lang="en-GB" sz="2400" b="1" dirty="0" smtClean="0">
                <a:solidFill>
                  <a:schemeClr val="tx2"/>
                </a:solidFill>
                <a:latin typeface="Arial" charset="0"/>
              </a:rPr>
              <a:t>ESSENTIAL</a:t>
            </a:r>
            <a:r>
              <a:rPr lang="en-GB" sz="2400" dirty="0">
                <a:latin typeface="Arial" charset="0"/>
              </a:rPr>
              <a:t> </a:t>
            </a:r>
            <a:r>
              <a:rPr lang="en-GB" sz="2400" dirty="0" smtClean="0">
                <a:latin typeface="Arial" charset="0"/>
              </a:rPr>
              <a:t>– the employee </a:t>
            </a:r>
            <a:r>
              <a:rPr lang="en-GB" sz="2400" b="1" dirty="0" smtClean="0">
                <a:latin typeface="Arial" charset="0"/>
              </a:rPr>
              <a:t>must</a:t>
            </a:r>
            <a:r>
              <a:rPr lang="en-GB" sz="2400" dirty="0" smtClean="0">
                <a:latin typeface="Arial" charset="0"/>
              </a:rPr>
              <a:t> have these to be suitable for the job</a:t>
            </a:r>
            <a:br>
              <a:rPr lang="en-GB" sz="2400" dirty="0" smtClean="0">
                <a:latin typeface="Arial" charset="0"/>
              </a:rPr>
            </a:br>
            <a:endParaRPr lang="en-GB" sz="2400" dirty="0" smtClean="0">
              <a:latin typeface="Arial" charset="0"/>
            </a:endParaRPr>
          </a:p>
          <a:p>
            <a:pPr lvl="1" eaLnBrk="1" fontAlgn="auto" hangingPunct="1">
              <a:spcAft>
                <a:spcPts val="0"/>
              </a:spcAft>
              <a:buSzPct val="50000"/>
              <a:buFont typeface="Wingdings" pitchFamily="2" charset="2"/>
              <a:buChar char="q"/>
              <a:defRPr/>
            </a:pPr>
            <a:r>
              <a:rPr lang="en-GB" sz="2400" b="1" dirty="0" smtClean="0">
                <a:solidFill>
                  <a:schemeClr val="tx2"/>
                </a:solidFill>
                <a:latin typeface="Arial" charset="0"/>
              </a:rPr>
              <a:t>DESIRABLE</a:t>
            </a:r>
            <a:r>
              <a:rPr lang="en-GB" sz="2400" dirty="0" smtClean="0">
                <a:latin typeface="Arial" charset="0"/>
              </a:rPr>
              <a:t> – these factors enable the employee to have a competitive advantage over other candidates.</a:t>
            </a:r>
          </a:p>
          <a:p>
            <a:pPr marL="0" indent="0" eaLnBrk="1" fontAlgn="auto" hangingPunct="1">
              <a:spcAft>
                <a:spcPts val="0"/>
              </a:spcAft>
              <a:buSzPct val="50000"/>
              <a:buFont typeface="Arial" pitchFamily="34" charset="0"/>
              <a:buNone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71600" y="2204864"/>
            <a:ext cx="7200800" cy="3744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u="sng" dirty="0" smtClean="0"/>
              <a:t>Task 1</a:t>
            </a:r>
          </a:p>
          <a:p>
            <a:pPr algn="ctr"/>
            <a:endParaRPr lang="en-GB" sz="2000" b="1" u="sng" dirty="0" smtClean="0"/>
          </a:p>
          <a:p>
            <a:pPr marL="342900" lvl="0" indent="-342900">
              <a:buFont typeface="Wingdings" pitchFamily="2" charset="2"/>
              <a:buChar char="ü"/>
            </a:pPr>
            <a:r>
              <a:rPr lang="en-GB" sz="2000" dirty="0"/>
              <a:t>Study the job advert </a:t>
            </a:r>
            <a:r>
              <a:rPr lang="en-GB" sz="2000" dirty="0" smtClean="0"/>
              <a:t>on page 5 of your notes. </a:t>
            </a:r>
            <a:endParaRPr lang="en-GB" sz="2000" dirty="0"/>
          </a:p>
          <a:p>
            <a:r>
              <a:rPr lang="en-GB" sz="2000" dirty="0"/>
              <a:t> 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en-GB" sz="2000" dirty="0"/>
              <a:t>Locate and open Activity 1 – Job Description. </a:t>
            </a:r>
          </a:p>
          <a:p>
            <a:r>
              <a:rPr lang="en-GB" sz="2000" dirty="0"/>
              <a:t> 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en-GB" sz="2000" dirty="0"/>
              <a:t>Complete the job description by inserting the missing information where you see </a:t>
            </a:r>
            <a:r>
              <a:rPr lang="en-GB" sz="2000" dirty="0" smtClean="0"/>
              <a:t>“?”.</a:t>
            </a:r>
          </a:p>
          <a:p>
            <a:pPr lvl="0"/>
            <a:endParaRPr lang="en-GB" sz="2000" dirty="0" smtClean="0"/>
          </a:p>
          <a:p>
            <a:pPr marL="342900" lvl="0" indent="-342900">
              <a:buFont typeface="Wingdings" pitchFamily="2" charset="2"/>
              <a:buChar char="ü"/>
            </a:pPr>
            <a:r>
              <a:rPr lang="en-GB" sz="2000" dirty="0" smtClean="0"/>
              <a:t>Print one copy.</a:t>
            </a:r>
            <a:endParaRPr lang="en-GB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1129431" y="548680"/>
            <a:ext cx="3456633" cy="1296144"/>
          </a:xfrm>
          <a:prstGeom prst="wedgeEllipseCallout">
            <a:avLst>
              <a:gd name="adj1" fmla="val 42949"/>
              <a:gd name="adj2" fmla="val 57176"/>
            </a:avLst>
          </a:prstGeom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002">
            <a:schemeClr val="lt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marL="68580" indent="0" algn="ctr">
              <a:buNone/>
            </a:pPr>
            <a:r>
              <a:rPr lang="en-GB" sz="2800" b="1" dirty="0" smtClean="0">
                <a:solidFill>
                  <a:schemeClr val="bg1"/>
                </a:solidFill>
                <a:latin typeface="Bradley Hand ITC" pitchFamily="66" charset="0"/>
              </a:rPr>
              <a:t>Now it is your turn!!</a:t>
            </a:r>
            <a:endParaRPr lang="en-GB" sz="28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46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Success Criteria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buSzPct val="50000"/>
              <a:buFont typeface="Wingdings" pitchFamily="2" charset="2"/>
              <a:buChar char="q"/>
            </a:pPr>
            <a:endParaRPr lang="en-GB" sz="1200" dirty="0" smtClean="0"/>
          </a:p>
          <a:p>
            <a:pPr>
              <a:buSzPct val="50000"/>
              <a:buFont typeface="Wingdings" pitchFamily="2" charset="2"/>
              <a:buChar char="q"/>
            </a:pPr>
            <a:r>
              <a:rPr lang="en-GB" sz="2800" dirty="0" smtClean="0"/>
              <a:t>I can explain the purpose of a job description and person specification</a:t>
            </a:r>
          </a:p>
          <a:p>
            <a:pPr marL="457200" indent="-457200">
              <a:buSzPct val="50000"/>
              <a:buFont typeface="Wingdings" pitchFamily="2" charset="2"/>
              <a:buChar char="q"/>
            </a:pPr>
            <a:endParaRPr lang="en-GB" sz="2800" dirty="0" smtClean="0"/>
          </a:p>
          <a:p>
            <a:pPr marL="457200" indent="-457200">
              <a:buSzPct val="50000"/>
              <a:buFont typeface="Wingdings" pitchFamily="2" charset="2"/>
              <a:buChar char="q"/>
            </a:pPr>
            <a:r>
              <a:rPr lang="en-GB" sz="2800" dirty="0" smtClean="0"/>
              <a:t>I can compare a job description and person specification.</a:t>
            </a:r>
          </a:p>
          <a:p>
            <a:pPr marL="457200" indent="-457200">
              <a:buSzPct val="50000"/>
              <a:buFont typeface="Wingdings" pitchFamily="2" charset="2"/>
              <a:buChar char="q"/>
            </a:pPr>
            <a:endParaRPr lang="en-GB" sz="2800" dirty="0" smtClean="0"/>
          </a:p>
          <a:p>
            <a:pPr>
              <a:buSzPct val="50000"/>
              <a:buFont typeface="Wingdings" pitchFamily="2" charset="2"/>
              <a:buChar char="q"/>
            </a:pPr>
            <a:r>
              <a:rPr lang="en-GB" sz="2800" dirty="0" smtClean="0"/>
              <a:t>To develop time management skills</a:t>
            </a:r>
          </a:p>
          <a:p>
            <a:pPr>
              <a:buSzPct val="50000"/>
              <a:buFont typeface="Wingdings" pitchFamily="2" charset="2"/>
              <a:buChar char="q"/>
            </a:pPr>
            <a:endParaRPr lang="en-GB" sz="2800" dirty="0"/>
          </a:p>
          <a:p>
            <a:pPr>
              <a:buSzPct val="50000"/>
              <a:buFont typeface="Wingdings" pitchFamily="2" charset="2"/>
              <a:buChar char="q"/>
            </a:pPr>
            <a:r>
              <a:rPr lang="en-GB" sz="2800" dirty="0" smtClean="0"/>
              <a:t>The reporter can summarise our learning today</a:t>
            </a:r>
          </a:p>
        </p:txBody>
      </p:sp>
    </p:spTree>
    <p:extLst>
      <p:ext uri="{BB962C8B-B14F-4D97-AF65-F5344CB8AC3E}">
        <p14:creationId xmlns:p14="http://schemas.microsoft.com/office/powerpoint/2010/main" val="1977863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457200" y="1124744"/>
            <a:ext cx="6781800" cy="2304256"/>
          </a:xfrm>
        </p:spPr>
        <p:txBody>
          <a:bodyPr>
            <a:normAutofit/>
          </a:bodyPr>
          <a:lstStyle/>
          <a:p>
            <a:pPr eaLnBrk="1" hangingPunct="1"/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S3 BUSINESS ENTERPRISE &amp; ICT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3200" dirty="0" smtClean="0">
                <a:solidFill>
                  <a:schemeClr val="tx2">
                    <a:lumMod val="75000"/>
                  </a:schemeClr>
                </a:solidFill>
              </a:rPr>
              <a:t>Lesson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869160"/>
            <a:ext cx="6781800" cy="762000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200" dirty="0" smtClean="0">
                <a:solidFill>
                  <a:schemeClr val="tx2">
                    <a:lumMod val="75000"/>
                  </a:schemeClr>
                </a:solidFill>
              </a:rPr>
              <a:t>Administration &amp; IT</a:t>
            </a:r>
            <a:endParaRPr lang="en-GB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49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Learning Intentions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SzPct val="50000"/>
              <a:buFont typeface="Wingdings" pitchFamily="2" charset="2"/>
              <a:buChar char="q"/>
            </a:pPr>
            <a:endParaRPr lang="en-GB" sz="1200" dirty="0" smtClean="0"/>
          </a:p>
          <a:p>
            <a:pPr>
              <a:buSzPct val="50000"/>
              <a:buFont typeface="Wingdings" pitchFamily="2" charset="2"/>
              <a:buChar char="q"/>
            </a:pPr>
            <a:r>
              <a:rPr lang="en-GB" sz="2800" dirty="0" smtClean="0"/>
              <a:t>To consider the use of an application form and CV when applying for a job </a:t>
            </a:r>
          </a:p>
          <a:p>
            <a:pPr>
              <a:buSzPct val="50000"/>
              <a:buFont typeface="Wingdings" pitchFamily="2" charset="2"/>
              <a:buChar char="q"/>
            </a:pPr>
            <a:endParaRPr lang="en-GB" sz="2800" dirty="0" smtClean="0"/>
          </a:p>
          <a:p>
            <a:pPr>
              <a:buSzPct val="50000"/>
              <a:buFont typeface="Wingdings" pitchFamily="2" charset="2"/>
              <a:buChar char="q"/>
            </a:pPr>
            <a:r>
              <a:rPr lang="en-GB" sz="2800" dirty="0" smtClean="0"/>
              <a:t>To examine a job advert and extract key information</a:t>
            </a:r>
          </a:p>
          <a:p>
            <a:pPr marL="457200" indent="-457200">
              <a:buSzPct val="50000"/>
              <a:buFont typeface="Wingdings" pitchFamily="2" charset="2"/>
              <a:buChar char="q"/>
            </a:pPr>
            <a:endParaRPr lang="en-GB" sz="2800" dirty="0" smtClean="0"/>
          </a:p>
          <a:p>
            <a:pPr>
              <a:buSzPct val="50000"/>
              <a:buFont typeface="Wingdings" pitchFamily="2" charset="2"/>
              <a:buChar char="q"/>
            </a:pPr>
            <a:r>
              <a:rPr lang="en-GB" sz="2800" dirty="0" smtClean="0"/>
              <a:t>To develop peer assessment skills</a:t>
            </a:r>
          </a:p>
          <a:p>
            <a:pPr>
              <a:buSzPct val="50000"/>
              <a:buFont typeface="Wingdings" pitchFamily="2" charset="2"/>
              <a:buChar char="q"/>
            </a:pPr>
            <a:endParaRPr lang="en-GB" sz="2800" dirty="0"/>
          </a:p>
          <a:p>
            <a:pPr>
              <a:buSzPct val="50000"/>
              <a:buFont typeface="Wingdings" pitchFamily="2" charset="2"/>
              <a:buChar char="q"/>
            </a:pPr>
            <a:r>
              <a:rPr lang="en-GB" sz="2800" dirty="0" smtClean="0"/>
              <a:t>Reporter will summarise at the end</a:t>
            </a:r>
          </a:p>
        </p:txBody>
      </p:sp>
    </p:spTree>
    <p:extLst>
      <p:ext uri="{BB962C8B-B14F-4D97-AF65-F5344CB8AC3E}">
        <p14:creationId xmlns:p14="http://schemas.microsoft.com/office/powerpoint/2010/main" val="812373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115616" y="980728"/>
            <a:ext cx="6777038" cy="5112568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GB" dirty="0"/>
              <a:t>The main focus of this unit is to explore the important role of administration within a business including aspects of customer care and health and safety</a:t>
            </a:r>
            <a:r>
              <a:rPr lang="en-GB" dirty="0" smtClean="0"/>
              <a:t>.</a:t>
            </a:r>
          </a:p>
          <a:p>
            <a:pPr marL="68580" indent="0">
              <a:buNone/>
            </a:pPr>
            <a:endParaRPr lang="en-GB" dirty="0"/>
          </a:p>
          <a:p>
            <a:pPr marL="68580" indent="0">
              <a:buNone/>
            </a:pPr>
            <a:r>
              <a:rPr lang="en-GB" dirty="0" smtClean="0"/>
              <a:t>The </a:t>
            </a:r>
            <a:r>
              <a:rPr lang="en-GB" dirty="0"/>
              <a:t>Unit is split into 3 sections: </a:t>
            </a:r>
          </a:p>
          <a:p>
            <a:pPr marL="68580" indent="0">
              <a:buNone/>
            </a:pPr>
            <a:endParaRPr lang="en-GB" dirty="0"/>
          </a:p>
          <a:p>
            <a:pPr lvl="0">
              <a:buFont typeface="Wingdings" pitchFamily="2" charset="2"/>
              <a:buChar char="ü"/>
            </a:pPr>
            <a:r>
              <a:rPr lang="en-GB" dirty="0"/>
              <a:t>Tasks, Skills and Qualities of an Administrator</a:t>
            </a:r>
          </a:p>
          <a:p>
            <a:pPr>
              <a:buFont typeface="Wingdings" pitchFamily="2" charset="2"/>
              <a:buChar char="ü"/>
            </a:pPr>
            <a:endParaRPr lang="en-GB" dirty="0"/>
          </a:p>
          <a:p>
            <a:pPr lvl="0">
              <a:buFont typeface="Wingdings" pitchFamily="2" charset="2"/>
              <a:buChar char="ü"/>
            </a:pPr>
            <a:r>
              <a:rPr lang="en-GB" dirty="0"/>
              <a:t>Customer Care</a:t>
            </a:r>
          </a:p>
          <a:p>
            <a:pPr>
              <a:buFont typeface="Wingdings" pitchFamily="2" charset="2"/>
              <a:buChar char="ü"/>
            </a:pPr>
            <a:endParaRPr lang="en-GB" dirty="0"/>
          </a:p>
          <a:p>
            <a:pPr lvl="0">
              <a:buFont typeface="Wingdings" pitchFamily="2" charset="2"/>
              <a:buChar char="ü"/>
            </a:pPr>
            <a:r>
              <a:rPr lang="en-GB" dirty="0"/>
              <a:t>Health &amp; Safety in the Workplace</a:t>
            </a:r>
          </a:p>
        </p:txBody>
      </p:sp>
    </p:spTree>
    <p:extLst>
      <p:ext uri="{BB962C8B-B14F-4D97-AF65-F5344CB8AC3E}">
        <p14:creationId xmlns:p14="http://schemas.microsoft.com/office/powerpoint/2010/main" val="161157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673144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/>
              <a:t>APPLICATION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28800"/>
            <a:ext cx="6777317" cy="4392488"/>
          </a:xfrm>
        </p:spPr>
        <p:txBody>
          <a:bodyPr rtlCol="0">
            <a:noAutofit/>
          </a:bodyPr>
          <a:lstStyle/>
          <a:p>
            <a:pPr marL="68580" indent="0">
              <a:buNone/>
            </a:pPr>
            <a:r>
              <a:rPr lang="en-GB" sz="1900" dirty="0"/>
              <a:t>Many employers use application forms as a way of comparing and assessing candidates. Each candidate will complete the same questions, making it easier for the employer to identify suitable </a:t>
            </a:r>
            <a:r>
              <a:rPr lang="en-GB" sz="1900" dirty="0" smtClean="0"/>
              <a:t>candidates.</a:t>
            </a:r>
          </a:p>
          <a:p>
            <a:pPr marL="68580" indent="0">
              <a:buNone/>
            </a:pPr>
            <a:endParaRPr lang="en-GB" sz="1900" dirty="0"/>
          </a:p>
          <a:p>
            <a:pPr marL="68580" indent="0">
              <a:buNone/>
            </a:pPr>
            <a:r>
              <a:rPr lang="en-GB" sz="1900" dirty="0" smtClean="0"/>
              <a:t>An </a:t>
            </a:r>
            <a:r>
              <a:rPr lang="en-GB" sz="1900" dirty="0"/>
              <a:t>application form will contain the following information:</a:t>
            </a:r>
          </a:p>
          <a:p>
            <a:pPr marL="68580" indent="0">
              <a:buNone/>
            </a:pPr>
            <a:endParaRPr lang="en-GB" sz="1900" dirty="0"/>
          </a:p>
          <a:p>
            <a:pPr lvl="0">
              <a:buFont typeface="Wingdings 2" pitchFamily="18" charset="2"/>
              <a:buChar char=""/>
            </a:pPr>
            <a:r>
              <a:rPr lang="en-GB" sz="1900" dirty="0"/>
              <a:t>Personal details</a:t>
            </a:r>
          </a:p>
          <a:p>
            <a:pPr lvl="0">
              <a:buFont typeface="Wingdings 2" pitchFamily="18" charset="2"/>
              <a:buChar char=""/>
            </a:pPr>
            <a:r>
              <a:rPr lang="en-GB" sz="1900" dirty="0"/>
              <a:t>Employment history</a:t>
            </a:r>
          </a:p>
          <a:p>
            <a:pPr lvl="0">
              <a:buFont typeface="Wingdings 2" pitchFamily="18" charset="2"/>
              <a:buChar char=""/>
            </a:pPr>
            <a:r>
              <a:rPr lang="en-GB" sz="1900" dirty="0"/>
              <a:t>Education history</a:t>
            </a:r>
          </a:p>
          <a:p>
            <a:pPr lvl="0">
              <a:buFont typeface="Wingdings 2" pitchFamily="18" charset="2"/>
              <a:buChar char=""/>
            </a:pPr>
            <a:r>
              <a:rPr lang="en-GB" sz="1900" dirty="0"/>
              <a:t>Personal Statement</a:t>
            </a:r>
          </a:p>
          <a:p>
            <a:pPr>
              <a:buFont typeface="Wingdings 2" pitchFamily="18" charset="2"/>
              <a:buChar char=""/>
            </a:pPr>
            <a:r>
              <a:rPr lang="en-GB" sz="1900" dirty="0"/>
              <a:t>References</a:t>
            </a:r>
            <a:endParaRPr lang="en-GB" sz="1900" dirty="0" smtClean="0"/>
          </a:p>
        </p:txBody>
      </p:sp>
    </p:spTree>
    <p:extLst>
      <p:ext uri="{BB962C8B-B14F-4D97-AF65-F5344CB8AC3E}">
        <p14:creationId xmlns:p14="http://schemas.microsoft.com/office/powerpoint/2010/main" val="301001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673144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/>
              <a:t>CURRICULUM VITAE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28800"/>
            <a:ext cx="6777317" cy="4392488"/>
          </a:xfrm>
        </p:spPr>
        <p:txBody>
          <a:bodyPr rtlCol="0">
            <a:noAutofit/>
          </a:bodyPr>
          <a:lstStyle/>
          <a:p>
            <a:pPr marL="68580" indent="0">
              <a:buNone/>
            </a:pPr>
            <a:r>
              <a:rPr lang="en-GB" sz="1900" dirty="0"/>
              <a:t>A CV is completed by the candidate to show a potential employer a summarised career history. Unlike an application form the candidate can decide which information should be included </a:t>
            </a:r>
            <a:r>
              <a:rPr lang="en-GB" sz="1900" dirty="0" smtClean="0"/>
              <a:t>and it </a:t>
            </a:r>
            <a:r>
              <a:rPr lang="en-GB" sz="1900" dirty="0"/>
              <a:t>can be used like a personal advert, selling their skills, qualifications, experience and personal qualities.</a:t>
            </a:r>
          </a:p>
          <a:p>
            <a:pPr marL="68580" indent="0">
              <a:buNone/>
            </a:pPr>
            <a:endParaRPr lang="en-GB" sz="1900" dirty="0"/>
          </a:p>
          <a:p>
            <a:pPr marL="68580" indent="0">
              <a:buNone/>
            </a:pPr>
            <a:r>
              <a:rPr lang="en-GB" sz="1900" dirty="0"/>
              <a:t>A CV should include the following information under clearly identified headings;</a:t>
            </a:r>
          </a:p>
          <a:p>
            <a:endParaRPr lang="en-GB" sz="1900" dirty="0"/>
          </a:p>
          <a:p>
            <a:pPr lvl="0">
              <a:buFont typeface="Wingdings 2" pitchFamily="18" charset="2"/>
              <a:buChar char="P"/>
            </a:pPr>
            <a:r>
              <a:rPr lang="en-GB" sz="1900" dirty="0"/>
              <a:t>Personal </a:t>
            </a:r>
            <a:r>
              <a:rPr lang="en-GB" sz="1900" dirty="0" smtClean="0"/>
              <a:t>details</a:t>
            </a:r>
            <a:endParaRPr lang="en-GB" sz="1900" dirty="0"/>
          </a:p>
          <a:p>
            <a:pPr lvl="0">
              <a:buFont typeface="Wingdings 2" pitchFamily="18" charset="2"/>
              <a:buChar char="P"/>
            </a:pPr>
            <a:r>
              <a:rPr lang="en-GB" sz="1900" dirty="0"/>
              <a:t>Education</a:t>
            </a:r>
          </a:p>
          <a:p>
            <a:pPr lvl="0">
              <a:buFont typeface="Wingdings 2" pitchFamily="18" charset="2"/>
              <a:buChar char="P"/>
            </a:pPr>
            <a:r>
              <a:rPr lang="en-GB" sz="1900" dirty="0"/>
              <a:t>Experience</a:t>
            </a:r>
          </a:p>
          <a:p>
            <a:pPr lvl="0">
              <a:buFont typeface="Wingdings 2" pitchFamily="18" charset="2"/>
              <a:buChar char="P"/>
            </a:pPr>
            <a:r>
              <a:rPr lang="en-GB" sz="1900" dirty="0"/>
              <a:t>References</a:t>
            </a:r>
          </a:p>
          <a:p>
            <a:pPr marL="68580" indent="0">
              <a:buNone/>
            </a:pPr>
            <a:endParaRPr lang="en-GB" sz="1900" dirty="0"/>
          </a:p>
        </p:txBody>
      </p:sp>
    </p:spTree>
    <p:extLst>
      <p:ext uri="{BB962C8B-B14F-4D97-AF65-F5344CB8AC3E}">
        <p14:creationId xmlns:p14="http://schemas.microsoft.com/office/powerpoint/2010/main" val="194571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9552" y="476671"/>
            <a:ext cx="8208912" cy="564949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1600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971600" y="1340768"/>
            <a:ext cx="7200800" cy="3744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u="sng" dirty="0" smtClean="0"/>
              <a:t>Activity </a:t>
            </a:r>
            <a:r>
              <a:rPr lang="en-GB" sz="2000" b="1" u="sng" dirty="0"/>
              <a:t>2</a:t>
            </a:r>
            <a:endParaRPr lang="en-GB" sz="2000" b="1" u="sng" dirty="0" smtClean="0"/>
          </a:p>
          <a:p>
            <a:pPr algn="ctr"/>
            <a:endParaRPr lang="en-GB" sz="2000" b="1" u="sng" dirty="0" smtClean="0"/>
          </a:p>
          <a:p>
            <a:pPr marL="342900" lvl="0" indent="-342900">
              <a:buFont typeface="Wingdings" pitchFamily="2" charset="2"/>
              <a:buChar char="ü"/>
            </a:pPr>
            <a:r>
              <a:rPr lang="en-GB" sz="2000" dirty="0"/>
              <a:t>Study the job advert </a:t>
            </a:r>
            <a:r>
              <a:rPr lang="en-GB" sz="2000" dirty="0" smtClean="0"/>
              <a:t> for a Clerical Assistant – Finance with Hillcrest on page 8 of your notes. </a:t>
            </a:r>
            <a:endParaRPr lang="en-GB" sz="2000" dirty="0"/>
          </a:p>
          <a:p>
            <a:r>
              <a:rPr lang="en-GB" sz="2000" dirty="0"/>
              <a:t> 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en-GB" sz="2000" dirty="0" smtClean="0"/>
              <a:t>In your jotter, answer the questions on page 7. </a:t>
            </a:r>
            <a:endParaRPr lang="en-GB" sz="2000" dirty="0"/>
          </a:p>
          <a:p>
            <a:r>
              <a:rPr lang="en-GB" sz="2000" dirty="0"/>
              <a:t> 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en-GB" sz="2000" dirty="0" smtClean="0"/>
              <a:t>Pass your jotter clockwise at your table to peer assess each others work</a:t>
            </a:r>
          </a:p>
        </p:txBody>
      </p:sp>
    </p:spTree>
    <p:extLst>
      <p:ext uri="{BB962C8B-B14F-4D97-AF65-F5344CB8AC3E}">
        <p14:creationId xmlns:p14="http://schemas.microsoft.com/office/powerpoint/2010/main" val="321296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Success Criteria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buSzPct val="50000"/>
              <a:buFont typeface="Wingdings" pitchFamily="2" charset="2"/>
              <a:buChar char="q"/>
            </a:pPr>
            <a:endParaRPr lang="en-GB" sz="1200" dirty="0" smtClean="0"/>
          </a:p>
          <a:p>
            <a:pPr>
              <a:buSzPct val="50000"/>
              <a:buFont typeface="Wingdings" pitchFamily="2" charset="2"/>
              <a:buChar char="q"/>
            </a:pPr>
            <a:r>
              <a:rPr lang="en-GB" sz="2800" dirty="0" smtClean="0"/>
              <a:t>I can explain the use of an application form and CV when applying for a job </a:t>
            </a:r>
          </a:p>
          <a:p>
            <a:pPr>
              <a:buSzPct val="50000"/>
              <a:buFont typeface="Wingdings" pitchFamily="2" charset="2"/>
              <a:buChar char="q"/>
            </a:pPr>
            <a:endParaRPr lang="en-GB" sz="2800" dirty="0" smtClean="0"/>
          </a:p>
          <a:p>
            <a:pPr>
              <a:buSzPct val="50000"/>
              <a:buFont typeface="Wingdings" pitchFamily="2" charset="2"/>
              <a:buChar char="q"/>
            </a:pPr>
            <a:r>
              <a:rPr lang="en-GB" sz="2800" dirty="0" smtClean="0"/>
              <a:t>I can analyse a  job advert and extract key information</a:t>
            </a:r>
          </a:p>
          <a:p>
            <a:pPr marL="457200" indent="-457200">
              <a:buSzPct val="50000"/>
              <a:buFont typeface="Wingdings" pitchFamily="2" charset="2"/>
              <a:buChar char="q"/>
            </a:pPr>
            <a:endParaRPr lang="en-GB" sz="2800" dirty="0" smtClean="0"/>
          </a:p>
          <a:p>
            <a:pPr>
              <a:buSzPct val="50000"/>
              <a:buFont typeface="Wingdings" pitchFamily="2" charset="2"/>
              <a:buChar char="q"/>
            </a:pPr>
            <a:r>
              <a:rPr lang="en-GB" sz="2800" dirty="0" smtClean="0"/>
              <a:t>I can successfully assess my peer’s work</a:t>
            </a:r>
          </a:p>
          <a:p>
            <a:pPr>
              <a:buSzPct val="50000"/>
              <a:buFont typeface="Wingdings" pitchFamily="2" charset="2"/>
              <a:buChar char="q"/>
            </a:pPr>
            <a:endParaRPr lang="en-GB" sz="2800" dirty="0"/>
          </a:p>
          <a:p>
            <a:pPr>
              <a:buSzPct val="50000"/>
              <a:buFont typeface="Wingdings" pitchFamily="2" charset="2"/>
              <a:buChar char="q"/>
            </a:pPr>
            <a:r>
              <a:rPr lang="en-GB" sz="2800" dirty="0" smtClean="0"/>
              <a:t>The Reporter can summarise our learning today</a:t>
            </a:r>
          </a:p>
        </p:txBody>
      </p:sp>
    </p:spTree>
    <p:extLst>
      <p:ext uri="{BB962C8B-B14F-4D97-AF65-F5344CB8AC3E}">
        <p14:creationId xmlns:p14="http://schemas.microsoft.com/office/powerpoint/2010/main" val="1213162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457200" y="1124744"/>
            <a:ext cx="6781800" cy="2304256"/>
          </a:xfrm>
        </p:spPr>
        <p:txBody>
          <a:bodyPr>
            <a:normAutofit/>
          </a:bodyPr>
          <a:lstStyle/>
          <a:p>
            <a:pPr eaLnBrk="1" hangingPunct="1"/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S3 BUSINESS ENTERPRISE &amp; ICT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3200" dirty="0" smtClean="0">
                <a:solidFill>
                  <a:schemeClr val="tx2">
                    <a:lumMod val="75000"/>
                  </a:schemeClr>
                </a:solidFill>
              </a:rPr>
              <a:t>Lesson 4 &amp; 5</a:t>
            </a:r>
            <a:br>
              <a:rPr lang="en-GB" sz="32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3200" dirty="0" smtClean="0">
                <a:solidFill>
                  <a:schemeClr val="tx2">
                    <a:lumMod val="75000"/>
                  </a:schemeClr>
                </a:solidFill>
              </a:rPr>
              <a:t>Assessment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869160"/>
            <a:ext cx="6781800" cy="762000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200" dirty="0" smtClean="0">
                <a:solidFill>
                  <a:schemeClr val="tx2">
                    <a:lumMod val="75000"/>
                  </a:schemeClr>
                </a:solidFill>
              </a:rPr>
              <a:t>Administration &amp; IT</a:t>
            </a:r>
            <a:endParaRPr lang="en-GB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1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Learning Intentions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SzPct val="50000"/>
              <a:buFont typeface="Wingdings" pitchFamily="2" charset="2"/>
              <a:buChar char="q"/>
            </a:pPr>
            <a:endParaRPr lang="en-GB" sz="1200" dirty="0" smtClean="0"/>
          </a:p>
          <a:p>
            <a:pPr>
              <a:buSzPct val="50000"/>
              <a:buFont typeface="Wingdings" pitchFamily="2" charset="2"/>
              <a:buChar char="q"/>
            </a:pPr>
            <a:r>
              <a:rPr lang="en-GB" sz="2800" dirty="0" smtClean="0"/>
              <a:t>To consolidate the knowledge and skills learned so far by successfully completing an assessment</a:t>
            </a:r>
          </a:p>
          <a:p>
            <a:pPr>
              <a:buSzPct val="50000"/>
              <a:buFont typeface="Wingdings" pitchFamily="2" charset="2"/>
              <a:buChar char="q"/>
            </a:pPr>
            <a:endParaRPr lang="en-GB" sz="2800" dirty="0" smtClean="0"/>
          </a:p>
          <a:p>
            <a:pPr marL="457200" indent="-457200">
              <a:buSzPct val="50000"/>
              <a:buFont typeface="Wingdings" pitchFamily="2" charset="2"/>
              <a:buChar char="q"/>
            </a:pPr>
            <a:r>
              <a:rPr lang="en-GB" sz="2800" dirty="0" smtClean="0"/>
              <a:t>To work effectively in a pair to achieve success</a:t>
            </a:r>
          </a:p>
          <a:p>
            <a:pPr marL="457200" indent="-457200">
              <a:buSzPct val="50000"/>
              <a:buFont typeface="Wingdings" pitchFamily="2" charset="2"/>
              <a:buChar char="q"/>
            </a:pPr>
            <a:endParaRPr lang="en-GB" sz="2800" dirty="0" smtClean="0"/>
          </a:p>
          <a:p>
            <a:pPr>
              <a:buSzPct val="50000"/>
              <a:buFont typeface="Wingdings" pitchFamily="2" charset="2"/>
              <a:buChar char="q"/>
            </a:pPr>
            <a:r>
              <a:rPr lang="en-GB" sz="2800" dirty="0" smtClean="0"/>
              <a:t>To further develop peer assessment skills</a:t>
            </a:r>
          </a:p>
          <a:p>
            <a:pPr marL="68580" indent="0">
              <a:buSzPct val="50000"/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7316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987368" y="764704"/>
            <a:ext cx="7024744" cy="673144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/>
              <a:t>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807"/>
            <a:ext cx="8229600" cy="4093567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800" dirty="0" smtClean="0"/>
              <a:t>See page 10 of course notes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i="1" dirty="0" smtClean="0"/>
              <a:t>You are employed in the Human Resources department of a local business and you have been asked to work with your colleague to prepare a job description and person specification for an Administrative Assistant job.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600" dirty="0" smtClean="0">
                <a:latin typeface="Harlow Solid Italic" pitchFamily="82" charset="0"/>
              </a:rPr>
              <a:t>Once you have completed the assessment your colleague will assess your work and provide feedback</a:t>
            </a:r>
            <a:endParaRPr lang="en-GB" sz="2600" dirty="0">
              <a:latin typeface="Harlow Solid Italic" pitchFamily="82" charset="0"/>
            </a:endParaRPr>
          </a:p>
        </p:txBody>
      </p:sp>
      <p:pic>
        <p:nvPicPr>
          <p:cNvPr id="24579" name="Picture 3" descr="C:\Users\Fiona\AppData\Local\Microsoft\Windows\Temporary Internet Files\Content.IE5\GFDI3WVX\MC900366654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20272" y="836712"/>
            <a:ext cx="1312584" cy="1132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PEER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GB" dirty="0" smtClean="0"/>
              <a:t>At the end of the assessment you will provide feedback to your peer and they will give you feedback. </a:t>
            </a:r>
          </a:p>
          <a:p>
            <a:pPr marL="68580" indent="0">
              <a:buNone/>
            </a:pPr>
            <a:endParaRPr lang="en-GB" dirty="0"/>
          </a:p>
          <a:p>
            <a:pPr marL="68580" indent="0">
              <a:buNone/>
            </a:pPr>
            <a:r>
              <a:rPr lang="en-GB" dirty="0" smtClean="0"/>
              <a:t>It is important that the feedback is positive and constructive, for example</a:t>
            </a:r>
          </a:p>
          <a:p>
            <a:pPr>
              <a:buFont typeface="Wingdings 2" pitchFamily="18" charset="2"/>
              <a:buChar char="P"/>
            </a:pPr>
            <a:r>
              <a:rPr lang="en-GB" dirty="0" smtClean="0"/>
              <a:t>Positive participation in the activity</a:t>
            </a:r>
          </a:p>
          <a:p>
            <a:pPr>
              <a:buFont typeface="Wingdings 2" pitchFamily="18" charset="2"/>
              <a:buChar char="P"/>
            </a:pPr>
            <a:r>
              <a:rPr lang="en-GB" dirty="0" smtClean="0"/>
              <a:t>Discussed and agreed how the activity would be completed</a:t>
            </a:r>
          </a:p>
          <a:p>
            <a:pPr>
              <a:buFont typeface="Wingdings 2" pitchFamily="18" charset="2"/>
              <a:buChar char="P"/>
            </a:pPr>
            <a:r>
              <a:rPr lang="en-GB" dirty="0" smtClean="0"/>
              <a:t>Further develop listening skills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201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Success Criteria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SzPct val="50000"/>
              <a:buFont typeface="Wingdings" pitchFamily="2" charset="2"/>
              <a:buChar char="q"/>
            </a:pPr>
            <a:endParaRPr lang="en-GB" sz="1200" dirty="0" smtClean="0"/>
          </a:p>
          <a:p>
            <a:pPr>
              <a:buSzPct val="50000"/>
              <a:buFont typeface="Wingdings" pitchFamily="2" charset="2"/>
              <a:buChar char="q"/>
            </a:pPr>
            <a:r>
              <a:rPr lang="en-GB" sz="2800" dirty="0" smtClean="0"/>
              <a:t>I have applied the knowledge and skills learned so far to prepare a job description and person specification</a:t>
            </a:r>
          </a:p>
          <a:p>
            <a:pPr>
              <a:buSzPct val="50000"/>
              <a:buFont typeface="Wingdings" pitchFamily="2" charset="2"/>
              <a:buChar char="q"/>
            </a:pPr>
            <a:endParaRPr lang="en-GB" sz="2800" dirty="0" smtClean="0"/>
          </a:p>
          <a:p>
            <a:pPr marL="457200" indent="-457200">
              <a:buSzPct val="50000"/>
              <a:buFont typeface="Wingdings" pitchFamily="2" charset="2"/>
              <a:buChar char="q"/>
            </a:pPr>
            <a:r>
              <a:rPr lang="en-GB" sz="2800" dirty="0" smtClean="0"/>
              <a:t>I demonstrated effective pair working skills to successfully complete the assessment</a:t>
            </a:r>
          </a:p>
          <a:p>
            <a:pPr marL="457200" indent="-457200">
              <a:buSzPct val="50000"/>
              <a:buFont typeface="Wingdings" pitchFamily="2" charset="2"/>
              <a:buChar char="q"/>
            </a:pPr>
            <a:endParaRPr lang="en-GB" sz="2800" dirty="0" smtClean="0"/>
          </a:p>
          <a:p>
            <a:pPr>
              <a:buSzPct val="50000"/>
              <a:buFont typeface="Wingdings" pitchFamily="2" charset="2"/>
              <a:buChar char="q"/>
            </a:pPr>
            <a:r>
              <a:rPr lang="en-GB" sz="2800" dirty="0" smtClean="0"/>
              <a:t>I demonstrated peer assessment skills by receiving and giving feedback</a:t>
            </a:r>
          </a:p>
        </p:txBody>
      </p:sp>
    </p:spTree>
    <p:extLst>
      <p:ext uri="{BB962C8B-B14F-4D97-AF65-F5344CB8AC3E}">
        <p14:creationId xmlns:p14="http://schemas.microsoft.com/office/powerpoint/2010/main" val="330670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Learning Intentions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eaLnBrk="1" hangingPunct="1">
              <a:buSzPct val="50000"/>
              <a:buNone/>
            </a:pPr>
            <a:endParaRPr lang="en-GB" sz="1200" b="1" dirty="0" smtClean="0"/>
          </a:p>
          <a:p>
            <a:pPr eaLnBrk="1" hangingPunct="1">
              <a:buSzPct val="50000"/>
              <a:buFont typeface="Wingdings" pitchFamily="2" charset="2"/>
              <a:buChar char="q"/>
            </a:pPr>
            <a:r>
              <a:rPr lang="en-GB" sz="2800" b="1" dirty="0" smtClean="0"/>
              <a:t>To develop an understanding of the duties of the Administration Department</a:t>
            </a:r>
          </a:p>
          <a:p>
            <a:pPr marL="68580" indent="0" eaLnBrk="1" hangingPunct="1">
              <a:buSzPct val="50000"/>
              <a:buNone/>
            </a:pPr>
            <a:endParaRPr lang="en-GB" sz="2800" b="1" dirty="0" smtClean="0"/>
          </a:p>
          <a:p>
            <a:pPr>
              <a:buSzPct val="50000"/>
              <a:buFont typeface="Wingdings" pitchFamily="2" charset="2"/>
              <a:buChar char="q"/>
            </a:pPr>
            <a:r>
              <a:rPr lang="en-GB" sz="2800" b="1" dirty="0" smtClean="0"/>
              <a:t>To </a:t>
            </a:r>
            <a:r>
              <a:rPr lang="en-GB" sz="2800" b="1" dirty="0"/>
              <a:t>consider the skills and qualities of an Admin Assistant</a:t>
            </a:r>
          </a:p>
          <a:p>
            <a:pPr eaLnBrk="1" hangingPunct="1">
              <a:buSzPct val="50000"/>
              <a:buFont typeface="Wingdings" pitchFamily="2" charset="2"/>
              <a:buChar char="q"/>
            </a:pPr>
            <a:endParaRPr lang="en-GB" sz="2800" b="1" dirty="0"/>
          </a:p>
          <a:p>
            <a:pPr eaLnBrk="1" hangingPunct="1">
              <a:buSzPct val="50000"/>
              <a:buFont typeface="Wingdings" pitchFamily="2" charset="2"/>
              <a:buChar char="q"/>
            </a:pPr>
            <a:r>
              <a:rPr lang="en-GB" sz="2800" b="1" dirty="0" smtClean="0"/>
              <a:t>To contribute to class and pair discussions</a:t>
            </a:r>
          </a:p>
          <a:p>
            <a:pPr eaLnBrk="1" hangingPunct="1">
              <a:buSzPct val="50000"/>
              <a:buFont typeface="Wingdings" pitchFamily="2" charset="2"/>
              <a:buChar char="q"/>
            </a:pPr>
            <a:endParaRPr lang="en-GB" sz="2800" b="1" dirty="0"/>
          </a:p>
          <a:p>
            <a:pPr eaLnBrk="1" hangingPunct="1">
              <a:buSzPct val="50000"/>
              <a:buFont typeface="Wingdings" pitchFamily="2" charset="2"/>
              <a:buChar char="q"/>
            </a:pPr>
            <a:r>
              <a:rPr lang="en-GB" sz="2800" b="1" dirty="0" smtClean="0"/>
              <a:t>Reporter will summarise lesson at the end</a:t>
            </a:r>
          </a:p>
          <a:p>
            <a:pPr eaLnBrk="1" hangingPunct="1">
              <a:buSzPct val="50000"/>
              <a:buFont typeface="Wingdings" pitchFamily="2" charset="2"/>
              <a:buChar char="q"/>
            </a:pPr>
            <a:endParaRPr lang="en-GB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600" dirty="0" smtClean="0"/>
              <a:t>Role of the Admin Department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 eaLnBrk="1" hangingPunct="1">
              <a:buFont typeface="Arial" charset="0"/>
              <a:buNone/>
            </a:pPr>
            <a:endParaRPr lang="en-GB" dirty="0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GB" sz="2800" dirty="0" smtClean="0"/>
              <a:t>The main function of an Admin department is to provide </a:t>
            </a:r>
            <a:r>
              <a:rPr lang="en-GB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SUPPORT</a:t>
            </a:r>
            <a:r>
              <a:rPr lang="en-GB" sz="2800" dirty="0" smtClean="0"/>
              <a:t> to other employees and departments within the organisation.</a:t>
            </a:r>
          </a:p>
          <a:p>
            <a:pPr marL="0" indent="0" algn="ctr" eaLnBrk="1" hangingPunct="1">
              <a:buFont typeface="Arial" charset="0"/>
              <a:buNone/>
            </a:pPr>
            <a:endParaRPr lang="en-GB" sz="2800" dirty="0"/>
          </a:p>
          <a:p>
            <a:pPr marL="0" indent="0" algn="ctr" eaLnBrk="1" hangingPunct="1">
              <a:buFont typeface="Arial" charset="0"/>
              <a:buNone/>
            </a:pPr>
            <a:r>
              <a:rPr lang="en-GB" sz="2800" dirty="0" smtClean="0"/>
              <a:t>Staff who work in the Admin department need to have excellent communication and organisational skills</a:t>
            </a:r>
          </a:p>
          <a:p>
            <a:pPr marL="0" indent="0" eaLnBrk="1" hangingPunct="1">
              <a:buFont typeface="Arial" charset="0"/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565164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3568" y="836613"/>
            <a:ext cx="7546032" cy="5218112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GB" sz="2800" dirty="0" smtClean="0"/>
              <a:t>Working with your shoulder partner jot down on the white boards;</a:t>
            </a:r>
          </a:p>
          <a:p>
            <a:pPr marL="68580" indent="0">
              <a:buNone/>
            </a:pPr>
            <a:endParaRPr lang="en-GB" sz="2800" dirty="0" smtClean="0"/>
          </a:p>
          <a:p>
            <a:pPr lvl="1">
              <a:buSzPct val="50000"/>
              <a:buFont typeface="Wingdings" pitchFamily="2" charset="2"/>
              <a:buChar char="q"/>
            </a:pPr>
            <a:r>
              <a:rPr lang="en-GB" sz="2800" dirty="0" smtClean="0"/>
              <a:t>Tasks you think an Administration Department would be responsible for </a:t>
            </a:r>
          </a:p>
          <a:p>
            <a:pPr marL="914400" lvl="1" indent="-457200">
              <a:buSzPct val="50000"/>
              <a:buFont typeface="Wingdings" pitchFamily="2" charset="2"/>
              <a:buChar char="q"/>
            </a:pPr>
            <a:endParaRPr lang="en-GB" sz="2800" dirty="0" smtClean="0"/>
          </a:p>
          <a:p>
            <a:pPr marL="914400" lvl="1" indent="-457200">
              <a:buSzPct val="50000"/>
              <a:buFont typeface="Wingdings" pitchFamily="2" charset="2"/>
              <a:buChar char="q"/>
            </a:pPr>
            <a:endParaRPr lang="en-GB" sz="2800" dirty="0"/>
          </a:p>
          <a:p>
            <a:pPr marL="914400" lvl="1" indent="-457200">
              <a:buSzPct val="50000"/>
              <a:buFont typeface="Wingdings" pitchFamily="2" charset="2"/>
              <a:buChar char="q"/>
            </a:pPr>
            <a:endParaRPr lang="en-GB" sz="2800" dirty="0" smtClean="0"/>
          </a:p>
          <a:p>
            <a:pPr marL="800100" lvl="1" indent="-342900">
              <a:buSzPct val="50000"/>
              <a:buFont typeface="Wingdings" pitchFamily="2" charset="2"/>
              <a:buChar char="q"/>
            </a:pPr>
            <a:r>
              <a:rPr lang="en-GB" sz="2000" b="1" dirty="0" smtClean="0"/>
              <a:t>Think about</a:t>
            </a:r>
          </a:p>
          <a:p>
            <a:pPr marL="1074420" lvl="2" indent="-342900">
              <a:buSzPct val="50000"/>
              <a:buFont typeface="Wingdings" pitchFamily="2" charset="2"/>
              <a:buChar char="q"/>
            </a:pPr>
            <a:r>
              <a:rPr lang="en-GB" b="1" dirty="0" smtClean="0"/>
              <a:t>The school office</a:t>
            </a:r>
          </a:p>
          <a:p>
            <a:pPr marL="1074420" lvl="2" indent="-342900">
              <a:buSzPct val="50000"/>
              <a:buFont typeface="Wingdings" pitchFamily="2" charset="2"/>
              <a:buChar char="q"/>
            </a:pPr>
            <a:r>
              <a:rPr lang="en-GB" b="1" dirty="0" smtClean="0"/>
              <a:t>Your doctor’s surgery</a:t>
            </a:r>
          </a:p>
          <a:p>
            <a:pPr marL="1074420" lvl="2" indent="-342900">
              <a:buSzPct val="50000"/>
              <a:buFont typeface="Wingdings" pitchFamily="2" charset="2"/>
              <a:buChar char="q"/>
            </a:pPr>
            <a:r>
              <a:rPr lang="en-GB" b="1" dirty="0" smtClean="0"/>
              <a:t>Office jobs that your family have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15271">
            <a:off x="5503751" y="3280630"/>
            <a:ext cx="1800448" cy="1800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017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539551" y="620688"/>
            <a:ext cx="8096069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/>
              <a:t>Duties of the Admin Department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1032807" y="1671802"/>
            <a:ext cx="7427625" cy="456551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GB" dirty="0" smtClean="0"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en-GB" dirty="0" smtClean="0">
              <a:latin typeface="Arial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en-GB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840582" y="1652311"/>
            <a:ext cx="7562850" cy="4392612"/>
            <a:chOff x="1042194" y="1700213"/>
            <a:chExt cx="7562850" cy="4392612"/>
          </a:xfrm>
        </p:grpSpPr>
        <p:grpSp>
          <p:nvGrpSpPr>
            <p:cNvPr id="17413" name="Group 15"/>
            <p:cNvGrpSpPr>
              <a:grpSpLocks/>
            </p:cNvGrpSpPr>
            <p:nvPr/>
          </p:nvGrpSpPr>
          <p:grpSpPr bwMode="auto">
            <a:xfrm>
              <a:off x="1042194" y="1989138"/>
              <a:ext cx="1873250" cy="792162"/>
              <a:chOff x="657" y="1162"/>
              <a:chExt cx="1180" cy="499"/>
            </a:xfrm>
          </p:grpSpPr>
          <p:sp>
            <p:nvSpPr>
              <p:cNvPr id="17443" name="Rectangle 13"/>
              <p:cNvSpPr>
                <a:spLocks noChangeArrowheads="1"/>
              </p:cNvSpPr>
              <p:nvPr/>
            </p:nvSpPr>
            <p:spPr bwMode="auto">
              <a:xfrm>
                <a:off x="657" y="1162"/>
                <a:ext cx="1180" cy="49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17444" name="Text Box 14"/>
              <p:cNvSpPr txBox="1">
                <a:spLocks noChangeArrowheads="1"/>
              </p:cNvSpPr>
              <p:nvPr/>
            </p:nvSpPr>
            <p:spPr bwMode="auto">
              <a:xfrm>
                <a:off x="802" y="1166"/>
                <a:ext cx="90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>
                    <a:latin typeface="Calibri" pitchFamily="34" charset="0"/>
                  </a:rPr>
                  <a:t>Creates Letters</a:t>
                </a:r>
              </a:p>
            </p:txBody>
          </p:sp>
        </p:grpSp>
        <p:grpSp>
          <p:nvGrpSpPr>
            <p:cNvPr id="17414" name="Group 16"/>
            <p:cNvGrpSpPr>
              <a:grpSpLocks/>
            </p:cNvGrpSpPr>
            <p:nvPr/>
          </p:nvGrpSpPr>
          <p:grpSpPr bwMode="auto">
            <a:xfrm>
              <a:off x="3864769" y="1700213"/>
              <a:ext cx="1873250" cy="792162"/>
              <a:chOff x="666" y="1162"/>
              <a:chExt cx="1180" cy="499"/>
            </a:xfrm>
          </p:grpSpPr>
          <p:sp>
            <p:nvSpPr>
              <p:cNvPr id="17441" name="Rectangle 17"/>
              <p:cNvSpPr>
                <a:spLocks noChangeArrowheads="1"/>
              </p:cNvSpPr>
              <p:nvPr/>
            </p:nvSpPr>
            <p:spPr bwMode="auto">
              <a:xfrm>
                <a:off x="666" y="1162"/>
                <a:ext cx="1180" cy="49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17442" name="Text Box 18"/>
              <p:cNvSpPr txBox="1">
                <a:spLocks noChangeArrowheads="1"/>
              </p:cNvSpPr>
              <p:nvPr/>
            </p:nvSpPr>
            <p:spPr bwMode="auto">
              <a:xfrm>
                <a:off x="793" y="1166"/>
                <a:ext cx="90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dirty="0">
                    <a:latin typeface="Calibri" pitchFamily="34" charset="0"/>
                  </a:rPr>
                  <a:t>Creates Memos</a:t>
                </a:r>
              </a:p>
            </p:txBody>
          </p:sp>
        </p:grpSp>
        <p:grpSp>
          <p:nvGrpSpPr>
            <p:cNvPr id="17415" name="Group 19"/>
            <p:cNvGrpSpPr>
              <a:grpSpLocks/>
            </p:cNvGrpSpPr>
            <p:nvPr/>
          </p:nvGrpSpPr>
          <p:grpSpPr bwMode="auto">
            <a:xfrm>
              <a:off x="6731794" y="1989138"/>
              <a:ext cx="1873250" cy="792162"/>
              <a:chOff x="657" y="1162"/>
              <a:chExt cx="1180" cy="499"/>
            </a:xfrm>
          </p:grpSpPr>
          <p:sp>
            <p:nvSpPr>
              <p:cNvPr id="17439" name="Rectangle 20"/>
              <p:cNvSpPr>
                <a:spLocks noChangeArrowheads="1"/>
              </p:cNvSpPr>
              <p:nvPr/>
            </p:nvSpPr>
            <p:spPr bwMode="auto">
              <a:xfrm>
                <a:off x="657" y="1162"/>
                <a:ext cx="1180" cy="49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17440" name="Text Box 21"/>
              <p:cNvSpPr txBox="1">
                <a:spLocks noChangeArrowheads="1"/>
              </p:cNvSpPr>
              <p:nvPr/>
            </p:nvSpPr>
            <p:spPr bwMode="auto">
              <a:xfrm>
                <a:off x="802" y="1166"/>
                <a:ext cx="90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>
                    <a:latin typeface="Calibri" pitchFamily="34" charset="0"/>
                  </a:rPr>
                  <a:t>Creates Reports</a:t>
                </a:r>
              </a:p>
            </p:txBody>
          </p:sp>
        </p:grpSp>
        <p:grpSp>
          <p:nvGrpSpPr>
            <p:cNvPr id="17416" name="Group 25"/>
            <p:cNvGrpSpPr>
              <a:grpSpLocks/>
            </p:cNvGrpSpPr>
            <p:nvPr/>
          </p:nvGrpSpPr>
          <p:grpSpPr bwMode="auto">
            <a:xfrm>
              <a:off x="6731794" y="3357563"/>
              <a:ext cx="1873250" cy="825500"/>
              <a:chOff x="4286" y="2115"/>
              <a:chExt cx="1180" cy="520"/>
            </a:xfrm>
          </p:grpSpPr>
          <p:sp>
            <p:nvSpPr>
              <p:cNvPr id="17437" name="Rectangle 23"/>
              <p:cNvSpPr>
                <a:spLocks noChangeArrowheads="1"/>
              </p:cNvSpPr>
              <p:nvPr/>
            </p:nvSpPr>
            <p:spPr bwMode="auto">
              <a:xfrm>
                <a:off x="4286" y="2135"/>
                <a:ext cx="1180" cy="49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17438" name="Text Box 24"/>
              <p:cNvSpPr txBox="1">
                <a:spLocks noChangeArrowheads="1"/>
              </p:cNvSpPr>
              <p:nvPr/>
            </p:nvSpPr>
            <p:spPr bwMode="auto">
              <a:xfrm>
                <a:off x="4431" y="2115"/>
                <a:ext cx="908" cy="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600">
                    <a:latin typeface="Calibri" pitchFamily="34" charset="0"/>
                  </a:rPr>
                  <a:t>Arranges Business Travel</a:t>
                </a:r>
              </a:p>
            </p:txBody>
          </p:sp>
        </p:grpSp>
        <p:grpSp>
          <p:nvGrpSpPr>
            <p:cNvPr id="17417" name="Group 26"/>
            <p:cNvGrpSpPr>
              <a:grpSpLocks/>
            </p:cNvGrpSpPr>
            <p:nvPr/>
          </p:nvGrpSpPr>
          <p:grpSpPr bwMode="auto">
            <a:xfrm>
              <a:off x="1042194" y="3429000"/>
              <a:ext cx="1873250" cy="792163"/>
              <a:chOff x="657" y="1162"/>
              <a:chExt cx="1180" cy="499"/>
            </a:xfrm>
          </p:grpSpPr>
          <p:sp>
            <p:nvSpPr>
              <p:cNvPr id="17435" name="Rectangle 27"/>
              <p:cNvSpPr>
                <a:spLocks noChangeArrowheads="1"/>
              </p:cNvSpPr>
              <p:nvPr/>
            </p:nvSpPr>
            <p:spPr bwMode="auto">
              <a:xfrm>
                <a:off x="657" y="1162"/>
                <a:ext cx="1180" cy="49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17436" name="Text Box 28"/>
              <p:cNvSpPr txBox="1">
                <a:spLocks noChangeArrowheads="1"/>
              </p:cNvSpPr>
              <p:nvPr/>
            </p:nvSpPr>
            <p:spPr bwMode="auto">
              <a:xfrm>
                <a:off x="802" y="1166"/>
                <a:ext cx="908" cy="4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400" dirty="0">
                    <a:latin typeface="Calibri" pitchFamily="34" charset="0"/>
                  </a:rPr>
                  <a:t>Manages the Reception area</a:t>
                </a:r>
              </a:p>
            </p:txBody>
          </p:sp>
        </p:grpSp>
        <p:grpSp>
          <p:nvGrpSpPr>
            <p:cNvPr id="17418" name="Group 29"/>
            <p:cNvGrpSpPr>
              <a:grpSpLocks/>
            </p:cNvGrpSpPr>
            <p:nvPr/>
          </p:nvGrpSpPr>
          <p:grpSpPr bwMode="auto">
            <a:xfrm>
              <a:off x="1056482" y="4941888"/>
              <a:ext cx="1873250" cy="792162"/>
              <a:chOff x="666" y="1162"/>
              <a:chExt cx="1180" cy="499"/>
            </a:xfrm>
          </p:grpSpPr>
          <p:sp>
            <p:nvSpPr>
              <p:cNvPr id="17433" name="Rectangle 30"/>
              <p:cNvSpPr>
                <a:spLocks noChangeArrowheads="1"/>
              </p:cNvSpPr>
              <p:nvPr/>
            </p:nvSpPr>
            <p:spPr bwMode="auto">
              <a:xfrm>
                <a:off x="666" y="1162"/>
                <a:ext cx="1180" cy="49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17434" name="Text Box 31"/>
              <p:cNvSpPr txBox="1">
                <a:spLocks noChangeArrowheads="1"/>
              </p:cNvSpPr>
              <p:nvPr/>
            </p:nvSpPr>
            <p:spPr bwMode="auto">
              <a:xfrm>
                <a:off x="793" y="1166"/>
                <a:ext cx="908" cy="4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400" dirty="0">
                    <a:latin typeface="Calibri" pitchFamily="34" charset="0"/>
                  </a:rPr>
                  <a:t>Responsible for photocopying</a:t>
                </a:r>
              </a:p>
            </p:txBody>
          </p:sp>
        </p:grpSp>
        <p:grpSp>
          <p:nvGrpSpPr>
            <p:cNvPr id="17419" name="Group 35"/>
            <p:cNvGrpSpPr>
              <a:grpSpLocks/>
            </p:cNvGrpSpPr>
            <p:nvPr/>
          </p:nvGrpSpPr>
          <p:grpSpPr bwMode="auto">
            <a:xfrm>
              <a:off x="3850481" y="5300663"/>
              <a:ext cx="1873250" cy="792162"/>
              <a:chOff x="2426" y="3339"/>
              <a:chExt cx="1180" cy="499"/>
            </a:xfrm>
          </p:grpSpPr>
          <p:sp>
            <p:nvSpPr>
              <p:cNvPr id="17431" name="Rectangle 33"/>
              <p:cNvSpPr>
                <a:spLocks noChangeArrowheads="1"/>
              </p:cNvSpPr>
              <p:nvPr/>
            </p:nvSpPr>
            <p:spPr bwMode="auto">
              <a:xfrm>
                <a:off x="2426" y="3339"/>
                <a:ext cx="1180" cy="49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17432" name="Text Box 34"/>
              <p:cNvSpPr txBox="1">
                <a:spLocks noChangeArrowheads="1"/>
              </p:cNvSpPr>
              <p:nvPr/>
            </p:nvSpPr>
            <p:spPr bwMode="auto">
              <a:xfrm>
                <a:off x="2571" y="3385"/>
                <a:ext cx="908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600" dirty="0">
                    <a:latin typeface="Calibri" pitchFamily="34" charset="0"/>
                  </a:rPr>
                  <a:t>Responsible for filing</a:t>
                </a:r>
              </a:p>
            </p:txBody>
          </p:sp>
        </p:grpSp>
        <p:grpSp>
          <p:nvGrpSpPr>
            <p:cNvPr id="17420" name="Group 39"/>
            <p:cNvGrpSpPr>
              <a:grpSpLocks/>
            </p:cNvGrpSpPr>
            <p:nvPr/>
          </p:nvGrpSpPr>
          <p:grpSpPr bwMode="auto">
            <a:xfrm>
              <a:off x="6731794" y="4868863"/>
              <a:ext cx="1873250" cy="792162"/>
              <a:chOff x="4241" y="3067"/>
              <a:chExt cx="1180" cy="499"/>
            </a:xfrm>
          </p:grpSpPr>
          <p:sp>
            <p:nvSpPr>
              <p:cNvPr id="17429" name="Rectangle 37"/>
              <p:cNvSpPr>
                <a:spLocks noChangeArrowheads="1"/>
              </p:cNvSpPr>
              <p:nvPr/>
            </p:nvSpPr>
            <p:spPr bwMode="auto">
              <a:xfrm>
                <a:off x="4241" y="3067"/>
                <a:ext cx="1180" cy="49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17430" name="Text Box 38"/>
              <p:cNvSpPr txBox="1">
                <a:spLocks noChangeArrowheads="1"/>
              </p:cNvSpPr>
              <p:nvPr/>
            </p:nvSpPr>
            <p:spPr bwMode="auto">
              <a:xfrm>
                <a:off x="4386" y="3118"/>
                <a:ext cx="908" cy="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200" dirty="0">
                    <a:latin typeface="Calibri" pitchFamily="34" charset="0"/>
                  </a:rPr>
                  <a:t>Responsible for managing telephone calls</a:t>
                </a:r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2842419" y="2420938"/>
              <a:ext cx="3960812" cy="2879725"/>
              <a:chOff x="2842419" y="2420938"/>
              <a:chExt cx="3960812" cy="2879725"/>
            </a:xfrm>
          </p:grpSpPr>
          <p:sp>
            <p:nvSpPr>
              <p:cNvPr id="17421" name="Line 40"/>
              <p:cNvSpPr>
                <a:spLocks noChangeShapeType="1"/>
              </p:cNvSpPr>
              <p:nvPr/>
            </p:nvSpPr>
            <p:spPr bwMode="auto">
              <a:xfrm flipH="1" flipV="1">
                <a:off x="2842419" y="2708275"/>
                <a:ext cx="1081087" cy="792163"/>
              </a:xfrm>
              <a:prstGeom prst="line">
                <a:avLst/>
              </a:prstGeom>
              <a:noFill/>
              <a:ln w="57150" cmpd="thinThick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" name="Group 1"/>
              <p:cNvGrpSpPr/>
              <p:nvPr/>
            </p:nvGrpSpPr>
            <p:grpSpPr>
              <a:xfrm>
                <a:off x="2842419" y="2420938"/>
                <a:ext cx="3960812" cy="2879725"/>
                <a:chOff x="2842419" y="2420938"/>
                <a:chExt cx="3960812" cy="2879725"/>
              </a:xfrm>
            </p:grpSpPr>
            <p:grpSp>
              <p:nvGrpSpPr>
                <p:cNvPr id="17412" name="Group 12"/>
                <p:cNvGrpSpPr>
                  <a:grpSpLocks/>
                </p:cNvGrpSpPr>
                <p:nvPr/>
              </p:nvGrpSpPr>
              <p:grpSpPr bwMode="auto">
                <a:xfrm>
                  <a:off x="3779044" y="3284538"/>
                  <a:ext cx="2087562" cy="1081087"/>
                  <a:chOff x="2245" y="2205"/>
                  <a:chExt cx="1315" cy="681"/>
                </a:xfrm>
              </p:grpSpPr>
              <p:sp>
                <p:nvSpPr>
                  <p:cNvPr id="17445" name="Oval 10"/>
                  <p:cNvSpPr>
                    <a:spLocks noChangeArrowheads="1"/>
                  </p:cNvSpPr>
                  <p:nvPr/>
                </p:nvSpPr>
                <p:spPr bwMode="auto">
                  <a:xfrm>
                    <a:off x="2245" y="2205"/>
                    <a:ext cx="1315" cy="681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GB">
                      <a:latin typeface="Calibri" pitchFamily="34" charset="0"/>
                    </a:endParaRPr>
                  </a:p>
                </p:txBody>
              </p:sp>
              <p:sp>
                <p:nvSpPr>
                  <p:cNvPr id="17446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40" y="2361"/>
                    <a:ext cx="1134" cy="36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GB" sz="1600" dirty="0">
                        <a:latin typeface="Calibri" pitchFamily="34" charset="0"/>
                      </a:rPr>
                      <a:t>The </a:t>
                    </a:r>
                    <a:r>
                      <a:rPr lang="en-GB" sz="1600" b="1" dirty="0">
                        <a:latin typeface="Calibri" pitchFamily="34" charset="0"/>
                      </a:rPr>
                      <a:t>ROLE</a:t>
                    </a:r>
                    <a:r>
                      <a:rPr lang="en-GB" sz="1600" dirty="0">
                        <a:latin typeface="Calibri" pitchFamily="34" charset="0"/>
                      </a:rPr>
                      <a:t> of the Admin </a:t>
                    </a:r>
                    <a:r>
                      <a:rPr lang="en-GB" sz="1600" dirty="0" smtClean="0">
                        <a:latin typeface="Calibri" pitchFamily="34" charset="0"/>
                      </a:rPr>
                      <a:t>Department</a:t>
                    </a:r>
                    <a:endParaRPr lang="en-GB" sz="1600" dirty="0">
                      <a:latin typeface="Calibri" pitchFamily="34" charset="0"/>
                    </a:endParaRPr>
                  </a:p>
                </p:txBody>
              </p:sp>
            </p:grpSp>
            <p:sp>
              <p:nvSpPr>
                <p:cNvPr id="17422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4787106" y="2420938"/>
                  <a:ext cx="0" cy="863600"/>
                </a:xfrm>
                <a:prstGeom prst="line">
                  <a:avLst/>
                </a:prstGeom>
                <a:noFill/>
                <a:ln w="57150" cmpd="thinThick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423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5795169" y="2636838"/>
                  <a:ext cx="936625" cy="936625"/>
                </a:xfrm>
                <a:prstGeom prst="line">
                  <a:avLst/>
                </a:prstGeom>
                <a:noFill/>
                <a:ln w="57150" cmpd="thinThick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424" name="Line 44"/>
                <p:cNvSpPr>
                  <a:spLocks noChangeShapeType="1"/>
                </p:cNvSpPr>
                <p:nvPr/>
              </p:nvSpPr>
              <p:spPr bwMode="auto">
                <a:xfrm flipH="1">
                  <a:off x="2842419" y="3860800"/>
                  <a:ext cx="936625" cy="0"/>
                </a:xfrm>
                <a:prstGeom prst="line">
                  <a:avLst/>
                </a:prstGeom>
                <a:noFill/>
                <a:ln w="57150" cmpd="thinThick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425" name="Line 45"/>
                <p:cNvSpPr>
                  <a:spLocks noChangeShapeType="1"/>
                </p:cNvSpPr>
                <p:nvPr/>
              </p:nvSpPr>
              <p:spPr bwMode="auto">
                <a:xfrm>
                  <a:off x="5866606" y="3860800"/>
                  <a:ext cx="936625" cy="0"/>
                </a:xfrm>
                <a:prstGeom prst="line">
                  <a:avLst/>
                </a:prstGeom>
                <a:noFill/>
                <a:ln w="57150" cmpd="thinThick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426" name="Line 46"/>
                <p:cNvSpPr>
                  <a:spLocks noChangeShapeType="1"/>
                </p:cNvSpPr>
                <p:nvPr/>
              </p:nvSpPr>
              <p:spPr bwMode="auto">
                <a:xfrm flipH="1">
                  <a:off x="2842419" y="4221163"/>
                  <a:ext cx="1223962" cy="936625"/>
                </a:xfrm>
                <a:prstGeom prst="line">
                  <a:avLst/>
                </a:prstGeom>
                <a:noFill/>
                <a:ln w="57150" cmpd="thinThick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427" name="Line 47"/>
                <p:cNvSpPr>
                  <a:spLocks noChangeShapeType="1"/>
                </p:cNvSpPr>
                <p:nvPr/>
              </p:nvSpPr>
              <p:spPr bwMode="auto">
                <a:xfrm>
                  <a:off x="4858544" y="4365625"/>
                  <a:ext cx="0" cy="935038"/>
                </a:xfrm>
                <a:prstGeom prst="line">
                  <a:avLst/>
                </a:prstGeom>
                <a:noFill/>
                <a:ln w="57150" cmpd="thinThick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428" name="Line 48"/>
                <p:cNvSpPr>
                  <a:spLocks noChangeShapeType="1"/>
                </p:cNvSpPr>
                <p:nvPr/>
              </p:nvSpPr>
              <p:spPr bwMode="auto">
                <a:xfrm>
                  <a:off x="5723731" y="4149725"/>
                  <a:ext cx="1079500" cy="1079500"/>
                </a:xfrm>
                <a:prstGeom prst="line">
                  <a:avLst/>
                </a:prstGeom>
                <a:noFill/>
                <a:ln w="57150" cmpd="thinThick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899592" y="1027664"/>
            <a:ext cx="7168642" cy="67314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" dirty="0" smtClean="0"/>
              <a:t>Functions of the Admin Department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800" dirty="0" smtClean="0"/>
              <a:t>The department looks after a number of “support services”, including;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SzPct val="50000"/>
              <a:buFont typeface="Wingdings" pitchFamily="2" charset="2"/>
              <a:buChar char="q"/>
              <a:defRPr/>
            </a:pPr>
            <a:r>
              <a:rPr lang="en-GB" sz="2800" dirty="0" smtClean="0"/>
              <a:t>The Mail Room</a:t>
            </a:r>
          </a:p>
          <a:p>
            <a:pPr eaLnBrk="1" fontAlgn="auto" hangingPunct="1">
              <a:spcAft>
                <a:spcPts val="0"/>
              </a:spcAft>
              <a:buSzPct val="50000"/>
              <a:buFont typeface="Wingdings" pitchFamily="2" charset="2"/>
              <a:buChar char="q"/>
              <a:defRPr/>
            </a:pPr>
            <a:r>
              <a:rPr lang="en-GB" sz="2800" dirty="0" smtClean="0"/>
              <a:t>The Reprographics Department</a:t>
            </a:r>
          </a:p>
          <a:p>
            <a:pPr eaLnBrk="1" fontAlgn="auto" hangingPunct="1">
              <a:spcAft>
                <a:spcPts val="0"/>
              </a:spcAft>
              <a:buSzPct val="50000"/>
              <a:buFont typeface="Wingdings" pitchFamily="2" charset="2"/>
              <a:buChar char="q"/>
              <a:defRPr/>
            </a:pPr>
            <a:r>
              <a:rPr lang="en-GB" sz="2800" dirty="0" smtClean="0"/>
              <a:t>The Filing Department</a:t>
            </a:r>
          </a:p>
          <a:p>
            <a:pPr eaLnBrk="1" fontAlgn="auto" hangingPunct="1">
              <a:spcAft>
                <a:spcPts val="0"/>
              </a:spcAft>
              <a:buSzPct val="50000"/>
              <a:buFont typeface="Wingdings" pitchFamily="2" charset="2"/>
              <a:buChar char="q"/>
              <a:defRPr/>
            </a:pPr>
            <a:r>
              <a:rPr lang="en-GB" sz="2800" dirty="0" smtClean="0"/>
              <a:t>The Reception Area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67544" y="836712"/>
            <a:ext cx="8229600" cy="521811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GB" sz="2800" dirty="0" smtClean="0"/>
              <a:t>Working with your shoulder partner again, identify;</a:t>
            </a:r>
          </a:p>
          <a:p>
            <a:pPr lvl="1">
              <a:buSzPct val="50000"/>
              <a:buFont typeface="Wingdings" pitchFamily="2" charset="2"/>
              <a:buChar char="q"/>
            </a:pPr>
            <a:r>
              <a:rPr lang="en-GB" sz="2800" dirty="0" smtClean="0"/>
              <a:t>The qualities and skills an admin assistant should have</a:t>
            </a:r>
          </a:p>
          <a:p>
            <a:pPr lvl="1">
              <a:buSzPct val="50000"/>
              <a:buFont typeface="Wingdings" pitchFamily="2" charset="2"/>
              <a:buChar char="q"/>
            </a:pPr>
            <a:endParaRPr lang="en-GB" sz="2800" dirty="0"/>
          </a:p>
          <a:p>
            <a:pPr lvl="1">
              <a:buSzPct val="50000"/>
              <a:buFont typeface="Wingdings" pitchFamily="2" charset="2"/>
              <a:buChar char="q"/>
            </a:pPr>
            <a:endParaRPr lang="en-GB" sz="2800" dirty="0" smtClean="0"/>
          </a:p>
          <a:p>
            <a:pPr marL="365760" lvl="1" indent="0">
              <a:buSzPct val="50000"/>
              <a:buNone/>
            </a:pPr>
            <a:endParaRPr lang="en-GB" sz="2800" dirty="0" smtClean="0"/>
          </a:p>
          <a:p>
            <a:pPr lvl="1">
              <a:buSzPct val="50000"/>
              <a:buFont typeface="Wingdings" pitchFamily="2" charset="2"/>
              <a:buChar char="q"/>
            </a:pPr>
            <a:r>
              <a:rPr lang="en-GB" sz="2000" b="1" dirty="0" smtClean="0"/>
              <a:t>Remember, think about;</a:t>
            </a:r>
          </a:p>
          <a:p>
            <a:pPr lvl="2">
              <a:buSzPct val="50000"/>
              <a:buFont typeface="Wingdings" pitchFamily="2" charset="2"/>
              <a:buChar char="q"/>
            </a:pPr>
            <a:r>
              <a:rPr lang="en-GB" b="1" dirty="0" smtClean="0"/>
              <a:t>The school office</a:t>
            </a:r>
          </a:p>
          <a:p>
            <a:pPr lvl="2">
              <a:buSzPct val="50000"/>
              <a:buFont typeface="Wingdings" pitchFamily="2" charset="2"/>
              <a:buChar char="q"/>
            </a:pPr>
            <a:r>
              <a:rPr lang="en-GB" b="1" dirty="0" smtClean="0"/>
              <a:t>Your doctor’s surgery</a:t>
            </a:r>
          </a:p>
          <a:p>
            <a:pPr lvl="2">
              <a:buSzPct val="50000"/>
              <a:buFont typeface="Wingdings" pitchFamily="2" charset="2"/>
              <a:buChar char="q"/>
            </a:pPr>
            <a:r>
              <a:rPr lang="en-GB" b="1" dirty="0" smtClean="0"/>
              <a:t>Office jobs that you family have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59072">
            <a:off x="5628330" y="2901315"/>
            <a:ext cx="1793736" cy="1793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455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980728"/>
            <a:ext cx="7024744" cy="1143000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Qualities and Skills of the Admin Assistant</a:t>
            </a:r>
            <a:endParaRPr lang="en-GB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043608" y="2204864"/>
            <a:ext cx="3419856" cy="34930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b="1" u="sng" dirty="0" smtClean="0"/>
              <a:t>Qualities</a:t>
            </a:r>
          </a:p>
          <a:p>
            <a:pPr>
              <a:buSzPct val="50000"/>
              <a:buFont typeface="Wingdings" pitchFamily="2" charset="2"/>
              <a:buChar char="q"/>
            </a:pPr>
            <a:r>
              <a:rPr lang="en-GB" dirty="0" smtClean="0"/>
              <a:t>Patience</a:t>
            </a:r>
          </a:p>
          <a:p>
            <a:pPr>
              <a:buSzPct val="50000"/>
              <a:buFont typeface="Wingdings" pitchFamily="2" charset="2"/>
              <a:buChar char="q"/>
            </a:pPr>
            <a:r>
              <a:rPr lang="en-GB" dirty="0" smtClean="0"/>
              <a:t>Tact</a:t>
            </a:r>
          </a:p>
          <a:p>
            <a:pPr>
              <a:buSzPct val="50000"/>
              <a:buFont typeface="Wingdings" pitchFamily="2" charset="2"/>
              <a:buChar char="q"/>
            </a:pPr>
            <a:r>
              <a:rPr lang="en-GB" dirty="0" smtClean="0"/>
              <a:t>Polite</a:t>
            </a:r>
          </a:p>
          <a:p>
            <a:pPr>
              <a:buSzPct val="50000"/>
              <a:buFont typeface="Wingdings" pitchFamily="2" charset="2"/>
              <a:buChar char="q"/>
            </a:pPr>
            <a:r>
              <a:rPr lang="en-GB" dirty="0" smtClean="0"/>
              <a:t>Friendly</a:t>
            </a:r>
          </a:p>
          <a:p>
            <a:pPr>
              <a:buSzPct val="50000"/>
              <a:buFont typeface="Wingdings" pitchFamily="2" charset="2"/>
              <a:buChar char="q"/>
            </a:pPr>
            <a:r>
              <a:rPr lang="en-GB" dirty="0" smtClean="0"/>
              <a:t>Confident</a:t>
            </a:r>
          </a:p>
          <a:p>
            <a:pPr>
              <a:buSzPct val="50000"/>
              <a:buFont typeface="Wingdings" pitchFamily="2" charset="2"/>
              <a:buChar char="q"/>
            </a:pPr>
            <a:r>
              <a:rPr lang="en-GB" dirty="0" smtClean="0"/>
              <a:t>Enthusiastic</a:t>
            </a:r>
          </a:p>
          <a:p>
            <a:pPr>
              <a:buSzPct val="50000"/>
              <a:buFont typeface="Wingdings" pitchFamily="2" charset="2"/>
              <a:buChar char="q"/>
            </a:pPr>
            <a:endParaRPr lang="en-GB" dirty="0" smtClean="0"/>
          </a:p>
          <a:p>
            <a:pPr>
              <a:buSzPct val="50000"/>
              <a:buFont typeface="Wingdings" pitchFamily="2" charset="2"/>
              <a:buChar char="q"/>
            </a:pPr>
            <a:endParaRPr lang="en-GB" dirty="0"/>
          </a:p>
          <a:p>
            <a:pPr>
              <a:buSzPct val="50000"/>
              <a:buFont typeface="Wingdings" pitchFamily="2" charset="2"/>
              <a:buChar char="q"/>
            </a:pP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644008" y="2276872"/>
            <a:ext cx="3419856" cy="34930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800" b="1" u="sng" dirty="0" smtClean="0"/>
              <a:t>Skills</a:t>
            </a:r>
          </a:p>
          <a:p>
            <a:pPr>
              <a:buSzPct val="50000"/>
              <a:buFont typeface="Wingdings" pitchFamily="2" charset="2"/>
              <a:buChar char="q"/>
            </a:pPr>
            <a:r>
              <a:rPr lang="en-GB" sz="2600" dirty="0" smtClean="0"/>
              <a:t>ICT </a:t>
            </a:r>
          </a:p>
          <a:p>
            <a:pPr>
              <a:buSzPct val="50000"/>
              <a:buFont typeface="Wingdings" pitchFamily="2" charset="2"/>
              <a:buChar char="q"/>
            </a:pPr>
            <a:r>
              <a:rPr lang="en-GB" sz="2600" dirty="0" smtClean="0"/>
              <a:t>Team working</a:t>
            </a:r>
          </a:p>
          <a:p>
            <a:pPr>
              <a:buSzPct val="50000"/>
              <a:buFont typeface="Wingdings" pitchFamily="2" charset="2"/>
              <a:buChar char="q"/>
            </a:pPr>
            <a:r>
              <a:rPr lang="en-GB" sz="2600" dirty="0" smtClean="0"/>
              <a:t>Organisation</a:t>
            </a:r>
          </a:p>
          <a:p>
            <a:pPr>
              <a:buSzPct val="50000"/>
              <a:buFont typeface="Wingdings" pitchFamily="2" charset="2"/>
              <a:buChar char="q"/>
            </a:pPr>
            <a:r>
              <a:rPr lang="en-GB" sz="2600" dirty="0" smtClean="0"/>
              <a:t>Use own  initiative</a:t>
            </a:r>
          </a:p>
          <a:p>
            <a:pPr>
              <a:buSzPct val="50000"/>
              <a:buFont typeface="Wingdings" pitchFamily="2" charset="2"/>
              <a:buChar char="q"/>
            </a:pPr>
            <a:r>
              <a:rPr lang="en-GB" sz="2600" dirty="0" smtClean="0"/>
              <a:t>Communication</a:t>
            </a:r>
          </a:p>
          <a:p>
            <a:pPr>
              <a:buSzPct val="50000"/>
              <a:buFont typeface="Wingdings" pitchFamily="2" charset="2"/>
              <a:buChar char="q"/>
            </a:pPr>
            <a:r>
              <a:rPr lang="en-GB" sz="2600" dirty="0" smtClean="0"/>
              <a:t>Time management</a:t>
            </a:r>
          </a:p>
          <a:p>
            <a:pPr>
              <a:buSzPct val="50000"/>
              <a:buFont typeface="Wingdings" pitchFamily="2" charset="2"/>
              <a:buChar char="q"/>
            </a:pPr>
            <a:r>
              <a:rPr lang="en-GB" sz="2600" dirty="0" smtClean="0"/>
              <a:t>Literacy </a:t>
            </a:r>
          </a:p>
          <a:p>
            <a:pPr>
              <a:buSzPct val="50000"/>
              <a:buFont typeface="Wingdings" pitchFamily="2" charset="2"/>
              <a:buChar char="q"/>
            </a:pPr>
            <a:r>
              <a:rPr lang="en-GB" sz="2600" dirty="0" smtClean="0"/>
              <a:t>Numeracy</a:t>
            </a:r>
          </a:p>
          <a:p>
            <a:pPr>
              <a:buSzPct val="50000"/>
              <a:buFont typeface="Wingdings" pitchFamily="2" charset="2"/>
              <a:buChar char="q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0685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2598</TotalTime>
  <Words>945</Words>
  <Application>Microsoft Office PowerPoint</Application>
  <PresentationFormat>On-screen Show (4:3)</PresentationFormat>
  <Paragraphs>220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Austin</vt:lpstr>
      <vt:lpstr>S3 BUSINESS ENTERPRISE &amp; ICT  Lesson 1</vt:lpstr>
      <vt:lpstr>PowerPoint Presentation</vt:lpstr>
      <vt:lpstr>Learning Intentions</vt:lpstr>
      <vt:lpstr>Role of the Admin Department</vt:lpstr>
      <vt:lpstr>PowerPoint Presentation</vt:lpstr>
      <vt:lpstr>Duties of the Admin Department</vt:lpstr>
      <vt:lpstr>Functions of the Admin Department</vt:lpstr>
      <vt:lpstr>PowerPoint Presentation</vt:lpstr>
      <vt:lpstr>Qualities and Skills of the Admin Assistant</vt:lpstr>
      <vt:lpstr>Success Criteria</vt:lpstr>
      <vt:lpstr>S3 BUSINESS ENTERPRISE &amp; ICT  Lesson 2</vt:lpstr>
      <vt:lpstr>Learning Intentions</vt:lpstr>
      <vt:lpstr>Recruiting an Admin Assistant</vt:lpstr>
      <vt:lpstr>PowerPoint Presentation</vt:lpstr>
      <vt:lpstr>PowerPoint Presentation</vt:lpstr>
      <vt:lpstr>PowerPoint Presentation</vt:lpstr>
      <vt:lpstr>Success Criteria</vt:lpstr>
      <vt:lpstr>S3 BUSINESS ENTERPRISE &amp; ICT  Lesson 3</vt:lpstr>
      <vt:lpstr>Learning Intentions</vt:lpstr>
      <vt:lpstr>APPLICATION FORMS</vt:lpstr>
      <vt:lpstr>CURRICULUM VITAE</vt:lpstr>
      <vt:lpstr>PowerPoint Presentation</vt:lpstr>
      <vt:lpstr>Success Criteria</vt:lpstr>
      <vt:lpstr>S3 BUSINESS ENTERPRISE &amp; ICT  Lesson 4 &amp; 5 Assessment</vt:lpstr>
      <vt:lpstr>Learning Intentions</vt:lpstr>
      <vt:lpstr>ASSESSMENT</vt:lpstr>
      <vt:lpstr>PEER ASSESSMENT</vt:lpstr>
      <vt:lpstr>Success Criteria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S3 ADMIN &amp; IT COURSE</dc:title>
  <dc:creator>Fiona Rae</dc:creator>
  <cp:lastModifiedBy>Fiona Rae</cp:lastModifiedBy>
  <cp:revision>63</cp:revision>
  <cp:lastPrinted>2013-02-12T09:22:15Z</cp:lastPrinted>
  <dcterms:created xsi:type="dcterms:W3CDTF">2012-05-26T14:36:21Z</dcterms:created>
  <dcterms:modified xsi:type="dcterms:W3CDTF">2013-02-25T13:54:01Z</dcterms:modified>
</cp:coreProperties>
</file>