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57"/>
  </p:notesMasterIdLst>
  <p:handoutMasterIdLst>
    <p:handoutMasterId r:id="rId5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82" r:id="rId9"/>
    <p:sldId id="270" r:id="rId10"/>
    <p:sldId id="262" r:id="rId11"/>
    <p:sldId id="263" r:id="rId12"/>
    <p:sldId id="264" r:id="rId13"/>
    <p:sldId id="265" r:id="rId14"/>
    <p:sldId id="268" r:id="rId15"/>
    <p:sldId id="266" r:id="rId16"/>
    <p:sldId id="283" r:id="rId17"/>
    <p:sldId id="284" r:id="rId18"/>
    <p:sldId id="272" r:id="rId19"/>
    <p:sldId id="273" r:id="rId20"/>
    <p:sldId id="275" r:id="rId21"/>
    <p:sldId id="267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4" r:id="rId31"/>
    <p:sldId id="293" r:id="rId32"/>
    <p:sldId id="296" r:id="rId33"/>
    <p:sldId id="297" r:id="rId34"/>
    <p:sldId id="279" r:id="rId35"/>
    <p:sldId id="278" r:id="rId36"/>
    <p:sldId id="280" r:id="rId37"/>
    <p:sldId id="281" r:id="rId38"/>
    <p:sldId id="298" r:id="rId39"/>
    <p:sldId id="299" r:id="rId40"/>
    <p:sldId id="300" r:id="rId41"/>
    <p:sldId id="295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10" r:id="rId50"/>
    <p:sldId id="309" r:id="rId51"/>
    <p:sldId id="311" r:id="rId52"/>
    <p:sldId id="312" r:id="rId53"/>
    <p:sldId id="313" r:id="rId54"/>
    <p:sldId id="314" r:id="rId55"/>
    <p:sldId id="315" r:id="rId56"/>
  </p:sldIdLst>
  <p:sldSz cx="12192000" cy="6858000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85732" autoAdjust="0"/>
  </p:normalViewPr>
  <p:slideViewPr>
    <p:cSldViewPr snapToGrid="0">
      <p:cViewPr varScale="1">
        <p:scale>
          <a:sx n="76" d="100"/>
          <a:sy n="76" d="100"/>
        </p:scale>
        <p:origin x="126" y="47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2D1DB8-451A-41BE-AADE-5C6E1A97F3E3}" type="doc">
      <dgm:prSet loTypeId="urn:microsoft.com/office/officeart/2005/8/layout/radial6" loCatId="relationship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en-GB"/>
        </a:p>
      </dgm:t>
    </dgm:pt>
    <dgm:pt modelId="{2E3B25BD-87E3-43AF-9B49-30EF8B7E7367}">
      <dgm:prSet phldrT="[Text]"/>
      <dgm:spPr/>
      <dgm:t>
        <a:bodyPr/>
        <a:lstStyle/>
        <a:p>
          <a:r>
            <a:rPr lang="en-GB" dirty="0"/>
            <a:t>Complaints</a:t>
          </a:r>
        </a:p>
      </dgm:t>
    </dgm:pt>
    <dgm:pt modelId="{31F8C0B9-9C95-4179-9041-0BE51932FB27}" type="parTrans" cxnId="{6CE97C8A-204C-49A4-9DC8-152AA1177D8D}">
      <dgm:prSet/>
      <dgm:spPr/>
      <dgm:t>
        <a:bodyPr/>
        <a:lstStyle/>
        <a:p>
          <a:endParaRPr lang="en-GB"/>
        </a:p>
      </dgm:t>
    </dgm:pt>
    <dgm:pt modelId="{6DA29C5B-8E49-48DF-8EAB-39CD87C44A97}" type="sibTrans" cxnId="{6CE97C8A-204C-49A4-9DC8-152AA1177D8D}">
      <dgm:prSet/>
      <dgm:spPr/>
      <dgm:t>
        <a:bodyPr/>
        <a:lstStyle/>
        <a:p>
          <a:endParaRPr lang="en-GB"/>
        </a:p>
      </dgm:t>
    </dgm:pt>
    <dgm:pt modelId="{65C11360-F77D-4106-83B1-E91D411C9DE7}">
      <dgm:prSet phldrT="[Text]"/>
      <dgm:spPr/>
      <dgm:t>
        <a:bodyPr/>
        <a:lstStyle/>
        <a:p>
          <a:r>
            <a:rPr lang="en-GB" dirty="0"/>
            <a:t>Complaints should be treated seriously and recorded</a:t>
          </a:r>
        </a:p>
      </dgm:t>
    </dgm:pt>
    <dgm:pt modelId="{AD0FCCC8-A48F-4915-9001-1E5374F8A85C}" type="parTrans" cxnId="{74224950-BF15-4801-A8AE-07994FE3B9BD}">
      <dgm:prSet/>
      <dgm:spPr/>
      <dgm:t>
        <a:bodyPr/>
        <a:lstStyle/>
        <a:p>
          <a:endParaRPr lang="en-GB"/>
        </a:p>
      </dgm:t>
    </dgm:pt>
    <dgm:pt modelId="{5136D3BE-29C1-4174-8590-F4A861EF147C}" type="sibTrans" cxnId="{74224950-BF15-4801-A8AE-07994FE3B9BD}">
      <dgm:prSet/>
      <dgm:spPr/>
      <dgm:t>
        <a:bodyPr/>
        <a:lstStyle/>
        <a:p>
          <a:endParaRPr lang="en-GB"/>
        </a:p>
      </dgm:t>
    </dgm:pt>
    <dgm:pt modelId="{B2C2AF40-D43A-4EED-9A89-E953802C3060}">
      <dgm:prSet phldrT="[Text]"/>
      <dgm:spPr/>
      <dgm:t>
        <a:bodyPr/>
        <a:lstStyle/>
        <a:p>
          <a:r>
            <a:rPr lang="en-GB"/>
            <a:t>Complaints should be handed by trained staff</a:t>
          </a:r>
        </a:p>
      </dgm:t>
    </dgm:pt>
    <dgm:pt modelId="{AB6CD3C0-6F25-4F7D-B474-E8BE8B598EBD}" type="parTrans" cxnId="{C19909F3-5C6D-499F-A4EC-5AA1CFA97902}">
      <dgm:prSet/>
      <dgm:spPr/>
      <dgm:t>
        <a:bodyPr/>
        <a:lstStyle/>
        <a:p>
          <a:endParaRPr lang="en-GB"/>
        </a:p>
      </dgm:t>
    </dgm:pt>
    <dgm:pt modelId="{D7518CFD-76C0-4B8D-9A3A-67AC63299F80}" type="sibTrans" cxnId="{C19909F3-5C6D-499F-A4EC-5AA1CFA97902}">
      <dgm:prSet/>
      <dgm:spPr/>
      <dgm:t>
        <a:bodyPr/>
        <a:lstStyle/>
        <a:p>
          <a:endParaRPr lang="en-GB"/>
        </a:p>
      </dgm:t>
    </dgm:pt>
    <dgm:pt modelId="{DED3F777-4A27-46AB-BB11-A861B510ECC0}">
      <dgm:prSet phldrT="[Text]"/>
      <dgm:spPr/>
      <dgm:t>
        <a:bodyPr/>
        <a:lstStyle/>
        <a:p>
          <a:r>
            <a:rPr lang="en-GB"/>
            <a:t>The result of the complaint should be communicated to the customer in a timely manner</a:t>
          </a:r>
        </a:p>
      </dgm:t>
    </dgm:pt>
    <dgm:pt modelId="{94A7C2D0-3DE3-4B14-BCD6-564E1ACBB927}" type="parTrans" cxnId="{B54CE50E-4EF5-4AE3-BD52-99EF6AF4ABA5}">
      <dgm:prSet/>
      <dgm:spPr/>
      <dgm:t>
        <a:bodyPr/>
        <a:lstStyle/>
        <a:p>
          <a:endParaRPr lang="en-GB"/>
        </a:p>
      </dgm:t>
    </dgm:pt>
    <dgm:pt modelId="{9DA9DA2F-B6ED-48F3-8FBB-526C51B90CC2}" type="sibTrans" cxnId="{B54CE50E-4EF5-4AE3-BD52-99EF6AF4ABA5}">
      <dgm:prSet/>
      <dgm:spPr/>
      <dgm:t>
        <a:bodyPr/>
        <a:lstStyle/>
        <a:p>
          <a:endParaRPr lang="en-GB"/>
        </a:p>
      </dgm:t>
    </dgm:pt>
    <dgm:pt modelId="{E544E726-FA57-4A6B-A870-18E3B33CD74B}">
      <dgm:prSet phldrT="[Text]"/>
      <dgm:spPr/>
      <dgm:t>
        <a:bodyPr/>
        <a:lstStyle/>
        <a:p>
          <a:r>
            <a:rPr lang="en-GB"/>
            <a:t>Time limits for dealing with compaints should be established</a:t>
          </a:r>
        </a:p>
      </dgm:t>
    </dgm:pt>
    <dgm:pt modelId="{F8629A1D-98FE-486B-9884-9817A8D0FC45}" type="parTrans" cxnId="{187C39D2-88DC-46B1-88C2-34346CBEB4B2}">
      <dgm:prSet/>
      <dgm:spPr/>
      <dgm:t>
        <a:bodyPr/>
        <a:lstStyle/>
        <a:p>
          <a:endParaRPr lang="en-GB"/>
        </a:p>
      </dgm:t>
    </dgm:pt>
    <dgm:pt modelId="{1C06DE58-5975-4C91-87E9-C1981E164BC9}" type="sibTrans" cxnId="{187C39D2-88DC-46B1-88C2-34346CBEB4B2}">
      <dgm:prSet/>
      <dgm:spPr/>
      <dgm:t>
        <a:bodyPr/>
        <a:lstStyle/>
        <a:p>
          <a:endParaRPr lang="en-GB"/>
        </a:p>
      </dgm:t>
    </dgm:pt>
    <dgm:pt modelId="{BA4D83E9-1683-4CB1-B9F8-533A5D3344F4}">
      <dgm:prSet phldrT="[Text]"/>
      <dgm:spPr/>
      <dgm:t>
        <a:bodyPr/>
        <a:lstStyle/>
        <a:p>
          <a:r>
            <a:rPr lang="en-GB"/>
            <a:t>Complaints should be acknowledged and the customer should be kept informed</a:t>
          </a:r>
        </a:p>
      </dgm:t>
    </dgm:pt>
    <dgm:pt modelId="{429195B4-1048-459C-ACBF-29CAB162DEDF}" type="parTrans" cxnId="{48C04D81-47BD-42F8-B3E2-DC18B97F0F54}">
      <dgm:prSet/>
      <dgm:spPr/>
      <dgm:t>
        <a:bodyPr/>
        <a:lstStyle/>
        <a:p>
          <a:endParaRPr lang="en-GB"/>
        </a:p>
      </dgm:t>
    </dgm:pt>
    <dgm:pt modelId="{FE15F181-4D63-43F5-B620-A2F690C70325}" type="sibTrans" cxnId="{48C04D81-47BD-42F8-B3E2-DC18B97F0F54}">
      <dgm:prSet/>
      <dgm:spPr/>
      <dgm:t>
        <a:bodyPr/>
        <a:lstStyle/>
        <a:p>
          <a:endParaRPr lang="en-GB"/>
        </a:p>
      </dgm:t>
    </dgm:pt>
    <dgm:pt modelId="{21358E5F-8E35-48F6-9D2B-80DCF0DBA583}" type="pres">
      <dgm:prSet presAssocID="{F82D1DB8-451A-41BE-AADE-5C6E1A97F3E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D99BD6A-CD20-4BA5-B11F-A3A166EDCEFA}" type="pres">
      <dgm:prSet presAssocID="{2E3B25BD-87E3-43AF-9B49-30EF8B7E7367}" presName="centerShape" presStyleLbl="node0" presStyleIdx="0" presStyleCnt="1"/>
      <dgm:spPr/>
      <dgm:t>
        <a:bodyPr/>
        <a:lstStyle/>
        <a:p>
          <a:endParaRPr lang="en-GB"/>
        </a:p>
      </dgm:t>
    </dgm:pt>
    <dgm:pt modelId="{90D9D926-DE27-44D1-83EA-06BC1D8A0063}" type="pres">
      <dgm:prSet presAssocID="{65C11360-F77D-4106-83B1-E91D411C9DE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6033215-85E0-4D2D-87AF-A23F370C349A}" type="pres">
      <dgm:prSet presAssocID="{65C11360-F77D-4106-83B1-E91D411C9DE7}" presName="dummy" presStyleCnt="0"/>
      <dgm:spPr/>
    </dgm:pt>
    <dgm:pt modelId="{7A42EA0C-B77A-46CC-8E29-7BE10DB0271C}" type="pres">
      <dgm:prSet presAssocID="{5136D3BE-29C1-4174-8590-F4A861EF147C}" presName="sibTrans" presStyleLbl="sibTrans2D1" presStyleIdx="0" presStyleCnt="5"/>
      <dgm:spPr/>
      <dgm:t>
        <a:bodyPr/>
        <a:lstStyle/>
        <a:p>
          <a:endParaRPr lang="en-GB"/>
        </a:p>
      </dgm:t>
    </dgm:pt>
    <dgm:pt modelId="{65E08A54-E27A-4E92-A23C-C6AD03B6B933}" type="pres">
      <dgm:prSet presAssocID="{B2C2AF40-D43A-4EED-9A89-E953802C306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EAC740B-B53A-42AE-B6F2-BE61C0F1F6D8}" type="pres">
      <dgm:prSet presAssocID="{B2C2AF40-D43A-4EED-9A89-E953802C3060}" presName="dummy" presStyleCnt="0"/>
      <dgm:spPr/>
    </dgm:pt>
    <dgm:pt modelId="{83AFC001-AF57-47D9-9E9D-EC5532213F28}" type="pres">
      <dgm:prSet presAssocID="{D7518CFD-76C0-4B8D-9A3A-67AC63299F80}" presName="sibTrans" presStyleLbl="sibTrans2D1" presStyleIdx="1" presStyleCnt="5"/>
      <dgm:spPr/>
      <dgm:t>
        <a:bodyPr/>
        <a:lstStyle/>
        <a:p>
          <a:endParaRPr lang="en-GB"/>
        </a:p>
      </dgm:t>
    </dgm:pt>
    <dgm:pt modelId="{7B29CEAA-AC5E-4FDE-A824-BADAB5364C19}" type="pres">
      <dgm:prSet presAssocID="{BA4D83E9-1683-4CB1-B9F8-533A5D3344F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17C6FF6-1E58-44B5-BCE5-57280C2206D5}" type="pres">
      <dgm:prSet presAssocID="{BA4D83E9-1683-4CB1-B9F8-533A5D3344F4}" presName="dummy" presStyleCnt="0"/>
      <dgm:spPr/>
    </dgm:pt>
    <dgm:pt modelId="{D99DEA96-AF00-4D20-BCB5-8C80170BDC6E}" type="pres">
      <dgm:prSet presAssocID="{FE15F181-4D63-43F5-B620-A2F690C70325}" presName="sibTrans" presStyleLbl="sibTrans2D1" presStyleIdx="2" presStyleCnt="5"/>
      <dgm:spPr/>
      <dgm:t>
        <a:bodyPr/>
        <a:lstStyle/>
        <a:p>
          <a:endParaRPr lang="en-GB"/>
        </a:p>
      </dgm:t>
    </dgm:pt>
    <dgm:pt modelId="{7D9D1D15-6937-4FCA-97BC-A0FED642B97A}" type="pres">
      <dgm:prSet presAssocID="{E544E726-FA57-4A6B-A870-18E3B33CD74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80DB1C2-1186-46BE-813F-6FE93A834B1D}" type="pres">
      <dgm:prSet presAssocID="{E544E726-FA57-4A6B-A870-18E3B33CD74B}" presName="dummy" presStyleCnt="0"/>
      <dgm:spPr/>
    </dgm:pt>
    <dgm:pt modelId="{E81C7F6B-4043-41F5-B770-533B7B6AAE95}" type="pres">
      <dgm:prSet presAssocID="{1C06DE58-5975-4C91-87E9-C1981E164BC9}" presName="sibTrans" presStyleLbl="sibTrans2D1" presStyleIdx="3" presStyleCnt="5"/>
      <dgm:spPr/>
      <dgm:t>
        <a:bodyPr/>
        <a:lstStyle/>
        <a:p>
          <a:endParaRPr lang="en-GB"/>
        </a:p>
      </dgm:t>
    </dgm:pt>
    <dgm:pt modelId="{960B23C4-98C8-4476-8DA3-2B0AC0D79EDE}" type="pres">
      <dgm:prSet presAssocID="{DED3F777-4A27-46AB-BB11-A861B510ECC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E921796-5CA5-4592-BFA5-7DBE8A668AEA}" type="pres">
      <dgm:prSet presAssocID="{DED3F777-4A27-46AB-BB11-A861B510ECC0}" presName="dummy" presStyleCnt="0"/>
      <dgm:spPr/>
    </dgm:pt>
    <dgm:pt modelId="{CC9BC95B-51AC-4F85-91EC-B7FE8E290205}" type="pres">
      <dgm:prSet presAssocID="{9DA9DA2F-B6ED-48F3-8FBB-526C51B90CC2}" presName="sibTrans" presStyleLbl="sibTrans2D1" presStyleIdx="4" presStyleCnt="5"/>
      <dgm:spPr/>
      <dgm:t>
        <a:bodyPr/>
        <a:lstStyle/>
        <a:p>
          <a:endParaRPr lang="en-GB"/>
        </a:p>
      </dgm:t>
    </dgm:pt>
  </dgm:ptLst>
  <dgm:cxnLst>
    <dgm:cxn modelId="{6CE97C8A-204C-49A4-9DC8-152AA1177D8D}" srcId="{F82D1DB8-451A-41BE-AADE-5C6E1A97F3E3}" destId="{2E3B25BD-87E3-43AF-9B49-30EF8B7E7367}" srcOrd="0" destOrd="0" parTransId="{31F8C0B9-9C95-4179-9041-0BE51932FB27}" sibTransId="{6DA29C5B-8E49-48DF-8EAB-39CD87C44A97}"/>
    <dgm:cxn modelId="{B1390781-12EB-4172-86E4-F8A2B1A3C009}" type="presOf" srcId="{1C06DE58-5975-4C91-87E9-C1981E164BC9}" destId="{E81C7F6B-4043-41F5-B770-533B7B6AAE95}" srcOrd="0" destOrd="0" presId="urn:microsoft.com/office/officeart/2005/8/layout/radial6"/>
    <dgm:cxn modelId="{74224950-BF15-4801-A8AE-07994FE3B9BD}" srcId="{2E3B25BD-87E3-43AF-9B49-30EF8B7E7367}" destId="{65C11360-F77D-4106-83B1-E91D411C9DE7}" srcOrd="0" destOrd="0" parTransId="{AD0FCCC8-A48F-4915-9001-1E5374F8A85C}" sibTransId="{5136D3BE-29C1-4174-8590-F4A861EF147C}"/>
    <dgm:cxn modelId="{8E4A5849-E5AE-4A14-ACE7-176BDEEBF9D1}" type="presOf" srcId="{DED3F777-4A27-46AB-BB11-A861B510ECC0}" destId="{960B23C4-98C8-4476-8DA3-2B0AC0D79EDE}" srcOrd="0" destOrd="0" presId="urn:microsoft.com/office/officeart/2005/8/layout/radial6"/>
    <dgm:cxn modelId="{B54CE50E-4EF5-4AE3-BD52-99EF6AF4ABA5}" srcId="{2E3B25BD-87E3-43AF-9B49-30EF8B7E7367}" destId="{DED3F777-4A27-46AB-BB11-A861B510ECC0}" srcOrd="4" destOrd="0" parTransId="{94A7C2D0-3DE3-4B14-BCD6-564E1ACBB927}" sibTransId="{9DA9DA2F-B6ED-48F3-8FBB-526C51B90CC2}"/>
    <dgm:cxn modelId="{0208F586-8C54-4279-A44A-96D0BAF413AA}" type="presOf" srcId="{9DA9DA2F-B6ED-48F3-8FBB-526C51B90CC2}" destId="{CC9BC95B-51AC-4F85-91EC-B7FE8E290205}" srcOrd="0" destOrd="0" presId="urn:microsoft.com/office/officeart/2005/8/layout/radial6"/>
    <dgm:cxn modelId="{4E4E9186-3827-43C9-A6BC-2837A0DA6470}" type="presOf" srcId="{E544E726-FA57-4A6B-A870-18E3B33CD74B}" destId="{7D9D1D15-6937-4FCA-97BC-A0FED642B97A}" srcOrd="0" destOrd="0" presId="urn:microsoft.com/office/officeart/2005/8/layout/radial6"/>
    <dgm:cxn modelId="{9FD4229B-CCC1-4C28-BCAC-DB79A8383A74}" type="presOf" srcId="{2E3B25BD-87E3-43AF-9B49-30EF8B7E7367}" destId="{7D99BD6A-CD20-4BA5-B11F-A3A166EDCEFA}" srcOrd="0" destOrd="0" presId="urn:microsoft.com/office/officeart/2005/8/layout/radial6"/>
    <dgm:cxn modelId="{187C39D2-88DC-46B1-88C2-34346CBEB4B2}" srcId="{2E3B25BD-87E3-43AF-9B49-30EF8B7E7367}" destId="{E544E726-FA57-4A6B-A870-18E3B33CD74B}" srcOrd="3" destOrd="0" parTransId="{F8629A1D-98FE-486B-9884-9817A8D0FC45}" sibTransId="{1C06DE58-5975-4C91-87E9-C1981E164BC9}"/>
    <dgm:cxn modelId="{028A9900-91B8-4078-84BC-C68DD316867F}" type="presOf" srcId="{FE15F181-4D63-43F5-B620-A2F690C70325}" destId="{D99DEA96-AF00-4D20-BCB5-8C80170BDC6E}" srcOrd="0" destOrd="0" presId="urn:microsoft.com/office/officeart/2005/8/layout/radial6"/>
    <dgm:cxn modelId="{22AD25E5-5F98-4E2E-8F3D-D332A725D341}" type="presOf" srcId="{5136D3BE-29C1-4174-8590-F4A861EF147C}" destId="{7A42EA0C-B77A-46CC-8E29-7BE10DB0271C}" srcOrd="0" destOrd="0" presId="urn:microsoft.com/office/officeart/2005/8/layout/radial6"/>
    <dgm:cxn modelId="{E7F4D6A2-7FF1-4C76-8C47-6BD541874858}" type="presOf" srcId="{F82D1DB8-451A-41BE-AADE-5C6E1A97F3E3}" destId="{21358E5F-8E35-48F6-9D2B-80DCF0DBA583}" srcOrd="0" destOrd="0" presId="urn:microsoft.com/office/officeart/2005/8/layout/radial6"/>
    <dgm:cxn modelId="{64936BEB-62D1-4E6B-A24B-183C21CC929D}" type="presOf" srcId="{65C11360-F77D-4106-83B1-E91D411C9DE7}" destId="{90D9D926-DE27-44D1-83EA-06BC1D8A0063}" srcOrd="0" destOrd="0" presId="urn:microsoft.com/office/officeart/2005/8/layout/radial6"/>
    <dgm:cxn modelId="{C19909F3-5C6D-499F-A4EC-5AA1CFA97902}" srcId="{2E3B25BD-87E3-43AF-9B49-30EF8B7E7367}" destId="{B2C2AF40-D43A-4EED-9A89-E953802C3060}" srcOrd="1" destOrd="0" parTransId="{AB6CD3C0-6F25-4F7D-B474-E8BE8B598EBD}" sibTransId="{D7518CFD-76C0-4B8D-9A3A-67AC63299F80}"/>
    <dgm:cxn modelId="{0E6E6979-8001-487E-A341-09D249433797}" type="presOf" srcId="{BA4D83E9-1683-4CB1-B9F8-533A5D3344F4}" destId="{7B29CEAA-AC5E-4FDE-A824-BADAB5364C19}" srcOrd="0" destOrd="0" presId="urn:microsoft.com/office/officeart/2005/8/layout/radial6"/>
    <dgm:cxn modelId="{086F74BA-41B3-4BA9-BD30-E24A86F4C912}" type="presOf" srcId="{B2C2AF40-D43A-4EED-9A89-E953802C3060}" destId="{65E08A54-E27A-4E92-A23C-C6AD03B6B933}" srcOrd="0" destOrd="0" presId="urn:microsoft.com/office/officeart/2005/8/layout/radial6"/>
    <dgm:cxn modelId="{48C04D81-47BD-42F8-B3E2-DC18B97F0F54}" srcId="{2E3B25BD-87E3-43AF-9B49-30EF8B7E7367}" destId="{BA4D83E9-1683-4CB1-B9F8-533A5D3344F4}" srcOrd="2" destOrd="0" parTransId="{429195B4-1048-459C-ACBF-29CAB162DEDF}" sibTransId="{FE15F181-4D63-43F5-B620-A2F690C70325}"/>
    <dgm:cxn modelId="{50FB2282-2551-4AC5-ABBA-95AF7B9C8354}" type="presOf" srcId="{D7518CFD-76C0-4B8D-9A3A-67AC63299F80}" destId="{83AFC001-AF57-47D9-9E9D-EC5532213F28}" srcOrd="0" destOrd="0" presId="urn:microsoft.com/office/officeart/2005/8/layout/radial6"/>
    <dgm:cxn modelId="{662A03CC-765B-440E-9BA2-E2EDBE066115}" type="presParOf" srcId="{21358E5F-8E35-48F6-9D2B-80DCF0DBA583}" destId="{7D99BD6A-CD20-4BA5-B11F-A3A166EDCEFA}" srcOrd="0" destOrd="0" presId="urn:microsoft.com/office/officeart/2005/8/layout/radial6"/>
    <dgm:cxn modelId="{4212638E-800B-41A1-B81C-5E24BDC477C0}" type="presParOf" srcId="{21358E5F-8E35-48F6-9D2B-80DCF0DBA583}" destId="{90D9D926-DE27-44D1-83EA-06BC1D8A0063}" srcOrd="1" destOrd="0" presId="urn:microsoft.com/office/officeart/2005/8/layout/radial6"/>
    <dgm:cxn modelId="{3C9F4995-E898-499C-B38B-074FD76AF19A}" type="presParOf" srcId="{21358E5F-8E35-48F6-9D2B-80DCF0DBA583}" destId="{86033215-85E0-4D2D-87AF-A23F370C349A}" srcOrd="2" destOrd="0" presId="urn:microsoft.com/office/officeart/2005/8/layout/radial6"/>
    <dgm:cxn modelId="{9E707E73-CA34-4654-A5AA-0C03B335A7A2}" type="presParOf" srcId="{21358E5F-8E35-48F6-9D2B-80DCF0DBA583}" destId="{7A42EA0C-B77A-46CC-8E29-7BE10DB0271C}" srcOrd="3" destOrd="0" presId="urn:microsoft.com/office/officeart/2005/8/layout/radial6"/>
    <dgm:cxn modelId="{EF96C13F-3140-46EA-BE7C-8406E8B7CE64}" type="presParOf" srcId="{21358E5F-8E35-48F6-9D2B-80DCF0DBA583}" destId="{65E08A54-E27A-4E92-A23C-C6AD03B6B933}" srcOrd="4" destOrd="0" presId="urn:microsoft.com/office/officeart/2005/8/layout/radial6"/>
    <dgm:cxn modelId="{7D3062E9-F30A-4B75-9EE9-D22BC857BAA0}" type="presParOf" srcId="{21358E5F-8E35-48F6-9D2B-80DCF0DBA583}" destId="{1EAC740B-B53A-42AE-B6F2-BE61C0F1F6D8}" srcOrd="5" destOrd="0" presId="urn:microsoft.com/office/officeart/2005/8/layout/radial6"/>
    <dgm:cxn modelId="{C0043D55-3320-45FD-971E-D4307C35FEDB}" type="presParOf" srcId="{21358E5F-8E35-48F6-9D2B-80DCF0DBA583}" destId="{83AFC001-AF57-47D9-9E9D-EC5532213F28}" srcOrd="6" destOrd="0" presId="urn:microsoft.com/office/officeart/2005/8/layout/radial6"/>
    <dgm:cxn modelId="{DF7676CD-012F-405B-AD21-A4CC90ED4A9C}" type="presParOf" srcId="{21358E5F-8E35-48F6-9D2B-80DCF0DBA583}" destId="{7B29CEAA-AC5E-4FDE-A824-BADAB5364C19}" srcOrd="7" destOrd="0" presId="urn:microsoft.com/office/officeart/2005/8/layout/radial6"/>
    <dgm:cxn modelId="{C62F621B-958B-48A9-ACC9-72A2B01BEE22}" type="presParOf" srcId="{21358E5F-8E35-48F6-9D2B-80DCF0DBA583}" destId="{017C6FF6-1E58-44B5-BCE5-57280C2206D5}" srcOrd="8" destOrd="0" presId="urn:microsoft.com/office/officeart/2005/8/layout/radial6"/>
    <dgm:cxn modelId="{1C9447FE-91A1-430F-89B5-D1E186121BDF}" type="presParOf" srcId="{21358E5F-8E35-48F6-9D2B-80DCF0DBA583}" destId="{D99DEA96-AF00-4D20-BCB5-8C80170BDC6E}" srcOrd="9" destOrd="0" presId="urn:microsoft.com/office/officeart/2005/8/layout/radial6"/>
    <dgm:cxn modelId="{8A9286CC-11D8-445B-8F2D-9E939E36E7D3}" type="presParOf" srcId="{21358E5F-8E35-48F6-9D2B-80DCF0DBA583}" destId="{7D9D1D15-6937-4FCA-97BC-A0FED642B97A}" srcOrd="10" destOrd="0" presId="urn:microsoft.com/office/officeart/2005/8/layout/radial6"/>
    <dgm:cxn modelId="{C779578F-594B-4724-95D6-612E9EAC1DA0}" type="presParOf" srcId="{21358E5F-8E35-48F6-9D2B-80DCF0DBA583}" destId="{180DB1C2-1186-46BE-813F-6FE93A834B1D}" srcOrd="11" destOrd="0" presId="urn:microsoft.com/office/officeart/2005/8/layout/radial6"/>
    <dgm:cxn modelId="{CACD592C-1D37-4686-A7B5-893A06651ECC}" type="presParOf" srcId="{21358E5F-8E35-48F6-9D2B-80DCF0DBA583}" destId="{E81C7F6B-4043-41F5-B770-533B7B6AAE95}" srcOrd="12" destOrd="0" presId="urn:microsoft.com/office/officeart/2005/8/layout/radial6"/>
    <dgm:cxn modelId="{0092B158-572C-4AB2-A229-D3370C8E3779}" type="presParOf" srcId="{21358E5F-8E35-48F6-9D2B-80DCF0DBA583}" destId="{960B23C4-98C8-4476-8DA3-2B0AC0D79EDE}" srcOrd="13" destOrd="0" presId="urn:microsoft.com/office/officeart/2005/8/layout/radial6"/>
    <dgm:cxn modelId="{A2659B81-9AFA-4E86-8648-5ABF7A0F8194}" type="presParOf" srcId="{21358E5F-8E35-48F6-9D2B-80DCF0DBA583}" destId="{FE921796-5CA5-4592-BFA5-7DBE8A668AEA}" srcOrd="14" destOrd="0" presId="urn:microsoft.com/office/officeart/2005/8/layout/radial6"/>
    <dgm:cxn modelId="{3CE92C2A-7157-4D1A-B57B-305E8270807A}" type="presParOf" srcId="{21358E5F-8E35-48F6-9D2B-80DCF0DBA583}" destId="{CC9BC95B-51AC-4F85-91EC-B7FE8E290205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F65931-3A3C-4C45-B08D-0701127B0293}" type="datetimeFigureOut">
              <a:rPr lang="en-GB" smtClean="0"/>
              <a:t>17/09/2013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747FF-AC70-4708-B2BD-0B882F5509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208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BFDD1-2F72-4655-A494-843428244F3D}" type="datetimeFigureOut">
              <a:rPr lang="en-GB" smtClean="0"/>
              <a:t>17/09/2013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1C15C-2957-43CE-8902-610C506FD9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521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1C15C-2957-43CE-8902-610C506FD9C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75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1C15C-2957-43CE-8902-610C506FD9C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686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1C15C-2957-43CE-8902-610C506FD9C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2495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1C15C-2957-43CE-8902-610C506FD9C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4192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1C15C-2957-43CE-8902-610C506FD9C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6658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1C15C-2957-43CE-8902-610C506FD9C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144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1C15C-2957-43CE-8902-610C506FD9C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2821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Link to RBS Customer</a:t>
            </a:r>
            <a:r>
              <a:rPr lang="en-GB" baseline="0" dirty="0" smtClean="0"/>
              <a:t> Charter video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1C15C-2957-43CE-8902-610C506FD9C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5492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1C15C-2957-43CE-8902-610C506FD9C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9509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1C15C-2957-43CE-8902-610C506FD9C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5234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1C15C-2957-43CE-8902-610C506FD9C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388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1C15C-2957-43CE-8902-610C506FD9C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707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1C15C-2957-43CE-8902-610C506FD9C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3776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1C15C-2957-43CE-8902-610C506FD9C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6676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1C15C-2957-43CE-8902-610C506FD9C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4025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1C15C-2957-43CE-8902-610C506FD9C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5425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1C15C-2957-43CE-8902-610C506FD9C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9505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1C15C-2957-43CE-8902-610C506FD9C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0258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1C15C-2957-43CE-8902-610C506FD9C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1326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1C15C-2957-43CE-8902-610C506FD9C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8508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1C15C-2957-43CE-8902-610C506FD9C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8964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1C15C-2957-43CE-8902-610C506FD9C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96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1C15C-2957-43CE-8902-610C506FD9C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0908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1C15C-2957-43CE-8902-610C506FD9C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9016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1C15C-2957-43CE-8902-610C506FD9C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3098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1C15C-2957-43CE-8902-610C506FD9C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2210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1C15C-2957-43CE-8902-610C506FD9C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6596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1C15C-2957-43CE-8902-610C506FD9C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4055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1C15C-2957-43CE-8902-610C506FD9C6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4518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Team Task – whiteboards</a:t>
            </a:r>
          </a:p>
          <a:p>
            <a:endParaRPr lang="en-GB" dirty="0" smtClean="0"/>
          </a:p>
          <a:p>
            <a:r>
              <a:rPr lang="en-GB" dirty="0" smtClean="0"/>
              <a:t>No 1’s – writers (write team</a:t>
            </a:r>
            <a:r>
              <a:rPr lang="en-GB" baseline="0" dirty="0" smtClean="0"/>
              <a:t> responses)</a:t>
            </a:r>
            <a:endParaRPr lang="en-GB" dirty="0" smtClean="0"/>
          </a:p>
          <a:p>
            <a:r>
              <a:rPr lang="en-GB" dirty="0" smtClean="0"/>
              <a:t>No</a:t>
            </a:r>
            <a:r>
              <a:rPr lang="en-GB" baseline="0" dirty="0" smtClean="0"/>
              <a:t> 2’s – reporters (report back to rest of class)</a:t>
            </a:r>
          </a:p>
          <a:p>
            <a:r>
              <a:rPr lang="en-GB" baseline="0" dirty="0" smtClean="0"/>
              <a:t>No 3’s – timekeeper (5 minutes – use online stopwatch)</a:t>
            </a:r>
          </a:p>
          <a:p>
            <a:r>
              <a:rPr lang="en-GB" baseline="0" dirty="0" smtClean="0"/>
              <a:t>No 4’s – motivator (keep team on track – must come up with at least 5 reasons)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1C15C-2957-43CE-8902-610C506FD9C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5843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Demo how to complete this page in task booklet</a:t>
            </a:r>
          </a:p>
          <a:p>
            <a:endParaRPr lang="en-GB" dirty="0" smtClean="0"/>
          </a:p>
          <a:p>
            <a:r>
              <a:rPr lang="en-GB" dirty="0" smtClean="0"/>
              <a:t>Activity</a:t>
            </a:r>
            <a:r>
              <a:rPr lang="en-GB" baseline="0" dirty="0" smtClean="0"/>
              <a:t> 5 to be completed</a:t>
            </a:r>
          </a:p>
          <a:p>
            <a:endParaRPr lang="en-GB" baseline="0" dirty="0" smtClean="0"/>
          </a:p>
          <a:p>
            <a:r>
              <a:rPr lang="en-GB" baseline="0" dirty="0" smtClean="0"/>
              <a:t>Up to and including Activity 7 should be completed/finished off today.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1C15C-2957-43CE-8902-610C506FD9C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7923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1C15C-2957-43CE-8902-610C506FD9C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5250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Where will you</a:t>
            </a:r>
            <a:r>
              <a:rPr lang="en-GB" baseline="0" dirty="0" smtClean="0"/>
              <a:t> be going at the weekend?</a:t>
            </a:r>
          </a:p>
          <a:p>
            <a:endParaRPr lang="en-GB" baseline="0" dirty="0" smtClean="0"/>
          </a:p>
          <a:p>
            <a:r>
              <a:rPr lang="en-GB" baseline="0" dirty="0" smtClean="0"/>
              <a:t>Out shopping with folks?</a:t>
            </a:r>
          </a:p>
          <a:p>
            <a:r>
              <a:rPr lang="en-GB" baseline="0" dirty="0" smtClean="0"/>
              <a:t>In the town with friends at weekend?</a:t>
            </a:r>
          </a:p>
          <a:p>
            <a:r>
              <a:rPr lang="en-GB" baseline="0" dirty="0" smtClean="0"/>
              <a:t>At the gym/football/swimming pool?</a:t>
            </a:r>
          </a:p>
          <a:p>
            <a:r>
              <a:rPr lang="en-GB" baseline="0" dirty="0" smtClean="0"/>
              <a:t>Go to the dentist, doctor, hairdressers, </a:t>
            </a:r>
            <a:r>
              <a:rPr lang="en-GB" baseline="0" dirty="0" err="1" smtClean="0"/>
              <a:t>mcdonalds</a:t>
            </a:r>
            <a:r>
              <a:rPr lang="en-GB" baseline="0" dirty="0" smtClean="0"/>
              <a:t>/burger king, cinema………..</a:t>
            </a:r>
          </a:p>
          <a:p>
            <a:endParaRPr lang="en-GB" baseline="0" dirty="0" smtClean="0"/>
          </a:p>
          <a:p>
            <a:r>
              <a:rPr lang="en-GB" baseline="0" dirty="0" smtClean="0"/>
              <a:t>Don’t want everyone to do Sainsbury’s (that’s my shop) or subway!</a:t>
            </a:r>
          </a:p>
          <a:p>
            <a:r>
              <a:rPr lang="en-GB" baseline="0" dirty="0" smtClean="0"/>
              <a:t>Would be good to get a variety of different places</a:t>
            </a:r>
          </a:p>
          <a:p>
            <a:r>
              <a:rPr lang="en-GB" baseline="0" dirty="0" smtClean="0"/>
              <a:t>If you have a particular place in mind then you will maybe have more specific questions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1C15C-2957-43CE-8902-610C506FD9C6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465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1C15C-2957-43CE-8902-610C506FD9C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55492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1C15C-2957-43CE-8902-610C506FD9C6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78890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1C15C-2957-43CE-8902-610C506FD9C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52138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Starter activity</a:t>
            </a:r>
          </a:p>
          <a:p>
            <a:r>
              <a:rPr lang="en-GB" dirty="0" smtClean="0"/>
              <a:t>In pairs</a:t>
            </a:r>
            <a:r>
              <a:rPr lang="en-GB" baseline="0" dirty="0" smtClean="0"/>
              <a:t> come up with methods each</a:t>
            </a:r>
          </a:p>
          <a:p>
            <a:r>
              <a:rPr lang="en-GB" baseline="0" dirty="0" smtClean="0"/>
              <a:t>Use lollipops to pick a few answers from pairs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1C15C-2957-43CE-8902-610C506FD9C6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38368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Discuss</a:t>
            </a:r>
            <a:r>
              <a:rPr lang="en-GB" baseline="0" dirty="0" smtClean="0"/>
              <a:t> in A &amp; D in pairs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1C15C-2957-43CE-8902-610C506FD9C6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71786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Discuss A in pairs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1C15C-2957-43CE-8902-610C506FD9C6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58626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Demo how to complete this page in task booklet</a:t>
            </a:r>
          </a:p>
          <a:p>
            <a:endParaRPr lang="en-GB" dirty="0" smtClean="0"/>
          </a:p>
          <a:p>
            <a:r>
              <a:rPr lang="en-GB" dirty="0" smtClean="0"/>
              <a:t>Activity</a:t>
            </a:r>
            <a:r>
              <a:rPr lang="en-GB" baseline="0" dirty="0" smtClean="0"/>
              <a:t> 10 to be completed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1C15C-2957-43CE-8902-610C506FD9C6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869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1C15C-2957-43CE-8902-610C506FD9C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123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1C15C-2957-43CE-8902-610C506FD9C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614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1C15C-2957-43CE-8902-610C506FD9C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395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1C15C-2957-43CE-8902-610C506FD9C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388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1C15C-2957-43CE-8902-610C506FD9C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33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BC91-D43C-4A81-B704-3A115AA0E1CE}" type="datetime1">
              <a:rPr lang="en-GB" smtClean="0"/>
              <a:t>17/09/2013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C952-319D-48A7-9EF1-3FC331CE57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125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68E48-FE13-4A8A-AA37-A904456F5520}" type="datetime1">
              <a:rPr lang="en-GB" smtClean="0"/>
              <a:t>17/09/2013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C952-319D-48A7-9EF1-3FC331CE57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308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791B-BCEB-4158-A8F9-57B4185400D0}" type="datetime1">
              <a:rPr lang="en-GB" smtClean="0"/>
              <a:t>17/09/2013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C952-319D-48A7-9EF1-3FC331CE57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298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76D-52C0-4A99-A9B6-C3345BE3BAEE}" type="datetime1">
              <a:rPr lang="en-GB" smtClean="0"/>
              <a:t>17/09/2013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C952-319D-48A7-9EF1-3FC331CE5773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757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44A1F-0675-4818-A6F5-B7EDBC93663B}" type="datetime1">
              <a:rPr lang="en-GB" smtClean="0"/>
              <a:t>17/09/2013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C952-319D-48A7-9EF1-3FC331CE57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665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ED7EC-DCE4-40AD-8C81-060A06056202}" type="datetime1">
              <a:rPr lang="en-GB" smtClean="0"/>
              <a:t>17/09/2013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C952-319D-48A7-9EF1-3FC331CE57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618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7C295-0A79-45D6-9802-B12749CE21EF}" type="datetime1">
              <a:rPr lang="en-GB" smtClean="0"/>
              <a:t>17/09/2013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C952-319D-48A7-9EF1-3FC331CE57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324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9261-407E-4B56-98A5-C387B07E8857}" type="datetime1">
              <a:rPr lang="en-GB" smtClean="0"/>
              <a:t>17/09/2013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C952-319D-48A7-9EF1-3FC331CE57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768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739EE-F42A-4F1B-89CC-AC1C48832650}" type="datetime1">
              <a:rPr lang="en-GB" smtClean="0"/>
              <a:t>17/09/2013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C952-319D-48A7-9EF1-3FC331CE57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5273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BE380-B7D7-47AA-B064-C97B1084FCE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673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60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913774" y="2367092"/>
            <a:ext cx="10363826" cy="3424107"/>
          </a:xfrm>
        </p:spPr>
        <p:txBody>
          <a:bodyPr>
            <a:normAutofit/>
          </a:bodyPr>
          <a:lstStyle>
            <a:lvl1pPr marL="228600" indent="-2286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 sz="3200" cap="none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685800" indent="-2286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 sz="2800" cap="none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 sz="2400" cap="none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 sz="2000" cap="none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 sz="2000" cap="none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B2A08-6F87-4DF7-993C-22AB316618E4}" type="datetime1">
              <a:rPr lang="en-GB" smtClean="0"/>
              <a:t>17/09/2013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C952-319D-48A7-9EF1-3FC331CE57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653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4A27E-A6B0-4E65-ADA6-A318757DFB3C}" type="datetime1">
              <a:rPr lang="en-GB" smtClean="0"/>
              <a:t>17/09/2013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C952-319D-48A7-9EF1-3FC331CE57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909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7C820-45C1-4DEE-8EEC-E9D4A4DC577F}" type="datetime1">
              <a:rPr lang="en-GB" smtClean="0"/>
              <a:t>17/09/2013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C952-319D-48A7-9EF1-3FC331CE57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99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D5A0-2EE4-4EE1-967C-AA25BBFCBBB3}" type="datetime1">
              <a:rPr lang="en-GB" smtClean="0"/>
              <a:t>17/09/2013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C952-319D-48A7-9EF1-3FC331CE57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834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6AACE-72C4-47B9-8691-AD69852B204F}" type="datetime1">
              <a:rPr lang="en-GB" smtClean="0"/>
              <a:t>17/09/2013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C952-319D-48A7-9EF1-3FC331CE57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656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5509E-6DCA-4674-887E-68203C485667}" type="datetime1">
              <a:rPr lang="en-GB" smtClean="0"/>
              <a:t>17/09/2013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C952-319D-48A7-9EF1-3FC331CE57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564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043D-F38A-4C93-8E3B-2FA1067ACC36}" type="datetime1">
              <a:rPr lang="en-GB" smtClean="0"/>
              <a:t>17/09/2013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C952-319D-48A7-9EF1-3FC331CE57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980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BB17-9048-425C-94CD-19BCE7AA8B52}" type="datetime1">
              <a:rPr lang="en-GB" smtClean="0"/>
              <a:t>17/09/2013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C952-319D-48A7-9EF1-3FC331CE57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847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1E42991-14CA-4DDC-A56D-A09C6F97C2AF}" type="datetime1">
              <a:rPr lang="en-GB" smtClean="0"/>
              <a:t>17/09/2013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E65C952-319D-48A7-9EF1-3FC331CE57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693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YoG0IZsU9c" TargetMode="External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tmp"/><Relationship Id="rId4" Type="http://schemas.openxmlformats.org/officeDocument/2006/relationships/image" Target="../media/image17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tmp"/><Relationship Id="rId4" Type="http://schemas.openxmlformats.org/officeDocument/2006/relationships/image" Target="../media/image30.tm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tm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36.png"/><Relationship Id="rId4" Type="http://schemas.openxmlformats.org/officeDocument/2006/relationships/image" Target="../media/image35.tmp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tm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mp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tmp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42.png"/><Relationship Id="rId10" Type="http://schemas.microsoft.com/office/2007/relationships/hdphoto" Target="../media/hdphoto8.wdp"/><Relationship Id="rId4" Type="http://schemas.microsoft.com/office/2007/relationships/hdphoto" Target="../media/hdphoto5.wdp"/><Relationship Id="rId9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mp"/><Relationship Id="rId7" Type="http://schemas.microsoft.com/office/2007/relationships/hdphoto" Target="../media/hdphoto10.wdp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microsoft.com/office/2007/relationships/hdphoto" Target="../media/hdphoto9.wdp"/><Relationship Id="rId4" Type="http://schemas.openxmlformats.org/officeDocument/2006/relationships/image" Target="../media/image4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microsoft.com/office/2007/relationships/hdphoto" Target="../media/hdphoto9.wdp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tmp"/><Relationship Id="rId2" Type="http://schemas.openxmlformats.org/officeDocument/2006/relationships/image" Target="../media/image51.tmp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tmp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tmp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tmp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mp"/><Relationship Id="rId4" Type="http://schemas.openxmlformats.org/officeDocument/2006/relationships/image" Target="../media/image8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National 4/5 Administration</a:t>
            </a:r>
            <a:endParaRPr lang="en-GB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solidFill>
                  <a:schemeClr val="tx1"/>
                </a:solidFill>
              </a:rPr>
              <a:t>Admin practices </a:t>
            </a:r>
          </a:p>
          <a:p>
            <a:r>
              <a:rPr lang="en-GB" sz="2800" smtClean="0">
                <a:solidFill>
                  <a:schemeClr val="tx1"/>
                </a:solidFill>
              </a:rPr>
              <a:t>OUTCOME </a:t>
            </a:r>
            <a:r>
              <a:rPr lang="en-GB" sz="2800" dirty="0" smtClean="0">
                <a:solidFill>
                  <a:schemeClr val="tx1"/>
                </a:solidFill>
              </a:rPr>
              <a:t>1.2- Customer care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C952-319D-48A7-9EF1-3FC331CE577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58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Mission statements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C952-319D-48A7-9EF1-3FC331CE5773}" type="slidenum">
              <a:rPr lang="en-GB" smtClean="0"/>
              <a:t>10</a:t>
            </a:fld>
            <a:endParaRPr lang="en-GB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09" b="97761" l="2273" r="946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513793"/>
            <a:ext cx="1517737" cy="154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93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Intention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Investigate the purpose of a mission statement</a:t>
            </a:r>
          </a:p>
          <a:p>
            <a:endParaRPr lang="en-GB" dirty="0"/>
          </a:p>
          <a:p>
            <a:r>
              <a:rPr lang="en-GB" dirty="0" smtClean="0"/>
              <a:t>Recognise examples of mission statements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C952-319D-48A7-9EF1-3FC331CE577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56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Mission Statements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A lot of organisations will have a mission statement </a:t>
            </a:r>
          </a:p>
          <a:p>
            <a:endParaRPr lang="en-GB" dirty="0"/>
          </a:p>
          <a:p>
            <a:r>
              <a:rPr lang="en-GB" dirty="0"/>
              <a:t>It sets out the main aims of the organisation and explains how they will be met</a:t>
            </a:r>
          </a:p>
          <a:p>
            <a:endParaRPr lang="en-GB" dirty="0"/>
          </a:p>
          <a:p>
            <a:r>
              <a:rPr lang="en-GB" dirty="0"/>
              <a:t>A good mission statement will tell a customer about an organisation in a few sentences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C952-319D-48A7-9EF1-3FC331CE577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76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C952-319D-48A7-9EF1-3FC331CE5773}" type="slidenum">
              <a:rPr lang="en-GB" smtClean="0"/>
              <a:t>13</a:t>
            </a:fld>
            <a:endParaRPr lang="en-GB"/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2385749" y="404261"/>
            <a:ext cx="6540501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Example Mission Statement</a:t>
            </a:r>
            <a:endParaRPr lang="en-GB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GB" sz="2800" dirty="0"/>
              <a:t> </a:t>
            </a:r>
            <a:endParaRPr lang="en-GB" sz="2500" dirty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300" y="1727184"/>
            <a:ext cx="3717401" cy="1336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375" y="3431776"/>
            <a:ext cx="9495937" cy="30023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293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8675" y="182648"/>
            <a:ext cx="10364451" cy="1596177"/>
          </a:xfrm>
        </p:spPr>
        <p:txBody>
          <a:bodyPr/>
          <a:lstStyle/>
          <a:p>
            <a:r>
              <a:rPr lang="en-GB" dirty="0" smtClean="0"/>
              <a:t>Activity 3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C952-319D-48A7-9EF1-3FC331CE5773}" type="slidenum">
              <a:rPr lang="en-GB" smtClean="0"/>
              <a:t>14</a:t>
            </a:fld>
            <a:endParaRPr lang="en-GB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1" y="680094"/>
            <a:ext cx="5448300" cy="5886863"/>
          </a:xfrm>
          <a:prstGeom prst="rect">
            <a:avLst/>
          </a:prstGeom>
        </p:spPr>
      </p:pic>
      <p:sp>
        <p:nvSpPr>
          <p:cNvPr id="6" name="5-Point Star 5"/>
          <p:cNvSpPr/>
          <p:nvPr/>
        </p:nvSpPr>
        <p:spPr>
          <a:xfrm>
            <a:off x="6146800" y="1587501"/>
            <a:ext cx="5308600" cy="40132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Remember to look for the similarities and differences</a:t>
            </a:r>
            <a:endParaRPr lang="en-GB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613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90548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Customer Care Strategy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68300" y="1524000"/>
            <a:ext cx="10909300" cy="5168900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800" dirty="0"/>
              <a:t>Organisations will have a separate written statement of principles relating to customer service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/>
              <a:t>Produced in order to ensure that – 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GB" sz="2800" dirty="0"/>
              <a:t>the customer gets what they want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GB" sz="2800" dirty="0"/>
              <a:t>to the standard that they want it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GB" sz="2800" dirty="0"/>
              <a:t>at the quality they want and at a price that is acceptable.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C952-319D-48A7-9EF1-3FC331CE5773}" type="slidenum">
              <a:rPr lang="en-GB" smtClean="0"/>
              <a:t>15</a:t>
            </a:fld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5948680" y="2146300"/>
            <a:ext cx="5867400" cy="170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As a customer for any shop, can you think of anything you expect when purchasing or hoping to purchase something?</a:t>
            </a:r>
            <a:endParaRPr lang="en-GB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826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943" y="221820"/>
            <a:ext cx="10364451" cy="90548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Customer Care Strategy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1920" y="990600"/>
            <a:ext cx="11155680" cy="58674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dirty="0"/>
              <a:t>The strategy will usually outline the organisations plans for</a:t>
            </a:r>
            <a:r>
              <a:rPr lang="en-GB" dirty="0" smtClean="0"/>
              <a:t>:</a:t>
            </a:r>
          </a:p>
          <a:p>
            <a:pPr marL="0" indent="0">
              <a:buNone/>
            </a:pPr>
            <a:endParaRPr lang="en-GB" dirty="0"/>
          </a:p>
          <a:p>
            <a:pPr lvl="0"/>
            <a:r>
              <a:rPr lang="en-GB" u="sng" dirty="0"/>
              <a:t>ensuring the quality of customer care</a:t>
            </a:r>
          </a:p>
          <a:p>
            <a:pPr lvl="1"/>
            <a:r>
              <a:rPr lang="en-GB" dirty="0" smtClean="0"/>
              <a:t>Customer Care Policy / Customer Service statements</a:t>
            </a:r>
          </a:p>
          <a:p>
            <a:pPr lvl="1"/>
            <a:r>
              <a:rPr lang="en-GB" dirty="0" smtClean="0"/>
              <a:t>Customer focus groups</a:t>
            </a:r>
          </a:p>
          <a:p>
            <a:pPr lvl="1"/>
            <a:r>
              <a:rPr lang="en-GB" dirty="0" smtClean="0"/>
              <a:t>Guarantees/Warranties</a:t>
            </a:r>
          </a:p>
          <a:p>
            <a:pPr lvl="1"/>
            <a:endParaRPr lang="en-GB" dirty="0"/>
          </a:p>
          <a:p>
            <a:pPr lvl="0"/>
            <a:r>
              <a:rPr lang="en-GB" u="sng" dirty="0"/>
              <a:t>measuring and testing that customers’ needs are being </a:t>
            </a:r>
            <a:r>
              <a:rPr lang="en-GB" u="sng" dirty="0" smtClean="0"/>
              <a:t>met</a:t>
            </a:r>
          </a:p>
          <a:p>
            <a:pPr lvl="1"/>
            <a:r>
              <a:rPr lang="en-GB" dirty="0" smtClean="0"/>
              <a:t>Mystery Shoppers</a:t>
            </a:r>
          </a:p>
          <a:p>
            <a:pPr lvl="1"/>
            <a:r>
              <a:rPr lang="en-GB" dirty="0" smtClean="0"/>
              <a:t>Comment cards / feedback forms / online customer surveys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lvl="0"/>
            <a:r>
              <a:rPr lang="en-GB" u="sng" dirty="0"/>
              <a:t>making sure that service level agreements are in place</a:t>
            </a:r>
          </a:p>
          <a:p>
            <a:pPr lvl="1"/>
            <a:r>
              <a:rPr lang="en-GB" dirty="0" smtClean="0"/>
              <a:t>Agreements between departments in the business, staff guidelines</a:t>
            </a:r>
          </a:p>
          <a:p>
            <a:pPr lvl="1"/>
            <a:endParaRPr lang="en-GB" dirty="0"/>
          </a:p>
          <a:p>
            <a:pPr lvl="0"/>
            <a:r>
              <a:rPr lang="en-GB" u="sng" dirty="0"/>
              <a:t>dealing with customer </a:t>
            </a:r>
            <a:r>
              <a:rPr lang="en-GB" u="sng" dirty="0" smtClean="0"/>
              <a:t>complaints</a:t>
            </a:r>
          </a:p>
          <a:p>
            <a:pPr lvl="1"/>
            <a:r>
              <a:rPr lang="en-GB" dirty="0" smtClean="0"/>
              <a:t>Formal procedure for dealing with complaint. Customer know how to complaint and how it should be deal with.</a:t>
            </a:r>
          </a:p>
          <a:p>
            <a:pPr lvl="1"/>
            <a:r>
              <a:rPr lang="en-GB" dirty="0" smtClean="0"/>
              <a:t>Employees have a standardised/consistent approach to dealing with complaints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77600" y="6431566"/>
            <a:ext cx="764215" cy="365125"/>
          </a:xfrm>
        </p:spPr>
        <p:txBody>
          <a:bodyPr/>
          <a:lstStyle/>
          <a:p>
            <a:fld id="{EE65C952-319D-48A7-9EF1-3FC331CE5773}" type="slidenum">
              <a:rPr lang="en-GB" smtClean="0"/>
              <a:t>16</a:t>
            </a:fld>
            <a:endParaRPr lang="en-GB" dirty="0"/>
          </a:p>
        </p:txBody>
      </p:sp>
      <p:pic>
        <p:nvPicPr>
          <p:cNvPr id="6" name="Picture 5" descr="Screen Clippin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336" y="688620"/>
            <a:ext cx="1811287" cy="2594946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138" y="1842859"/>
            <a:ext cx="3606175" cy="916486"/>
          </a:xfrm>
          <a:prstGeom prst="rect">
            <a:avLst/>
          </a:prstGeom>
        </p:spPr>
      </p:pic>
      <p:pic>
        <p:nvPicPr>
          <p:cNvPr id="9" name="Picture 4" descr="http://www.firehow.com/images/stories/angry-custom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142" y="5060853"/>
            <a:ext cx="1666503" cy="117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MP900438367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806" y="4221433"/>
            <a:ext cx="1751073" cy="1174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23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4600" y="5219700"/>
            <a:ext cx="5930900" cy="2921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90548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Review of Notes &amp; Activity 6</a:t>
            </a:r>
            <a:endParaRPr lang="en-GB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95" y="3737133"/>
            <a:ext cx="7813777" cy="2870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77600" y="6431566"/>
            <a:ext cx="764215" cy="365125"/>
          </a:xfrm>
        </p:spPr>
        <p:txBody>
          <a:bodyPr/>
          <a:lstStyle/>
          <a:p>
            <a:fld id="{EE65C952-319D-48A7-9EF1-3FC331CE5773}" type="slidenum">
              <a:rPr lang="en-GB" smtClean="0"/>
              <a:t>17</a:t>
            </a:fld>
            <a:endParaRPr lang="en-GB" dirty="0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171" y="4239537"/>
            <a:ext cx="2285629" cy="1780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26720" y="1676400"/>
            <a:ext cx="11181080" cy="187817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 sz="3200" kern="1200" cap="none" baseline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 sz="2800" kern="1200" cap="none" baseline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 sz="2400" kern="1200" cap="none" baseline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 sz="2000" kern="1200" cap="none" baseline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 sz="2000" kern="1200" cap="none" baseline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Review your Customer Services Notes on the network before undertaking this task. </a:t>
            </a:r>
          </a:p>
          <a:p>
            <a:r>
              <a:rPr lang="en-GB" dirty="0" smtClean="0"/>
              <a:t>Read pages 10-12 and then decide how to present your information</a:t>
            </a:r>
          </a:p>
          <a:p>
            <a:r>
              <a:rPr lang="en-GB" dirty="0" smtClean="0"/>
              <a:t>You can also gather information/graphics online to enhance your work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279400" y="4991100"/>
            <a:ext cx="8496300" cy="10287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45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751012" y="602285"/>
            <a:ext cx="8689976" cy="2509213"/>
          </a:xfrm>
        </p:spPr>
        <p:txBody>
          <a:bodyPr/>
          <a:lstStyle/>
          <a:p>
            <a:r>
              <a:rPr lang="en-GB" dirty="0" smtClean="0"/>
              <a:t>The role of the admin assistant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C952-319D-48A7-9EF1-3FC331CE5773}" type="slidenum">
              <a:rPr lang="en-GB" smtClean="0"/>
              <a:t>18</a:t>
            </a:fld>
            <a:endParaRPr lang="en-GB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760" y="3111498"/>
            <a:ext cx="4696480" cy="290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93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275" y="313717"/>
            <a:ext cx="10364451" cy="76578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Admin Assistant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96900" y="1079500"/>
            <a:ext cx="11010900" cy="541020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It is often an admin assistant who will be the first person a customer has to deal with.  </a:t>
            </a:r>
          </a:p>
          <a:p>
            <a:endParaRPr lang="en-GB" dirty="0"/>
          </a:p>
          <a:p>
            <a:r>
              <a:rPr lang="en-GB" dirty="0"/>
              <a:t>It is important that the admin assistant is aware of all the procedures and policies that they should be following.   </a:t>
            </a:r>
            <a:endParaRPr lang="en-GB" dirty="0" smtClean="0"/>
          </a:p>
          <a:p>
            <a:endParaRPr lang="en-GB" dirty="0"/>
          </a:p>
          <a:p>
            <a:pPr lvl="0"/>
            <a:r>
              <a:rPr lang="en-GB" dirty="0"/>
              <a:t>When dealing with external customers it is important to keep the relationship </a:t>
            </a:r>
            <a:r>
              <a:rPr lang="en-GB" dirty="0" smtClean="0"/>
              <a:t>formal:</a:t>
            </a:r>
            <a:endParaRPr lang="en-GB" dirty="0"/>
          </a:p>
          <a:p>
            <a:pPr marL="0" lvl="0" indent="0">
              <a:buNone/>
            </a:pPr>
            <a:r>
              <a:rPr lang="en-GB" dirty="0" smtClean="0"/>
              <a:t>	-Although </a:t>
            </a:r>
            <a:r>
              <a:rPr lang="en-GB" dirty="0"/>
              <a:t>some customers don’t mind being addressed by </a:t>
            </a:r>
            <a:r>
              <a:rPr lang="en-GB" dirty="0" smtClean="0"/>
              <a:t>	 their </a:t>
            </a:r>
            <a:r>
              <a:rPr lang="en-GB" dirty="0"/>
              <a:t>first name, this should always be checked first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C952-319D-48A7-9EF1-3FC331CE5773}" type="slidenum">
              <a:rPr lang="en-GB" smtClean="0"/>
              <a:t>19</a:t>
            </a:fld>
            <a:endParaRPr lang="en-GB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178" y="1612900"/>
            <a:ext cx="1080618" cy="115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46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Intentions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To understand the key features of customer service</a:t>
            </a:r>
          </a:p>
          <a:p>
            <a:endParaRPr lang="en-GB" dirty="0"/>
          </a:p>
          <a:p>
            <a:r>
              <a:rPr lang="en-GB" dirty="0" smtClean="0"/>
              <a:t>Give examples of good and bad customer service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C952-319D-48A7-9EF1-3FC331CE577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28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Admin Assistant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84200" y="1816228"/>
            <a:ext cx="10591800" cy="4775071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en-GB" sz="9600" dirty="0"/>
              <a:t>The Admin Assistant should not step outside the remit of their job.  </a:t>
            </a:r>
          </a:p>
          <a:p>
            <a:pPr lvl="0"/>
            <a:endParaRPr lang="en-GB" sz="9600" dirty="0"/>
          </a:p>
          <a:p>
            <a:pPr marL="457200" lvl="0" indent="-457200">
              <a:buFont typeface="Arial" pitchFamily="34" charset="0"/>
              <a:buChar char="•"/>
            </a:pPr>
            <a:r>
              <a:rPr lang="en-GB" sz="9600" dirty="0"/>
              <a:t>It may seem appropriate to make a promise to a customer but if you can’t keep that promise and need to go back on it later, it will only make the situation </a:t>
            </a:r>
            <a:r>
              <a:rPr lang="en-GB" sz="9600" dirty="0" smtClean="0"/>
              <a:t>worse.</a:t>
            </a:r>
          </a:p>
          <a:p>
            <a:pPr marL="457200" lvl="0" indent="-457200">
              <a:buFont typeface="Arial" pitchFamily="34" charset="0"/>
              <a:buChar char="•"/>
            </a:pPr>
            <a:endParaRPr lang="en-GB" sz="9600" dirty="0"/>
          </a:p>
          <a:p>
            <a:pPr marL="457200" lvl="0" indent="-457200">
              <a:buFont typeface="Arial" pitchFamily="34" charset="0"/>
              <a:buChar char="•"/>
            </a:pPr>
            <a:r>
              <a:rPr lang="en-GB" sz="9600" dirty="0"/>
              <a:t>All organisational procedures should be followed correctly to avoid any issues</a:t>
            </a:r>
            <a:r>
              <a:rPr lang="en-GB" sz="4400" dirty="0" smtClean="0"/>
              <a:t>..</a:t>
            </a:r>
            <a:endParaRPr lang="en-GB" sz="44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C952-319D-48A7-9EF1-3FC331CE5773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54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Activity 4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Complete the activity by answering true or false for statements regarding customer care.</a:t>
            </a:r>
          </a:p>
          <a:p>
            <a:endParaRPr lang="en-GB" dirty="0"/>
          </a:p>
          <a:p>
            <a:r>
              <a:rPr lang="en-GB" dirty="0" smtClean="0"/>
              <a:t>Refer to page 4 of notes for advice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C952-319D-48A7-9EF1-3FC331CE5773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01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How do organisations keep customers happy?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C952-319D-48A7-9EF1-3FC331CE5773}" type="slidenum">
              <a:rPr lang="en-GB" smtClean="0"/>
              <a:t>22</a:t>
            </a:fld>
            <a:endParaRPr lang="en-GB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024" y="4036729"/>
            <a:ext cx="3057952" cy="202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51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Market Research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752600"/>
            <a:ext cx="10591800" cy="4038599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It is important for organisations to find out what their customers think about them and about the level of service they </a:t>
            </a:r>
            <a:r>
              <a:rPr lang="en-GB" dirty="0" smtClean="0"/>
              <a:t>receive.</a:t>
            </a:r>
            <a:endParaRPr lang="en-GB" dirty="0"/>
          </a:p>
          <a:p>
            <a:endParaRPr lang="en-GB" dirty="0"/>
          </a:p>
          <a:p>
            <a:r>
              <a:rPr lang="en-GB" dirty="0"/>
              <a:t>O</a:t>
            </a:r>
            <a:r>
              <a:rPr lang="en-GB" dirty="0" smtClean="0"/>
              <a:t>rganisations receive </a:t>
            </a:r>
            <a:r>
              <a:rPr lang="en-GB" dirty="0"/>
              <a:t>feedback from their customers so they can evaluate what they are doing well and what needs improved </a:t>
            </a:r>
            <a:r>
              <a:rPr lang="en-GB" dirty="0" smtClean="0"/>
              <a:t>on.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C952-319D-48A7-9EF1-3FC331CE5773}" type="slidenum">
              <a:rPr lang="en-GB" smtClean="0"/>
              <a:t>23</a:t>
            </a:fld>
            <a:endParaRPr lang="en-GB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139" y="5117903"/>
            <a:ext cx="2639539" cy="174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52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Feedback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There are two main ways for an organisation to carry out market research – </a:t>
            </a:r>
          </a:p>
          <a:p>
            <a:endParaRPr lang="en-GB" dirty="0"/>
          </a:p>
          <a:p>
            <a:pPr marL="514350" lvl="0" indent="-514350">
              <a:buFont typeface="+mj-lt"/>
              <a:buAutoNum type="arabicParenR"/>
            </a:pPr>
            <a:r>
              <a:rPr lang="en-GB" b="1" dirty="0"/>
              <a:t>Customer Focus Groups</a:t>
            </a:r>
          </a:p>
          <a:p>
            <a:pPr marL="514350" lvl="0" indent="-514350">
              <a:buFont typeface="+mj-lt"/>
              <a:buAutoNum type="arabicParenR"/>
            </a:pPr>
            <a:endParaRPr lang="en-GB" b="1" dirty="0"/>
          </a:p>
          <a:p>
            <a:pPr marL="514350" indent="-514350">
              <a:buFont typeface="+mj-lt"/>
              <a:buAutoNum type="arabicParenR"/>
            </a:pPr>
            <a:r>
              <a:rPr lang="en-GB" b="1" dirty="0"/>
              <a:t>Mystery Shopper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C952-319D-48A7-9EF1-3FC331CE5773}" type="slidenum">
              <a:rPr lang="en-GB" smtClean="0"/>
              <a:t>24</a:t>
            </a:fld>
            <a:endParaRPr lang="en-GB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300" y="4079145"/>
            <a:ext cx="1679664" cy="1629525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764" y="385432"/>
            <a:ext cx="1574321" cy="182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52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275617"/>
            <a:ext cx="10364451" cy="1596177"/>
          </a:xfrm>
        </p:spPr>
        <p:txBody>
          <a:bodyPr/>
          <a:lstStyle/>
          <a:p>
            <a:r>
              <a:rPr lang="en-GB" dirty="0" smtClean="0"/>
              <a:t>Customer Focus </a:t>
            </a:r>
            <a:r>
              <a:rPr lang="en-GB" dirty="0"/>
              <a:t>G</a:t>
            </a:r>
            <a:r>
              <a:rPr lang="en-GB" dirty="0" smtClean="0"/>
              <a:t>roups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84200" y="1422400"/>
            <a:ext cx="10693400" cy="4368799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Small groups of customers who meet to provide an organisation with feedback on their goods or services</a:t>
            </a:r>
          </a:p>
          <a:p>
            <a:endParaRPr lang="en-GB" dirty="0"/>
          </a:p>
          <a:p>
            <a:pPr marL="457200" indent="-457200">
              <a:buFont typeface="Arial" pitchFamily="34" charset="0"/>
              <a:buChar char="•"/>
            </a:pPr>
            <a:r>
              <a:rPr lang="en-GB" dirty="0"/>
              <a:t>Happen face-to-face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dirty="0"/>
              <a:t>Feedback received from customers is instant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dirty="0"/>
              <a:t>Any issues can be clarified there and then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dirty="0"/>
              <a:t>The main issue with a customer focus group is the cost involved which means they are not held very often.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C952-319D-48A7-9EF1-3FC331CE5773}" type="slidenum">
              <a:rPr lang="en-GB" smtClean="0"/>
              <a:t>25</a:t>
            </a:fld>
            <a:endParaRPr lang="en-GB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850" y="2366632"/>
            <a:ext cx="1574321" cy="182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73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Mystery Shopper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Used by many organisations to check on the level of service and care given by the organisation.  </a:t>
            </a:r>
          </a:p>
          <a:p>
            <a:endParaRPr lang="en-GB" dirty="0"/>
          </a:p>
          <a:p>
            <a:pPr marL="457200" indent="-457200">
              <a:buFont typeface="Arial" pitchFamily="34" charset="0"/>
              <a:buChar char="•"/>
            </a:pPr>
            <a:r>
              <a:rPr lang="en-GB" dirty="0"/>
              <a:t>Pretend to use the organisation as if they were a normal customer </a:t>
            </a:r>
          </a:p>
          <a:p>
            <a:pPr marL="457200" indent="-457200">
              <a:buFont typeface="Arial" pitchFamily="34" charset="0"/>
              <a:buChar char="•"/>
            </a:pPr>
            <a:endParaRPr lang="en-GB" dirty="0"/>
          </a:p>
          <a:p>
            <a:pPr marL="457200" indent="-457200">
              <a:buFont typeface="Arial" pitchFamily="34" charset="0"/>
              <a:buChar char="•"/>
            </a:pPr>
            <a:r>
              <a:rPr lang="en-GB" dirty="0"/>
              <a:t>Record and report on the experience they had with the organisation.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C952-319D-48A7-9EF1-3FC331CE5773}" type="slidenum">
              <a:rPr lang="en-GB" smtClean="0"/>
              <a:t>26</a:t>
            </a:fld>
            <a:endParaRPr lang="en-GB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936" y="466119"/>
            <a:ext cx="1679664" cy="162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7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Mystery Shopper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dirty="0"/>
              <a:t>Staff within the organisation will be given positive or negative feedback based on the report provided by the mystery shopper</a:t>
            </a:r>
          </a:p>
          <a:p>
            <a:pPr marL="457200" indent="-457200">
              <a:buFont typeface="Arial" pitchFamily="34" charset="0"/>
              <a:buChar char="•"/>
            </a:pPr>
            <a:endParaRPr lang="en-GB" dirty="0"/>
          </a:p>
          <a:p>
            <a:pPr marL="457200" indent="-457200">
              <a:buFont typeface="Arial" pitchFamily="34" charset="0"/>
              <a:buChar char="•"/>
            </a:pPr>
            <a:r>
              <a:rPr lang="en-GB" dirty="0"/>
              <a:t>Any negatives can then be looked at to see how they can be resolved so they don’t happen again in the future.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C952-319D-48A7-9EF1-3FC331CE5773}" type="slidenum">
              <a:rPr lang="en-GB" smtClean="0"/>
              <a:t>27</a:t>
            </a:fld>
            <a:endParaRPr lang="en-GB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936" y="466119"/>
            <a:ext cx="1679664" cy="162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9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Loyalty Schemes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Loyalty schemes are designed to reward customers for being loyal to an organisation.  </a:t>
            </a:r>
          </a:p>
          <a:p>
            <a:endParaRPr lang="en-GB" dirty="0"/>
          </a:p>
          <a:p>
            <a:r>
              <a:rPr lang="en-GB" dirty="0"/>
              <a:t>They are intended to try and get customers to remain with an organisation by giving something back to the customer.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C952-319D-48A7-9EF1-3FC331CE5773}" type="slidenum">
              <a:rPr lang="en-GB" smtClean="0"/>
              <a:t>28</a:t>
            </a:fld>
            <a:endParaRPr lang="en-GB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124" y="3313052"/>
            <a:ext cx="1438476" cy="86689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8839200" y="466119"/>
            <a:ext cx="2959100" cy="19009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Can you think of any loyalty schemes?</a:t>
            </a:r>
            <a:endParaRPr lang="en-GB" sz="2400" dirty="0"/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49" y="1096919"/>
            <a:ext cx="1676634" cy="1009791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578" y="5546652"/>
            <a:ext cx="1752845" cy="103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39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does it work?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98500" y="1803400"/>
            <a:ext cx="10579099" cy="3987799"/>
          </a:xfrm>
        </p:spPr>
        <p:txBody>
          <a:bodyPr>
            <a:normAutofit fontScale="92500"/>
          </a:bodyPr>
          <a:lstStyle/>
          <a:p>
            <a:r>
              <a:rPr lang="en-GB" dirty="0"/>
              <a:t>When a customer buys something from an organisation they receive points on a card.  </a:t>
            </a:r>
          </a:p>
          <a:p>
            <a:endParaRPr lang="en-GB" dirty="0"/>
          </a:p>
          <a:p>
            <a:r>
              <a:rPr lang="en-GB" dirty="0"/>
              <a:t>After a period of time these points can be redeemed for more goods or services or the points are turned in to vouchers that the customer can spend with the organisation. 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C952-319D-48A7-9EF1-3FC331CE5773}" type="slidenum">
              <a:rPr lang="en-GB" smtClean="0"/>
              <a:t>29</a:t>
            </a:fld>
            <a:endParaRPr lang="en-GB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011" y="2966687"/>
            <a:ext cx="1279670" cy="1661223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67" y="189196"/>
            <a:ext cx="1543265" cy="165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1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255109"/>
            <a:ext cx="10364451" cy="1596177"/>
          </a:xfrm>
        </p:spPr>
        <p:txBody>
          <a:bodyPr/>
          <a:lstStyle/>
          <a:p>
            <a:r>
              <a:rPr lang="en-GB" dirty="0" smtClean="0"/>
              <a:t>What is a customer?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41300" y="1704376"/>
            <a:ext cx="11036300" cy="4988523"/>
          </a:xfrm>
        </p:spPr>
        <p:txBody>
          <a:bodyPr>
            <a:normAutofit/>
          </a:bodyPr>
          <a:lstStyle/>
          <a:p>
            <a:r>
              <a:rPr lang="en-GB" dirty="0" smtClean="0"/>
              <a:t>Identify the customers for the following organisations:</a:t>
            </a:r>
          </a:p>
          <a:p>
            <a:pPr marL="0" indent="0">
              <a:buNone/>
            </a:pPr>
            <a:r>
              <a:rPr lang="en-GB" dirty="0" smtClean="0"/>
              <a:t>-Hospital</a:t>
            </a:r>
          </a:p>
          <a:p>
            <a:pPr marL="0" indent="0">
              <a:buNone/>
            </a:pPr>
            <a:r>
              <a:rPr lang="en-GB" dirty="0" smtClean="0"/>
              <a:t>-School</a:t>
            </a:r>
          </a:p>
          <a:p>
            <a:pPr marL="0" indent="0">
              <a:buNone/>
            </a:pPr>
            <a:r>
              <a:rPr lang="en-GB" dirty="0" smtClean="0"/>
              <a:t>-Supermarket</a:t>
            </a:r>
          </a:p>
          <a:p>
            <a:pPr marL="0" indent="0">
              <a:buNone/>
            </a:pPr>
            <a:r>
              <a:rPr lang="en-GB" dirty="0"/>
              <a:t>It may well be better to think about a customer as anyone that you would interact with and has </a:t>
            </a:r>
            <a:r>
              <a:rPr lang="en-GB" dirty="0" smtClean="0"/>
              <a:t>expectations of the organisation.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C952-319D-48A7-9EF1-3FC331CE577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49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Mrs Smith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12800" y="1778000"/>
            <a:ext cx="10464800" cy="4013199"/>
          </a:xfrm>
        </p:spPr>
        <p:txBody>
          <a:bodyPr/>
          <a:lstStyle/>
          <a:p>
            <a:r>
              <a:rPr lang="en-GB" dirty="0" smtClean="0"/>
              <a:t>Scenario:</a:t>
            </a:r>
          </a:p>
          <a:p>
            <a:pPr marL="0" indent="0">
              <a:buNone/>
            </a:pPr>
            <a:r>
              <a:rPr lang="en-GB" dirty="0" smtClean="0"/>
              <a:t>Mrs Smith buys the same bread, milk and shampoo each week she shops at Tesco. What products do you think she has money off that is included with her vouchers…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C952-319D-48A7-9EF1-3FC331CE5773}" type="slidenum">
              <a:rPr lang="en-GB" smtClean="0"/>
              <a:t>30</a:t>
            </a:fld>
            <a:endParaRPr lang="en-GB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035" y="5365684"/>
            <a:ext cx="1819529" cy="943107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799" y="5050499"/>
            <a:ext cx="724001" cy="1419423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04" b="97531" l="8824" r="911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0" y="4538395"/>
            <a:ext cx="895395" cy="213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04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does the organisation use this information?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31174" y="2214694"/>
            <a:ext cx="10363826" cy="2471606"/>
          </a:xfrm>
        </p:spPr>
        <p:txBody>
          <a:bodyPr>
            <a:normAutofit/>
          </a:bodyPr>
          <a:lstStyle/>
          <a:p>
            <a:r>
              <a:rPr lang="en-GB" dirty="0" smtClean="0"/>
              <a:t>They give the organisation a very clear picture of who their customers are, what they spend money on, how much they spend and how often they use the organisation.</a:t>
            </a:r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C952-319D-48A7-9EF1-3FC331CE5773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04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90548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Review of Notes &amp; Activity 6</a:t>
            </a:r>
            <a:endParaRPr lang="en-GB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61" y="3743761"/>
            <a:ext cx="7813777" cy="2870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77600" y="6431566"/>
            <a:ext cx="764215" cy="365125"/>
          </a:xfrm>
        </p:spPr>
        <p:txBody>
          <a:bodyPr/>
          <a:lstStyle/>
          <a:p>
            <a:fld id="{EE65C952-319D-48A7-9EF1-3FC331CE5773}" type="slidenum">
              <a:rPr lang="en-GB" smtClean="0"/>
              <a:t>32</a:t>
            </a:fld>
            <a:endParaRPr lang="en-GB" dirty="0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171" y="4239537"/>
            <a:ext cx="2285629" cy="1780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26720" y="1676400"/>
            <a:ext cx="11181080" cy="187817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 sz="3200" kern="1200" cap="none" baseline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 sz="2800" kern="1200" cap="none" baseline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 sz="2400" kern="1200" cap="none" baseline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 sz="2000" kern="1200" cap="none" baseline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 sz="2000" kern="1200" cap="none" baseline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Review your Customer Services Notes on the network before undertaking this task. </a:t>
            </a:r>
          </a:p>
          <a:p>
            <a:r>
              <a:rPr lang="en-GB" dirty="0" smtClean="0"/>
              <a:t>Read pages 10-12 and then decide how to present your information</a:t>
            </a:r>
          </a:p>
          <a:p>
            <a:r>
              <a:rPr lang="en-GB" dirty="0" smtClean="0"/>
              <a:t>You can also gather information/graphics online to enhance your work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279400" y="4991100"/>
            <a:ext cx="8496300" cy="10287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70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Internet Research – Loyalty Schemes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C952-319D-48A7-9EF1-3FC331CE5773}" type="slidenum">
              <a:rPr lang="en-GB" smtClean="0"/>
              <a:t>33</a:t>
            </a:fld>
            <a:endParaRPr lang="en-GB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28" y="3250896"/>
            <a:ext cx="10615544" cy="159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5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Benefits of good customer service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C952-319D-48A7-9EF1-3FC331CE5773}" type="slidenum">
              <a:rPr lang="en-GB" smtClean="0"/>
              <a:t>34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42" b="91613" l="8929" r="934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800" y="3647922"/>
            <a:ext cx="1803400" cy="166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77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Benefits of Good </a:t>
            </a:r>
            <a:r>
              <a:rPr lang="en-GB" dirty="0"/>
              <a:t>C</a:t>
            </a:r>
            <a:r>
              <a:rPr lang="en-GB" dirty="0" smtClean="0"/>
              <a:t>ustomer </a:t>
            </a:r>
            <a:r>
              <a:rPr lang="en-GB" dirty="0"/>
              <a:t>S</a:t>
            </a:r>
            <a:r>
              <a:rPr lang="en-GB" dirty="0" smtClean="0"/>
              <a:t>ervice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dirty="0"/>
              <a:t>It is important that customers feel as if they are being treated well.  </a:t>
            </a:r>
          </a:p>
          <a:p>
            <a:endParaRPr lang="en-GB" dirty="0"/>
          </a:p>
          <a:p>
            <a:r>
              <a:rPr lang="en-GB" dirty="0"/>
              <a:t>Providing good customer service can bring many benefits to an organisation :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C952-319D-48A7-9EF1-3FC331CE5773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64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C952-319D-48A7-9EF1-3FC331CE5773}" type="slidenum">
              <a:rPr lang="en-GB" smtClean="0"/>
              <a:t>36</a:t>
            </a:fld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4645946" y="2208855"/>
            <a:ext cx="2847306" cy="2965253"/>
            <a:chOff x="1459535" y="2177720"/>
            <a:chExt cx="3636034" cy="363603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0" name="Oval 29"/>
            <p:cNvSpPr/>
            <p:nvPr/>
          </p:nvSpPr>
          <p:spPr>
            <a:xfrm>
              <a:off x="1459535" y="2177720"/>
              <a:ext cx="3636034" cy="3636034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1" name="Oval 4"/>
            <p:cNvSpPr/>
            <p:nvPr/>
          </p:nvSpPr>
          <p:spPr>
            <a:xfrm>
              <a:off x="1992020" y="2710205"/>
              <a:ext cx="2571064" cy="257106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b="1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GB" sz="2400" b="1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 </a:t>
              </a:r>
              <a:r>
                <a:rPr lang="en-GB" sz="2400" b="1" kern="1200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Benefits </a:t>
              </a:r>
              <a:r>
                <a:rPr lang="en-GB" sz="2400" b="1" kern="12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of Good </a:t>
              </a:r>
              <a:r>
                <a:rPr lang="en-GB" sz="2400" b="1" kern="1200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       Customer </a:t>
              </a:r>
              <a:r>
                <a:rPr lang="en-GB" sz="2400" b="1" kern="12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Service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944673" y="86390"/>
            <a:ext cx="2250882" cy="2079151"/>
            <a:chOff x="2368543" y="718834"/>
            <a:chExt cx="1818017" cy="181801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8" name="Oval 27"/>
            <p:cNvSpPr/>
            <p:nvPr/>
          </p:nvSpPr>
          <p:spPr>
            <a:xfrm>
              <a:off x="2368543" y="718834"/>
              <a:ext cx="1818017" cy="1818017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9" name="Oval 6"/>
            <p:cNvSpPr/>
            <p:nvPr/>
          </p:nvSpPr>
          <p:spPr>
            <a:xfrm>
              <a:off x="2634785" y="985076"/>
              <a:ext cx="1285533" cy="12855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kern="12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The internal customers, employees, feel more motivated and are therefore more productive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517802" y="86390"/>
            <a:ext cx="1905884" cy="1996261"/>
            <a:chOff x="4042898" y="1412374"/>
            <a:chExt cx="1818017" cy="181801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6" name="Oval 25"/>
            <p:cNvSpPr/>
            <p:nvPr/>
          </p:nvSpPr>
          <p:spPr>
            <a:xfrm>
              <a:off x="4042898" y="1412374"/>
              <a:ext cx="1818017" cy="1818017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alpha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7" name="Oval 8"/>
            <p:cNvSpPr/>
            <p:nvPr/>
          </p:nvSpPr>
          <p:spPr>
            <a:xfrm>
              <a:off x="4309140" y="1678616"/>
              <a:ext cx="1285533" cy="12855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kern="12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 happy workforce means a reduction in staff turnover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517802" y="4092584"/>
            <a:ext cx="2754107" cy="2542044"/>
            <a:chOff x="4736438" y="3086728"/>
            <a:chExt cx="1818017" cy="181801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4" name="Oval 23"/>
            <p:cNvSpPr/>
            <p:nvPr/>
          </p:nvSpPr>
          <p:spPr>
            <a:xfrm>
              <a:off x="4736438" y="3086728"/>
              <a:ext cx="1818017" cy="1818017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alpha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5" name="Oval 10"/>
            <p:cNvSpPr/>
            <p:nvPr/>
          </p:nvSpPr>
          <p:spPr>
            <a:xfrm>
              <a:off x="5002680" y="3352970"/>
              <a:ext cx="1285533" cy="12855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kern="12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If customers feel satisfied with the service they have received, they are likely to be loyal to the organisation and also recommend it to friends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099085" y="1836390"/>
            <a:ext cx="2713787" cy="2312711"/>
            <a:chOff x="2368543" y="5454622"/>
            <a:chExt cx="1818017" cy="181801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0" name="Oval 19"/>
            <p:cNvSpPr/>
            <p:nvPr/>
          </p:nvSpPr>
          <p:spPr>
            <a:xfrm>
              <a:off x="2368543" y="5454622"/>
              <a:ext cx="1818017" cy="1818017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1" name="Oval 14"/>
            <p:cNvSpPr/>
            <p:nvPr/>
          </p:nvSpPr>
          <p:spPr>
            <a:xfrm>
              <a:off x="2634785" y="5720865"/>
              <a:ext cx="1285533" cy="12855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kern="12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If an organisation develops a good reputation, this will attract new customers and new staff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534178" y="4782549"/>
            <a:ext cx="2535936" cy="1969719"/>
            <a:chOff x="694189" y="4761083"/>
            <a:chExt cx="1818017" cy="181801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8" name="Oval 17"/>
            <p:cNvSpPr/>
            <p:nvPr/>
          </p:nvSpPr>
          <p:spPr>
            <a:xfrm>
              <a:off x="694189" y="4761083"/>
              <a:ext cx="1818017" cy="1818017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9" name="Oval 16"/>
            <p:cNvSpPr/>
            <p:nvPr/>
          </p:nvSpPr>
          <p:spPr>
            <a:xfrm>
              <a:off x="960431" y="5027325"/>
              <a:ext cx="1285533" cy="12855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kern="12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Attracting new customers could mean that the organisation increases its market share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9620" y="2885112"/>
            <a:ext cx="2688752" cy="2269651"/>
            <a:chOff x="649" y="3086728"/>
            <a:chExt cx="1818017" cy="181801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6" name="Oval 15"/>
            <p:cNvSpPr/>
            <p:nvPr/>
          </p:nvSpPr>
          <p:spPr>
            <a:xfrm>
              <a:off x="649" y="3086728"/>
              <a:ext cx="1818017" cy="1818017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alpha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7" name="Oval 18"/>
            <p:cNvSpPr/>
            <p:nvPr/>
          </p:nvSpPr>
          <p:spPr>
            <a:xfrm>
              <a:off x="266891" y="3352970"/>
              <a:ext cx="1285533" cy="12855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kern="12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This in turn would lead to an increase in sales and profits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89612" y="-50304"/>
            <a:ext cx="2250882" cy="2269651"/>
            <a:chOff x="694189" y="1412374"/>
            <a:chExt cx="1818017" cy="181801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" name="Oval 13"/>
            <p:cNvSpPr/>
            <p:nvPr/>
          </p:nvSpPr>
          <p:spPr>
            <a:xfrm>
              <a:off x="694189" y="1412374"/>
              <a:ext cx="1818017" cy="1818017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alpha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5" name="Oval 20"/>
            <p:cNvSpPr/>
            <p:nvPr/>
          </p:nvSpPr>
          <p:spPr>
            <a:xfrm>
              <a:off x="960431" y="1678616"/>
              <a:ext cx="1285533" cy="12855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kern="12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Having good customer service can give an organisation a competitive edge in the market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109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Activity 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C952-319D-48A7-9EF1-3FC331CE5773}" type="slidenum">
              <a:rPr lang="en-GB" smtClean="0"/>
              <a:t>37</a:t>
            </a:fld>
            <a:endParaRPr lang="en-GB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150" y="2920732"/>
            <a:ext cx="8521700" cy="361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5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824035" y="529821"/>
            <a:ext cx="8689976" cy="1783074"/>
          </a:xfrm>
        </p:spPr>
        <p:txBody>
          <a:bodyPr/>
          <a:lstStyle/>
          <a:p>
            <a:r>
              <a:rPr lang="en-GB" dirty="0" smtClean="0"/>
              <a:t>MYSTERY SHOPPER</a:t>
            </a:r>
            <a:br>
              <a:rPr lang="en-GB" dirty="0" smtClean="0"/>
            </a:br>
            <a:r>
              <a:rPr lang="en-GB" dirty="0" smtClean="0"/>
              <a:t>challenge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C952-319D-48A7-9EF1-3FC331CE5773}" type="slidenum">
              <a:rPr lang="en-GB" smtClean="0"/>
              <a:t>38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9" t="27450" r="8039" b="12942"/>
          <a:stretch/>
        </p:blipFill>
        <p:spPr>
          <a:xfrm>
            <a:off x="3180230" y="2597916"/>
            <a:ext cx="6225988" cy="37653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9696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403365"/>
            <a:ext cx="10364451" cy="950306"/>
          </a:xfrm>
        </p:spPr>
        <p:txBody>
          <a:bodyPr/>
          <a:lstStyle/>
          <a:p>
            <a:r>
              <a:rPr lang="en-GB" dirty="0" smtClean="0"/>
              <a:t>Mystery Shopper Challenge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16550" y="1703294"/>
            <a:ext cx="10561049" cy="4805082"/>
          </a:xfrm>
        </p:spPr>
        <p:txBody>
          <a:bodyPr>
            <a:normAutofit fontScale="70000" lnSpcReduction="20000"/>
          </a:bodyPr>
          <a:lstStyle/>
          <a:p>
            <a:r>
              <a:rPr lang="en-GB" u="sng" dirty="0" smtClean="0"/>
              <a:t>Identify suitable quality checks</a:t>
            </a:r>
          </a:p>
          <a:p>
            <a:pPr lvl="1"/>
            <a:r>
              <a:rPr lang="en-GB" dirty="0" smtClean="0"/>
              <a:t>Discuss in your teams what areas of service you will comment upon</a:t>
            </a:r>
          </a:p>
          <a:p>
            <a:pPr lvl="1"/>
            <a:r>
              <a:rPr lang="en-GB" dirty="0" smtClean="0"/>
              <a:t>Grading system – 1 to 5, Excellent – Poor??</a:t>
            </a:r>
          </a:p>
          <a:p>
            <a:pPr lvl="1"/>
            <a:r>
              <a:rPr lang="en-GB" dirty="0" smtClean="0"/>
              <a:t>Other information to be gathered that would be useful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Develop a FORM that a mystery shopper would complete</a:t>
            </a:r>
          </a:p>
          <a:p>
            <a:endParaRPr lang="en-GB" dirty="0"/>
          </a:p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THE MYSTERY SHOPPER!!</a:t>
            </a:r>
          </a:p>
          <a:p>
            <a:pPr lvl="1"/>
            <a:r>
              <a:rPr lang="en-GB" dirty="0" smtClean="0"/>
              <a:t>Your homework for next week</a:t>
            </a:r>
          </a:p>
          <a:p>
            <a:pPr lvl="1"/>
            <a:r>
              <a:rPr lang="en-GB" dirty="0" smtClean="0"/>
              <a:t>Form must be designed/printed by Friday</a:t>
            </a:r>
          </a:p>
          <a:p>
            <a:pPr lvl="1"/>
            <a:r>
              <a:rPr lang="en-GB" dirty="0" smtClean="0"/>
              <a:t>Have an idea of where you could carry out your secret mission </a:t>
            </a:r>
            <a:r>
              <a:rPr lang="en-GB" dirty="0" smtClean="0">
                <a:sym typeface="Wingdings" panose="05000000000000000000" pitchFamily="2" charset="2"/>
              </a:rPr>
              <a:t>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Hand in on Monday</a:t>
            </a:r>
            <a:endParaRPr lang="en-GB" dirty="0" smtClean="0"/>
          </a:p>
          <a:p>
            <a:pPr lvl="1"/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C952-319D-48A7-9EF1-3FC331CE5773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59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105623"/>
            <a:ext cx="10364451" cy="1596177"/>
          </a:xfrm>
        </p:spPr>
        <p:txBody>
          <a:bodyPr/>
          <a:lstStyle/>
          <a:p>
            <a:r>
              <a:rPr lang="en-GB" dirty="0" smtClean="0"/>
              <a:t>Customer Service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71500" y="1701800"/>
            <a:ext cx="10706100" cy="4089399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Customers are people who have needs and expectations.</a:t>
            </a:r>
          </a:p>
          <a:p>
            <a:endParaRPr lang="en-GB" dirty="0"/>
          </a:p>
          <a:p>
            <a:r>
              <a:rPr lang="en-GB" dirty="0"/>
              <a:t>Customer service is about meeting and often exceeding, these needs. 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What do you think happens when customers needs are not met…?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C952-319D-48A7-9EF1-3FC331CE5773}" type="slidenum">
              <a:rPr lang="en-GB" smtClean="0"/>
              <a:t>4</a:t>
            </a:fld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913775" y="5372100"/>
            <a:ext cx="9201926" cy="1460499"/>
            <a:chOff x="913775" y="5372100"/>
            <a:chExt cx="9201926" cy="1460499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775" y="5791199"/>
              <a:ext cx="2353003" cy="628738"/>
            </a:xfrm>
            <a:prstGeom prst="rect">
              <a:avLst/>
            </a:prstGeom>
          </p:spPr>
        </p:pic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1277" y="5532362"/>
              <a:ext cx="2324424" cy="106694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976" b="72764" l="28000" r="7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3166" y="5530001"/>
              <a:ext cx="1588534" cy="130259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976" b="72764" l="28000" r="7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6927" y="5504602"/>
              <a:ext cx="1588534" cy="130259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976" b="72764" l="28000" r="7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6169" y="5504602"/>
              <a:ext cx="1588534" cy="1302598"/>
            </a:xfrm>
            <a:prstGeom prst="rect">
              <a:avLst/>
            </a:prstGeom>
          </p:spPr>
        </p:pic>
        <p:cxnSp>
          <p:nvCxnSpPr>
            <p:cNvPr id="11" name="Straight Arrow Connector 10"/>
            <p:cNvCxnSpPr/>
            <p:nvPr/>
          </p:nvCxnSpPr>
          <p:spPr>
            <a:xfrm>
              <a:off x="3303435" y="5372100"/>
              <a:ext cx="4420634" cy="0"/>
            </a:xfrm>
            <a:prstGeom prst="straightConnector1">
              <a:avLst/>
            </a:prstGeom>
            <a:ln w="38100">
              <a:prstDash val="lgDash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0611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403365"/>
            <a:ext cx="10364451" cy="950306"/>
          </a:xfrm>
        </p:spPr>
        <p:txBody>
          <a:bodyPr/>
          <a:lstStyle/>
          <a:p>
            <a:r>
              <a:rPr lang="en-GB" dirty="0" smtClean="0"/>
              <a:t>Mystery Shopper Form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8696" y="1703294"/>
            <a:ext cx="5078025" cy="4805082"/>
          </a:xfrm>
        </p:spPr>
        <p:txBody>
          <a:bodyPr>
            <a:normAutofit fontScale="85000" lnSpcReduction="10000"/>
          </a:bodyPr>
          <a:lstStyle/>
          <a:p>
            <a:r>
              <a:rPr lang="en-GB" b="1" u="sng" dirty="0" smtClean="0"/>
              <a:t>Essential Details</a:t>
            </a:r>
          </a:p>
          <a:p>
            <a:pPr lvl="1"/>
            <a:r>
              <a:rPr lang="en-GB" dirty="0" smtClean="0"/>
              <a:t>Name of shopper (that’s you!)</a:t>
            </a:r>
          </a:p>
          <a:p>
            <a:pPr lvl="1"/>
            <a:r>
              <a:rPr lang="en-GB" dirty="0" smtClean="0"/>
              <a:t>Name of business</a:t>
            </a:r>
          </a:p>
          <a:p>
            <a:pPr lvl="1"/>
            <a:r>
              <a:rPr lang="en-GB" dirty="0" smtClean="0"/>
              <a:t>Location/Address of Business</a:t>
            </a:r>
          </a:p>
          <a:p>
            <a:pPr lvl="1"/>
            <a:r>
              <a:rPr lang="en-GB" dirty="0" smtClean="0"/>
              <a:t>Date</a:t>
            </a:r>
          </a:p>
          <a:p>
            <a:pPr lvl="1"/>
            <a:r>
              <a:rPr lang="en-GB" dirty="0" smtClean="0"/>
              <a:t>Time</a:t>
            </a:r>
          </a:p>
          <a:p>
            <a:pPr lvl="1"/>
            <a:r>
              <a:rPr lang="en-GB" dirty="0" smtClean="0"/>
              <a:t>Served by</a:t>
            </a:r>
          </a:p>
          <a:p>
            <a:pPr lvl="1"/>
            <a:r>
              <a:rPr lang="en-GB" dirty="0" smtClean="0"/>
              <a:t>Reason for visit/purchase</a:t>
            </a:r>
          </a:p>
          <a:p>
            <a:pPr lvl="1"/>
            <a:r>
              <a:rPr lang="en-GB" dirty="0" err="1" smtClean="0"/>
              <a:t>Approx</a:t>
            </a:r>
            <a:r>
              <a:rPr lang="en-GB" dirty="0" smtClean="0"/>
              <a:t> number of customers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C952-319D-48A7-9EF1-3FC331CE5773}" type="slidenum">
              <a:rPr lang="en-GB" smtClean="0"/>
              <a:t>40</a:t>
            </a:fld>
            <a:endParaRPr lang="en-GB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724611" y="1613842"/>
            <a:ext cx="6218131" cy="4805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 sz="3200" kern="1200" cap="none" baseline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 sz="2800" kern="1200" cap="none" baseline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 sz="2400" kern="1200" cap="none" baseline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 sz="2000" kern="1200" cap="none" baseline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 sz="2000" kern="1200" cap="none" baseline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sz="2900" b="1" u="sng" dirty="0" smtClean="0"/>
              <a:t>Quality Checks </a:t>
            </a:r>
          </a:p>
          <a:p>
            <a:r>
              <a:rPr lang="en-GB" sz="2900" b="1" u="sng" dirty="0" smtClean="0"/>
              <a:t>(Grade/Score &amp; Comments)</a:t>
            </a:r>
          </a:p>
          <a:p>
            <a:pPr lvl="1"/>
            <a:r>
              <a:rPr lang="en-GB" sz="2400" dirty="0" smtClean="0"/>
              <a:t>Greeted on arrival/welcomed</a:t>
            </a:r>
          </a:p>
          <a:p>
            <a:pPr lvl="1"/>
            <a:r>
              <a:rPr lang="en-GB" sz="2400" dirty="0" smtClean="0"/>
              <a:t>Time taken to be served</a:t>
            </a:r>
          </a:p>
          <a:p>
            <a:pPr lvl="1"/>
            <a:r>
              <a:rPr lang="en-GB" sz="2400" dirty="0" smtClean="0"/>
              <a:t>Helpfulness of staff</a:t>
            </a:r>
          </a:p>
          <a:p>
            <a:pPr lvl="1"/>
            <a:r>
              <a:rPr lang="en-GB" sz="2400" dirty="0" smtClean="0"/>
              <a:t>Quality of product/service received</a:t>
            </a:r>
          </a:p>
          <a:p>
            <a:pPr lvl="1"/>
            <a:r>
              <a:rPr lang="en-GB" sz="2400" dirty="0" smtClean="0"/>
              <a:t>Appearance/décor/cleanliness</a:t>
            </a:r>
          </a:p>
          <a:p>
            <a:pPr lvl="1"/>
            <a:r>
              <a:rPr lang="en-GB" sz="2400" dirty="0" smtClean="0"/>
              <a:t>Toilets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46494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Communication with </a:t>
            </a:r>
            <a:br>
              <a:rPr lang="en-GB" dirty="0" smtClean="0"/>
            </a:br>
            <a:r>
              <a:rPr lang="en-GB" dirty="0" smtClean="0"/>
              <a:t>customers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C952-319D-48A7-9EF1-3FC331CE5773}" type="slidenum">
              <a:rPr lang="en-GB" smtClean="0"/>
              <a:t>41</a:t>
            </a:fld>
            <a:endParaRPr lang="en-GB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66" b="93793" l="4918" r="945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62" y="378351"/>
            <a:ext cx="1743318" cy="1381318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08" b="96479" l="8654" r="96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505" y="3809998"/>
            <a:ext cx="990738" cy="1352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817" b="98473" l="22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441" y="3878070"/>
            <a:ext cx="2608561" cy="2569334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867" y="378351"/>
            <a:ext cx="1362265" cy="140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71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C952-319D-48A7-9EF1-3FC331CE5773}" type="slidenum">
              <a:rPr lang="en-GB" smtClean="0"/>
              <a:t>42</a:t>
            </a:fld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3505200" y="2159000"/>
            <a:ext cx="5397500" cy="23749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WHAT METHODS OF COMMUNICATION DOES AN ORGANISATION USE TO COMMUNICATE WITH CUSTOMERS?</a:t>
            </a:r>
            <a:endParaRPr lang="en-GB" sz="2800" dirty="0"/>
          </a:p>
        </p:txBody>
      </p:sp>
      <p:sp>
        <p:nvSpPr>
          <p:cNvPr id="7" name="Cloud 6"/>
          <p:cNvSpPr/>
          <p:nvPr/>
        </p:nvSpPr>
        <p:spPr>
          <a:xfrm>
            <a:off x="9256711" y="4244975"/>
            <a:ext cx="2514600" cy="1638300"/>
          </a:xfrm>
          <a:prstGeom prst="cloud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E-mail</a:t>
            </a:r>
            <a:endParaRPr lang="en-GB" sz="3200" b="1" dirty="0"/>
          </a:p>
        </p:txBody>
      </p:sp>
      <p:sp>
        <p:nvSpPr>
          <p:cNvPr id="8" name="Cloud 7"/>
          <p:cNvSpPr/>
          <p:nvPr/>
        </p:nvSpPr>
        <p:spPr>
          <a:xfrm>
            <a:off x="431800" y="4270375"/>
            <a:ext cx="3073400" cy="1638300"/>
          </a:xfrm>
          <a:prstGeom prst="cloud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Telephone call</a:t>
            </a:r>
            <a:endParaRPr lang="en-GB" sz="3200" b="1" dirty="0"/>
          </a:p>
        </p:txBody>
      </p:sp>
      <p:sp>
        <p:nvSpPr>
          <p:cNvPr id="9" name="Cloud 8"/>
          <p:cNvSpPr/>
          <p:nvPr/>
        </p:nvSpPr>
        <p:spPr>
          <a:xfrm>
            <a:off x="7112000" y="349250"/>
            <a:ext cx="2514600" cy="1638300"/>
          </a:xfrm>
          <a:prstGeom prst="cloud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A letter</a:t>
            </a:r>
            <a:endParaRPr lang="en-GB" sz="3200" b="1" dirty="0"/>
          </a:p>
        </p:txBody>
      </p:sp>
      <p:sp>
        <p:nvSpPr>
          <p:cNvPr id="10" name="Cloud 9"/>
          <p:cNvSpPr/>
          <p:nvPr/>
        </p:nvSpPr>
        <p:spPr>
          <a:xfrm>
            <a:off x="4597400" y="4876800"/>
            <a:ext cx="2514600" cy="1638300"/>
          </a:xfrm>
          <a:prstGeom prst="cloud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A text</a:t>
            </a:r>
          </a:p>
        </p:txBody>
      </p:sp>
      <p:sp>
        <p:nvSpPr>
          <p:cNvPr id="11" name="Cloud 10"/>
          <p:cNvSpPr/>
          <p:nvPr/>
        </p:nvSpPr>
        <p:spPr>
          <a:xfrm>
            <a:off x="1181100" y="428625"/>
            <a:ext cx="2514600" cy="1638300"/>
          </a:xfrm>
          <a:prstGeom prst="cloud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Face to Face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70924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249" y="0"/>
            <a:ext cx="10364451" cy="1596177"/>
          </a:xfrm>
        </p:spPr>
        <p:txBody>
          <a:bodyPr/>
          <a:lstStyle/>
          <a:p>
            <a:r>
              <a:rPr lang="en-GB" dirty="0" smtClean="0"/>
              <a:t>Face to Face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176467"/>
            <a:ext cx="10502900" cy="4706808"/>
          </a:xfrm>
        </p:spPr>
        <p:txBody>
          <a:bodyPr/>
          <a:lstStyle/>
          <a:p>
            <a:r>
              <a:rPr lang="en-GB" dirty="0" smtClean="0"/>
              <a:t>Communicating Face to Face allows for:</a:t>
            </a:r>
          </a:p>
          <a:p>
            <a:r>
              <a:rPr lang="en-GB" dirty="0" smtClean="0"/>
              <a:t>Body language and tone of voice can be interpreted  correctly…why is this important?</a:t>
            </a:r>
          </a:p>
          <a:p>
            <a:r>
              <a:rPr lang="en-GB" dirty="0" smtClean="0"/>
              <a:t>The organisation </a:t>
            </a:r>
            <a:r>
              <a:rPr lang="en-GB" dirty="0"/>
              <a:t>can receive immediate feedback from a customer </a:t>
            </a:r>
            <a:endParaRPr lang="en-GB" dirty="0" smtClean="0"/>
          </a:p>
          <a:p>
            <a:r>
              <a:rPr lang="en-GB" dirty="0"/>
              <a:t>H</a:t>
            </a:r>
            <a:r>
              <a:rPr lang="en-GB" dirty="0" smtClean="0"/>
              <a:t>elps </a:t>
            </a:r>
            <a:r>
              <a:rPr lang="en-GB" dirty="0"/>
              <a:t>to build a relationship with the customer and this leads to loyalty from the customer.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C952-319D-48A7-9EF1-3FC331CE5773}" type="slidenum">
              <a:rPr lang="en-GB" smtClean="0"/>
              <a:t>43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201" y="227943"/>
            <a:ext cx="1562100" cy="189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98" y="221870"/>
            <a:ext cx="10364451" cy="70228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Telephone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01810" y="952500"/>
            <a:ext cx="10630516" cy="580390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This has become so popular nowadays that we now have organisations dedicated to this.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Customers are able to deal with organisations from the comfort of their own home and at a very low cost as these companies usually have a Freephone number.</a:t>
            </a:r>
          </a:p>
          <a:p>
            <a:endParaRPr lang="en-GB" dirty="0"/>
          </a:p>
          <a:p>
            <a:r>
              <a:rPr lang="en-GB" dirty="0" smtClean="0"/>
              <a:t>Usually have to go through a number of automated options and then placed in a queue. This can lead to a number of angry customers.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C952-319D-48A7-9EF1-3FC331CE5773}" type="slidenum">
              <a:rPr lang="en-GB" smtClean="0"/>
              <a:t>44</a:t>
            </a:fld>
            <a:endParaRPr lang="en-GB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12" y="219744"/>
            <a:ext cx="1136887" cy="9452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772400" y="1674437"/>
            <a:ext cx="3912226" cy="6622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0800 111 211</a:t>
            </a:r>
            <a:endParaRPr lang="en-GB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14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54" y="2825606"/>
            <a:ext cx="924054" cy="1028844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98" y="4660777"/>
            <a:ext cx="1361770" cy="122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74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Written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1782892"/>
            <a:ext cx="10363826" cy="3424107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Many customers still like to put any complaint they may have in writing.  </a:t>
            </a:r>
          </a:p>
          <a:p>
            <a:endParaRPr lang="en-GB" dirty="0"/>
          </a:p>
          <a:p>
            <a:r>
              <a:rPr lang="en-GB" dirty="0"/>
              <a:t>This method of communication can be very effective as a record is kept and time is taken by the customer to read a reply and understand it.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C952-319D-48A7-9EF1-3FC331CE5773}" type="slidenum">
              <a:rPr lang="en-GB" smtClean="0"/>
              <a:t>45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827" y="5057774"/>
            <a:ext cx="1790916" cy="1651001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14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54" y="3765406"/>
            <a:ext cx="924054" cy="102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99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3878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E-mail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71601" y="1447800"/>
            <a:ext cx="10820399" cy="514350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Email is now a popular method of communication with customers. 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lvl="0"/>
            <a:r>
              <a:rPr lang="en-GB" dirty="0"/>
              <a:t>One email can be sent to a vast number of people at the same time</a:t>
            </a:r>
          </a:p>
          <a:p>
            <a:pPr lvl="0"/>
            <a:r>
              <a:rPr lang="en-GB" dirty="0"/>
              <a:t>The tone used in an email is less formal than would be needed in a letter</a:t>
            </a:r>
          </a:p>
          <a:p>
            <a:pPr lvl="0"/>
            <a:r>
              <a:rPr lang="en-GB" dirty="0"/>
              <a:t>They can be sent and received 24 hours a day</a:t>
            </a:r>
          </a:p>
          <a:p>
            <a:pPr lvl="0"/>
            <a:r>
              <a:rPr lang="en-GB" dirty="0"/>
              <a:t>It is a relatively cheap method of communication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C952-319D-48A7-9EF1-3FC331CE5773}" type="slidenum">
              <a:rPr lang="en-GB" smtClean="0"/>
              <a:t>46</a:t>
            </a:fld>
            <a:endParaRPr lang="en-GB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14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48" y="4019550"/>
            <a:ext cx="924054" cy="10288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515" y="212468"/>
            <a:ext cx="1610711" cy="114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78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174017"/>
            <a:ext cx="10364451" cy="54988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Complete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C952-319D-48A7-9EF1-3FC331CE5773}" type="slidenum">
              <a:rPr lang="en-GB" smtClean="0"/>
              <a:t>47</a:t>
            </a:fld>
            <a:endParaRPr lang="en-GB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858751"/>
            <a:ext cx="9944100" cy="1683625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00" y="2677227"/>
            <a:ext cx="5070874" cy="418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83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60512" y="2667000"/>
            <a:ext cx="8689976" cy="92709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Importance of customers in reaching Objectives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C952-319D-48A7-9EF1-3FC331CE5773}" type="slidenum">
              <a:rPr lang="en-GB" smtClean="0"/>
              <a:t>48</a:t>
            </a:fld>
            <a:endParaRPr lang="en-GB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4183596"/>
            <a:ext cx="2538549" cy="188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22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161317"/>
            <a:ext cx="10364451" cy="1197583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Arial Rounded MT Bold" panose="020F0704030504030204" pitchFamily="34" charset="0"/>
              </a:rPr>
              <a:t>Why are customers important?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C952-319D-48A7-9EF1-3FC331CE5773}" type="slidenum">
              <a:rPr lang="en-GB" smtClean="0"/>
              <a:t>49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3475037"/>
            <a:ext cx="1727200" cy="2590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15787" y="2062560"/>
            <a:ext cx="2692400" cy="1206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Customers buy goods and services</a:t>
            </a:r>
            <a:endParaRPr lang="en-GB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66674" y="204728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=</a:t>
            </a:r>
            <a:endParaRPr lang="en-GB" sz="5400" dirty="0"/>
          </a:p>
        </p:txBody>
      </p:sp>
      <p:sp>
        <p:nvSpPr>
          <p:cNvPr id="9" name="Rectangle 8"/>
          <p:cNvSpPr/>
          <p:nvPr/>
        </p:nvSpPr>
        <p:spPr>
          <a:xfrm>
            <a:off x="6642100" y="2047280"/>
            <a:ext cx="2692400" cy="1206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Profit for organisations</a:t>
            </a:r>
            <a:endParaRPr lang="en-GB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151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288317"/>
            <a:ext cx="10364451" cy="84198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What do customers want?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130300"/>
            <a:ext cx="10909300" cy="426230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Customers can take the time to shop around for the best </a:t>
            </a:r>
            <a:r>
              <a:rPr lang="en-GB" dirty="0" smtClean="0"/>
              <a:t>deal.</a:t>
            </a:r>
            <a:endParaRPr lang="en-GB" dirty="0"/>
          </a:p>
          <a:p>
            <a:r>
              <a:rPr lang="en-GB" dirty="0"/>
              <a:t>They can be more selective about how and where their needs are </a:t>
            </a:r>
            <a:r>
              <a:rPr lang="en-GB" dirty="0" smtClean="0"/>
              <a:t>met.</a:t>
            </a:r>
            <a:endParaRPr lang="en-GB" dirty="0"/>
          </a:p>
          <a:p>
            <a:r>
              <a:rPr lang="en-GB" dirty="0"/>
              <a:t>With competition and prices being so fierce, organisations need something to give them the competitive edge, something to attract </a:t>
            </a:r>
            <a:r>
              <a:rPr lang="en-GB" dirty="0" smtClean="0"/>
              <a:t>customers.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C952-319D-48A7-9EF1-3FC331CE5773}" type="slidenum">
              <a:rPr lang="en-GB" smtClean="0"/>
              <a:t>5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72781" y="5560109"/>
            <a:ext cx="1184518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3600" dirty="0" smtClean="0"/>
              <a:t>The importance of customer service should never be overlooked! 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03052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5"/>
          <p:cNvSpPr>
            <a:spLocks noChangeArrowheads="1"/>
          </p:cNvSpPr>
          <p:nvPr/>
        </p:nvSpPr>
        <p:spPr bwMode="auto">
          <a:xfrm>
            <a:off x="3792539" y="2492376"/>
            <a:ext cx="4751387" cy="1584325"/>
          </a:xfrm>
          <a:prstGeom prst="flowChartAlternateProcess">
            <a:avLst/>
          </a:prstGeom>
          <a:solidFill>
            <a:srgbClr val="CC99FF"/>
          </a:solidFill>
          <a:ln w="57150">
            <a:solidFill>
              <a:srgbClr val="FF00FF"/>
            </a:solidFill>
            <a:prstDash val="dash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2400" dirty="0" smtClean="0"/>
              <a:t>Objectives of an Organisation</a:t>
            </a:r>
            <a:endParaRPr lang="en-GB" sz="2400" dirty="0"/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4734719" y="864395"/>
            <a:ext cx="2233612" cy="396875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dirty="0">
                <a:latin typeface="Comic Sans MS" panose="030F0702030302020204" pitchFamily="66" charset="0"/>
              </a:rPr>
              <a:t>To survive</a:t>
            </a:r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9197976" y="2293938"/>
            <a:ext cx="2233612" cy="396875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dirty="0">
                <a:latin typeface="Comic Sans MS" panose="030F0702030302020204" pitchFamily="66" charset="0"/>
              </a:rPr>
              <a:t>Maximise Profit</a:t>
            </a:r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3001170" y="4682010"/>
            <a:ext cx="2233613" cy="1938992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dirty="0">
                <a:latin typeface="Comic Sans MS" panose="030F0702030302020204" pitchFamily="66" charset="0"/>
              </a:rPr>
              <a:t>Provide a good quality </a:t>
            </a:r>
            <a:r>
              <a:rPr lang="en-GB" sz="2000" dirty="0" smtClean="0">
                <a:latin typeface="Comic Sans MS" panose="030F0702030302020204" pitchFamily="66" charset="0"/>
              </a:rPr>
              <a:t>produce/service resulting in customer satisfaction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48145" name="Picture 17" descr="1250082605768777431profitb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1" y="474664"/>
            <a:ext cx="1716087" cy="15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7" name="Picture 19" descr="keep-calm-and-try-to-survive-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57"/>
          <a:stretch>
            <a:fillRect/>
          </a:stretch>
        </p:blipFill>
        <p:spPr bwMode="auto">
          <a:xfrm>
            <a:off x="2770982" y="238919"/>
            <a:ext cx="1728787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53040" y="5207794"/>
            <a:ext cx="14144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=</a:t>
            </a:r>
            <a:endParaRPr lang="en-GB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6115052" y="5430044"/>
            <a:ext cx="153034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dirty="0" smtClean="0">
                <a:latin typeface="Comic Sans MS" panose="030F0702030302020204" pitchFamily="66" charset="0"/>
              </a:rPr>
              <a:t>Returning customers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032126" y="2085976"/>
            <a:ext cx="0" cy="2333624"/>
          </a:xfrm>
          <a:prstGeom prst="straightConnector1">
            <a:avLst/>
          </a:prstGeom>
          <a:ln w="38100"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7462043" y="2913063"/>
            <a:ext cx="3437731" cy="2489201"/>
          </a:xfrm>
          <a:prstGeom prst="straightConnector1">
            <a:avLst/>
          </a:prstGeom>
          <a:ln w="38100"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6350000" y="1062832"/>
            <a:ext cx="3244849" cy="653654"/>
          </a:xfrm>
          <a:prstGeom prst="straightConnector1">
            <a:avLst/>
          </a:prstGeom>
          <a:ln w="38100"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42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8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8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5" grpId="0" animBg="1"/>
      <p:bldP spid="48137" grpId="0" animBg="1"/>
      <p:bldP spid="48139" grpId="0" animBg="1"/>
      <p:bldP spid="2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Complete Activity 9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913774" y="2367093"/>
            <a:ext cx="10363826" cy="2116008"/>
          </a:xfrm>
        </p:spPr>
        <p:txBody>
          <a:bodyPr/>
          <a:lstStyle/>
          <a:p>
            <a:r>
              <a:rPr lang="en-GB" dirty="0"/>
              <a:t>Review your Customer Services Notes on the network before undertaking this task. </a:t>
            </a:r>
          </a:p>
          <a:p>
            <a:r>
              <a:rPr lang="en-GB" dirty="0"/>
              <a:t>Read pages </a:t>
            </a:r>
            <a:r>
              <a:rPr lang="en-GB" dirty="0" smtClean="0"/>
              <a:t>15 &amp; 16</a:t>
            </a:r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BE380-B7D7-47AA-B064-C97B1084FCEB}" type="slidenum">
              <a:rPr lang="en-GB" smtClean="0"/>
              <a:pPr/>
              <a:t>51</a:t>
            </a:fld>
            <a:endParaRPr lang="en-GB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530" y="4483101"/>
            <a:ext cx="9604742" cy="176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95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712912" y="1986585"/>
            <a:ext cx="8689976" cy="2509213"/>
          </a:xfrm>
        </p:spPr>
        <p:txBody>
          <a:bodyPr/>
          <a:lstStyle/>
          <a:p>
            <a:r>
              <a:rPr lang="en-GB" dirty="0" smtClean="0"/>
              <a:t>Impact of poor customer service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C952-319D-48A7-9EF1-3FC331CE5773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39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Importance of Customer Service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survival of the organisation is dependent on the customer.  </a:t>
            </a:r>
          </a:p>
          <a:p>
            <a:endParaRPr lang="en-GB" dirty="0"/>
          </a:p>
          <a:p>
            <a:r>
              <a:rPr lang="en-GB" dirty="0"/>
              <a:t>As repeat custom is important, it is essential that customers are satisfied with the service they receive.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C952-319D-48A7-9EF1-3FC331CE5773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8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C952-319D-48A7-9EF1-3FC331CE5773}" type="slidenum">
              <a:rPr lang="en-GB" smtClean="0"/>
              <a:t>54</a:t>
            </a:fld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4045790" y="2272725"/>
            <a:ext cx="2937089" cy="2264320"/>
            <a:chOff x="1457564" y="1760086"/>
            <a:chExt cx="2198620" cy="19018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4" name="Oval 23"/>
            <p:cNvSpPr/>
            <p:nvPr/>
          </p:nvSpPr>
          <p:spPr>
            <a:xfrm>
              <a:off x="1457564" y="1760086"/>
              <a:ext cx="2198620" cy="1901895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Oval 4"/>
            <p:cNvSpPr/>
            <p:nvPr/>
          </p:nvSpPr>
          <p:spPr>
            <a:xfrm>
              <a:off x="1779544" y="2038612"/>
              <a:ext cx="1554660" cy="134484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800" b="1" kern="1200" dirty="0"/>
                <a:t>Impact of Poor Customer Service</a:t>
              </a:r>
            </a:p>
          </p:txBody>
        </p:sp>
      </p:grpSp>
      <p:sp>
        <p:nvSpPr>
          <p:cNvPr id="22" name="Hexagon 21"/>
          <p:cNvSpPr/>
          <p:nvPr/>
        </p:nvSpPr>
        <p:spPr>
          <a:xfrm>
            <a:off x="4954834" y="109427"/>
            <a:ext cx="2406923" cy="1855759"/>
          </a:xfrm>
          <a:prstGeom prst="hexagon">
            <a:avLst>
              <a:gd name="adj" fmla="val 28570"/>
              <a:gd name="vf" fmla="val 115470"/>
            </a:avLst>
          </a:prstGeom>
          <a:solidFill>
            <a:schemeClr val="tx1">
              <a:lumMod val="50000"/>
              <a:lumOff val="5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7" name="Group 6"/>
          <p:cNvGrpSpPr/>
          <p:nvPr/>
        </p:nvGrpSpPr>
        <p:grpSpPr>
          <a:xfrm>
            <a:off x="8060215" y="1131377"/>
            <a:ext cx="2406924" cy="1855759"/>
            <a:chOff x="3312506" y="989033"/>
            <a:chExt cx="1801754" cy="155872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0" name="Hexagon 19"/>
            <p:cNvSpPr/>
            <p:nvPr/>
          </p:nvSpPr>
          <p:spPr>
            <a:xfrm>
              <a:off x="3312506" y="989033"/>
              <a:ext cx="1801754" cy="1558728"/>
            </a:xfrm>
            <a:prstGeom prst="hexagon">
              <a:avLst>
                <a:gd name="adj" fmla="val 28570"/>
                <a:gd name="vf" fmla="val 11547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Hexagon 8"/>
            <p:cNvSpPr/>
            <p:nvPr/>
          </p:nvSpPr>
          <p:spPr>
            <a:xfrm>
              <a:off x="3615692" y="1246058"/>
              <a:ext cx="1204576" cy="10421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kern="1200" dirty="0"/>
                <a:t>Bad publicity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060215" y="4537044"/>
            <a:ext cx="2406924" cy="1855759"/>
            <a:chOff x="3375808" y="2873769"/>
            <a:chExt cx="1801754" cy="155872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8" name="Hexagon 17"/>
            <p:cNvSpPr/>
            <p:nvPr/>
          </p:nvSpPr>
          <p:spPr>
            <a:xfrm>
              <a:off x="3375808" y="2873769"/>
              <a:ext cx="1801754" cy="1558728"/>
            </a:xfrm>
            <a:prstGeom prst="hexagon">
              <a:avLst>
                <a:gd name="adj" fmla="val 28570"/>
                <a:gd name="vf" fmla="val 11547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Hexagon 10"/>
            <p:cNvSpPr/>
            <p:nvPr/>
          </p:nvSpPr>
          <p:spPr>
            <a:xfrm>
              <a:off x="3598540" y="3132083"/>
              <a:ext cx="1204576" cy="10421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kern="1200" dirty="0"/>
                <a:t>Failure to attract new customers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769505" y="4844583"/>
            <a:ext cx="2406924" cy="1855759"/>
            <a:chOff x="1660089" y="3833565"/>
            <a:chExt cx="1801754" cy="155872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6" name="Hexagon 15"/>
            <p:cNvSpPr/>
            <p:nvPr/>
          </p:nvSpPr>
          <p:spPr>
            <a:xfrm>
              <a:off x="1660089" y="3833565"/>
              <a:ext cx="1801754" cy="1558728"/>
            </a:xfrm>
            <a:prstGeom prst="hexagon">
              <a:avLst>
                <a:gd name="adj" fmla="val 28570"/>
                <a:gd name="vf" fmla="val 11547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Hexagon 12"/>
            <p:cNvSpPr/>
            <p:nvPr/>
          </p:nvSpPr>
          <p:spPr>
            <a:xfrm>
              <a:off x="1958678" y="4091879"/>
              <a:ext cx="1204576" cy="10421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kern="1200" dirty="0"/>
                <a:t>Increase in complaints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64180" y="3768315"/>
            <a:ext cx="2406924" cy="1855759"/>
            <a:chOff x="0" y="2874843"/>
            <a:chExt cx="1801754" cy="155872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" name="Hexagon 13"/>
            <p:cNvSpPr/>
            <p:nvPr/>
          </p:nvSpPr>
          <p:spPr>
            <a:xfrm>
              <a:off x="0" y="2874843"/>
              <a:ext cx="1801754" cy="1558728"/>
            </a:xfrm>
            <a:prstGeom prst="hexagon">
              <a:avLst>
                <a:gd name="adj" fmla="val 28570"/>
                <a:gd name="vf" fmla="val 11547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Hexagon 14"/>
            <p:cNvSpPr/>
            <p:nvPr/>
          </p:nvSpPr>
          <p:spPr>
            <a:xfrm>
              <a:off x="298589" y="3133157"/>
              <a:ext cx="1204576" cy="10421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kern="1200" dirty="0"/>
                <a:t>Loss of competitive edge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40408" y="509501"/>
            <a:ext cx="2406924" cy="1855759"/>
            <a:chOff x="0" y="986888"/>
            <a:chExt cx="1801754" cy="155872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" name="Hexagon 11"/>
            <p:cNvSpPr/>
            <p:nvPr/>
          </p:nvSpPr>
          <p:spPr>
            <a:xfrm>
              <a:off x="0" y="986888"/>
              <a:ext cx="1801754" cy="1558728"/>
            </a:xfrm>
            <a:prstGeom prst="hexagon">
              <a:avLst>
                <a:gd name="adj" fmla="val 28570"/>
                <a:gd name="vf" fmla="val 11547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Hexagon 16"/>
            <p:cNvSpPr/>
            <p:nvPr/>
          </p:nvSpPr>
          <p:spPr>
            <a:xfrm>
              <a:off x="298589" y="1245202"/>
              <a:ext cx="1204576" cy="10421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kern="1200" dirty="0"/>
                <a:t>Demotivated and demoralised staff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408079" y="361034"/>
            <a:ext cx="1816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Decrease in customer loyalty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27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Activity 10</a:t>
            </a:r>
            <a:endParaRPr lang="en-GB" dirty="0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05" y="1970828"/>
            <a:ext cx="10839621" cy="167407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C952-319D-48A7-9EF1-3FC331CE5773}" type="slidenum">
              <a:rPr lang="en-GB" smtClean="0"/>
              <a:t>55</a:t>
            </a:fld>
            <a:endParaRPr lang="en-GB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497" y="3812971"/>
            <a:ext cx="4525006" cy="291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78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292" y="172427"/>
            <a:ext cx="10364451" cy="1596177"/>
          </a:xfrm>
        </p:spPr>
        <p:txBody>
          <a:bodyPr/>
          <a:lstStyle/>
          <a:p>
            <a:r>
              <a:rPr lang="en-GB" dirty="0" smtClean="0"/>
              <a:t>Activity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2604" y="1503492"/>
            <a:ext cx="10363826" cy="3424107"/>
          </a:xfrm>
        </p:spPr>
        <p:txBody>
          <a:bodyPr/>
          <a:lstStyle/>
          <a:p>
            <a:r>
              <a:rPr lang="en-GB" dirty="0" smtClean="0"/>
              <a:t>Has there ever been a time you have received good or bad customer service?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C952-319D-48A7-9EF1-3FC331CE5773}" type="slidenum">
              <a:rPr lang="en-GB" smtClean="0"/>
              <a:t>6</a:t>
            </a:fld>
            <a:endParaRPr lang="en-GB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93" y="4519456"/>
            <a:ext cx="9322908" cy="1952361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93" y="2975238"/>
            <a:ext cx="2572998" cy="1310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683" y="2296137"/>
            <a:ext cx="3190728" cy="15298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Oval 7"/>
          <p:cNvSpPr/>
          <p:nvPr/>
        </p:nvSpPr>
        <p:spPr>
          <a:xfrm>
            <a:off x="3823637" y="2715378"/>
            <a:ext cx="3162300" cy="168735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Think about </a:t>
            </a:r>
            <a:r>
              <a:rPr lang="en-GB" sz="2800" b="1" u="sng" dirty="0" smtClean="0"/>
              <a:t>why</a:t>
            </a:r>
            <a:r>
              <a:rPr lang="en-GB" sz="2800" dirty="0" smtClean="0"/>
              <a:t> it was good or bad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68543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109569"/>
            <a:ext cx="10364451" cy="1596177"/>
          </a:xfrm>
        </p:spPr>
        <p:txBody>
          <a:bodyPr/>
          <a:lstStyle/>
          <a:p>
            <a:r>
              <a:rPr lang="en-GB" dirty="0" smtClean="0"/>
              <a:t>Bad customer service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With your bad customer service example:</a:t>
            </a:r>
          </a:p>
          <a:p>
            <a:r>
              <a:rPr lang="en-GB" dirty="0" smtClean="0"/>
              <a:t>Did you complain?</a:t>
            </a:r>
          </a:p>
          <a:p>
            <a:r>
              <a:rPr lang="en-GB" dirty="0" smtClean="0"/>
              <a:t>If so, what happened?</a:t>
            </a:r>
          </a:p>
          <a:p>
            <a:r>
              <a:rPr lang="en-GB" dirty="0" smtClean="0"/>
              <a:t>If not, what would you have liked to have happened if you did complain?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C952-319D-48A7-9EF1-3FC331CE5773}" type="slidenum">
              <a:rPr lang="en-GB" smtClean="0"/>
              <a:t>7</a:t>
            </a:fld>
            <a:endParaRPr lang="en-GB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600" y="1427697"/>
            <a:ext cx="1909843" cy="277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85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109569"/>
            <a:ext cx="10364451" cy="1236631"/>
          </a:xfrm>
        </p:spPr>
        <p:txBody>
          <a:bodyPr/>
          <a:lstStyle/>
          <a:p>
            <a:r>
              <a:rPr lang="en-GB" dirty="0" smtClean="0"/>
              <a:t>Complaints Procedure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C952-319D-48A7-9EF1-3FC331CE5773}" type="slidenum">
              <a:rPr lang="en-GB" smtClean="0"/>
              <a:t>8</a:t>
            </a:fld>
            <a:endParaRPr lang="en-GB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02349"/>
              </p:ext>
            </p:extLst>
          </p:nvPr>
        </p:nvGraphicFramePr>
        <p:xfrm>
          <a:off x="-889000" y="1198563"/>
          <a:ext cx="13728700" cy="565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4934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D99BD6A-CD20-4BA5-B11F-A3A166EDC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7D99BD6A-CD20-4BA5-B11F-A3A166EDCE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0D9D926-DE27-44D1-83EA-06BC1D8A00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90D9D926-DE27-44D1-83EA-06BC1D8A00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A42EA0C-B77A-46CC-8E29-7BE10DB027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7A42EA0C-B77A-46CC-8E29-7BE10DB027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5E08A54-E27A-4E92-A23C-C6AD03B6B9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graphicEl>
                                              <a:dgm id="{65E08A54-E27A-4E92-A23C-C6AD03B6B9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3AFC001-AF57-47D9-9E9D-EC5532213F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graphicEl>
                                              <a:dgm id="{83AFC001-AF57-47D9-9E9D-EC5532213F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B29CEAA-AC5E-4FDE-A824-BADAB5364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graphicEl>
                                              <a:dgm id="{7B29CEAA-AC5E-4FDE-A824-BADAB5364C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99DEA96-AF00-4D20-BCB5-8C80170BDC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graphicEl>
                                              <a:dgm id="{D99DEA96-AF00-4D20-BCB5-8C80170BDC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D9D1D15-6937-4FCA-97BC-A0FED642B9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graphicEl>
                                              <a:dgm id="{7D9D1D15-6937-4FCA-97BC-A0FED642B9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81C7F6B-4043-41F5-B770-533B7B6AAE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graphicEl>
                                              <a:dgm id="{E81C7F6B-4043-41F5-B770-533B7B6AAE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60B23C4-98C8-4476-8DA3-2B0AC0D79E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>
                                            <p:graphicEl>
                                              <a:dgm id="{960B23C4-98C8-4476-8DA3-2B0AC0D79E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C9BC95B-51AC-4F85-91EC-B7FE8E290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CC9BC95B-51AC-4F85-91EC-B7FE8E2902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675" y="0"/>
            <a:ext cx="10364451" cy="1215177"/>
          </a:xfrm>
        </p:spPr>
        <p:txBody>
          <a:bodyPr/>
          <a:lstStyle/>
          <a:p>
            <a:r>
              <a:rPr lang="en-GB" dirty="0" smtClean="0"/>
              <a:t>Activity 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C952-319D-48A7-9EF1-3FC331CE5773}" type="slidenum">
              <a:rPr lang="en-GB" smtClean="0"/>
              <a:t>9</a:t>
            </a:fld>
            <a:endParaRPr lang="en-GB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73" y="1215177"/>
            <a:ext cx="10820285" cy="1557446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527" y="2965327"/>
            <a:ext cx="5416745" cy="380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71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1344</TotalTime>
  <Words>2138</Words>
  <Application>Microsoft Office PowerPoint</Application>
  <PresentationFormat>Widescreen</PresentationFormat>
  <Paragraphs>389</Paragraphs>
  <Slides>55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3" baseType="lpstr">
      <vt:lpstr>Arial Unicode MS</vt:lpstr>
      <vt:lpstr>Arial</vt:lpstr>
      <vt:lpstr>Arial Rounded MT Bold</vt:lpstr>
      <vt:lpstr>Calibri</vt:lpstr>
      <vt:lpstr>Comic Sans MS</vt:lpstr>
      <vt:lpstr>Tw Cen MT</vt:lpstr>
      <vt:lpstr>Wingdings</vt:lpstr>
      <vt:lpstr>Droplet</vt:lpstr>
      <vt:lpstr>National 4/5 Administration</vt:lpstr>
      <vt:lpstr>Learning Intentions</vt:lpstr>
      <vt:lpstr>What is a customer?</vt:lpstr>
      <vt:lpstr>Customer Service</vt:lpstr>
      <vt:lpstr>What do customers want?</vt:lpstr>
      <vt:lpstr>Activity 1</vt:lpstr>
      <vt:lpstr>Bad customer service</vt:lpstr>
      <vt:lpstr>Complaints Procedure</vt:lpstr>
      <vt:lpstr>Activity 2</vt:lpstr>
      <vt:lpstr>Mission statements</vt:lpstr>
      <vt:lpstr>Learning Intention</vt:lpstr>
      <vt:lpstr>Mission Statements</vt:lpstr>
      <vt:lpstr>PowerPoint Presentation</vt:lpstr>
      <vt:lpstr>Activity 3</vt:lpstr>
      <vt:lpstr>Customer Care Strategy</vt:lpstr>
      <vt:lpstr>Customer Care Strategy</vt:lpstr>
      <vt:lpstr>Review of Notes &amp; Activity 6</vt:lpstr>
      <vt:lpstr>The role of the admin assistant</vt:lpstr>
      <vt:lpstr>The Admin Assistant</vt:lpstr>
      <vt:lpstr>The Admin Assistant</vt:lpstr>
      <vt:lpstr>Activity 4</vt:lpstr>
      <vt:lpstr>How do organisations keep customers happy?</vt:lpstr>
      <vt:lpstr>Market Research</vt:lpstr>
      <vt:lpstr>Feedback</vt:lpstr>
      <vt:lpstr>Customer Focus Groups</vt:lpstr>
      <vt:lpstr>Mystery Shopper</vt:lpstr>
      <vt:lpstr>Mystery Shopper</vt:lpstr>
      <vt:lpstr>Loyalty Schemes</vt:lpstr>
      <vt:lpstr>How does it work?</vt:lpstr>
      <vt:lpstr>Mrs Smith</vt:lpstr>
      <vt:lpstr>How does the organisation use this information?</vt:lpstr>
      <vt:lpstr>Review of Notes &amp; Activity 6</vt:lpstr>
      <vt:lpstr>Internet Research – Loyalty Schemes</vt:lpstr>
      <vt:lpstr>Benefits of good customer service</vt:lpstr>
      <vt:lpstr>The Benefits of Good Customer Service</vt:lpstr>
      <vt:lpstr>PowerPoint Presentation</vt:lpstr>
      <vt:lpstr>Activity 5</vt:lpstr>
      <vt:lpstr>MYSTERY SHOPPER challenge</vt:lpstr>
      <vt:lpstr>Mystery Shopper Challenge</vt:lpstr>
      <vt:lpstr>Mystery Shopper Form</vt:lpstr>
      <vt:lpstr>Communication with  customers</vt:lpstr>
      <vt:lpstr>PowerPoint Presentation</vt:lpstr>
      <vt:lpstr>Face to Face</vt:lpstr>
      <vt:lpstr>Telephone</vt:lpstr>
      <vt:lpstr>Written</vt:lpstr>
      <vt:lpstr>E-mail</vt:lpstr>
      <vt:lpstr>Complete</vt:lpstr>
      <vt:lpstr>The Importance of customers in reaching Objectives</vt:lpstr>
      <vt:lpstr>Why are customers important?</vt:lpstr>
      <vt:lpstr>PowerPoint Presentation</vt:lpstr>
      <vt:lpstr>Complete Activity 9</vt:lpstr>
      <vt:lpstr>Impact of poor customer service</vt:lpstr>
      <vt:lpstr>Importance of Customer Service</vt:lpstr>
      <vt:lpstr>PowerPoint Presentation</vt:lpstr>
      <vt:lpstr>Activity 10</vt:lpstr>
    </vt:vector>
  </TitlesOfParts>
  <Company>Dundee City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4/5 Administration</dc:title>
  <dc:creator>Lowden, Sarah</dc:creator>
  <cp:lastModifiedBy>Graham, Shirley</cp:lastModifiedBy>
  <cp:revision>73</cp:revision>
  <cp:lastPrinted>2013-09-16T08:45:24Z</cp:lastPrinted>
  <dcterms:created xsi:type="dcterms:W3CDTF">2013-08-23T12:13:34Z</dcterms:created>
  <dcterms:modified xsi:type="dcterms:W3CDTF">2013-09-17T09:15:46Z</dcterms:modified>
</cp:coreProperties>
</file>