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65" r:id="rId5"/>
    <p:sldId id="269" r:id="rId6"/>
    <p:sldId id="262" r:id="rId7"/>
    <p:sldId id="260" r:id="rId8"/>
    <p:sldId id="264" r:id="rId9"/>
    <p:sldId id="263" r:id="rId10"/>
    <p:sldId id="267" r:id="rId11"/>
    <p:sldId id="258" r:id="rId12"/>
    <p:sldId id="259"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7" d="100"/>
          <a:sy n="57" d="100"/>
        </p:scale>
        <p:origin x="72" y="390"/>
      </p:cViewPr>
      <p:guideLst/>
    </p:cSldViewPr>
  </p:slideViewPr>
  <p:notesTextViewPr>
    <p:cViewPr>
      <p:scale>
        <a:sx n="1" d="1"/>
        <a:sy n="1" d="1"/>
      </p:scale>
      <p:origin x="0" y="0"/>
    </p:cViewPr>
  </p:notesTextViewPr>
  <p:sorterViewPr>
    <p:cViewPr>
      <p:scale>
        <a:sx n="100" d="100"/>
        <a:sy n="100" d="100"/>
      </p:scale>
      <p:origin x="0" y="-36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DB79CD-EAB1-4F5A-BB8E-F4A577F4BEC5}" type="datetimeFigureOut">
              <a:rPr lang="en-GB" smtClean="0"/>
              <a:t>19/04/2019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1470057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DB79CD-EAB1-4F5A-BB8E-F4A577F4BEC5}" type="datetimeFigureOut">
              <a:rPr lang="en-GB" smtClean="0"/>
              <a:t>19/04/2019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2034444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DB79CD-EAB1-4F5A-BB8E-F4A577F4BEC5}" type="datetimeFigureOut">
              <a:rPr lang="en-GB" smtClean="0"/>
              <a:t>19/04/2019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6DCEF-D610-4A83-881A-D085FF2D5BAB}"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75292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DB79CD-EAB1-4F5A-BB8E-F4A577F4BEC5}" type="datetimeFigureOut">
              <a:rPr lang="en-GB" smtClean="0"/>
              <a:t>19/04/2019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939656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DB79CD-EAB1-4F5A-BB8E-F4A577F4BEC5}" type="datetimeFigureOut">
              <a:rPr lang="en-GB" smtClean="0"/>
              <a:t>19/04/2019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6DCEF-D610-4A83-881A-D085FF2D5BAB}"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28439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DB79CD-EAB1-4F5A-BB8E-F4A577F4BEC5}" type="datetimeFigureOut">
              <a:rPr lang="en-GB" smtClean="0"/>
              <a:t>19/04/2019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4155808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DB79CD-EAB1-4F5A-BB8E-F4A577F4BEC5}" type="datetimeFigureOut">
              <a:rPr lang="en-GB" smtClean="0"/>
              <a:t>19/04/2019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3508676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DB79CD-EAB1-4F5A-BB8E-F4A577F4BEC5}" type="datetimeFigureOut">
              <a:rPr lang="en-GB" smtClean="0"/>
              <a:t>19/04/2019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3580442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DB79CD-EAB1-4F5A-BB8E-F4A577F4BEC5}" type="datetimeFigureOut">
              <a:rPr lang="en-GB" smtClean="0"/>
              <a:t>19/04/2019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1674477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DB79CD-EAB1-4F5A-BB8E-F4A577F4BEC5}" type="datetimeFigureOut">
              <a:rPr lang="en-GB" smtClean="0"/>
              <a:t>19/04/2019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2738977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DB79CD-EAB1-4F5A-BB8E-F4A577F4BEC5}" type="datetimeFigureOut">
              <a:rPr lang="en-GB" smtClean="0"/>
              <a:t>19/04/2019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3032902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DB79CD-EAB1-4F5A-BB8E-F4A577F4BEC5}" type="datetimeFigureOut">
              <a:rPr lang="en-GB" smtClean="0"/>
              <a:t>19/04/2019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2163711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DB79CD-EAB1-4F5A-BB8E-F4A577F4BEC5}" type="datetimeFigureOut">
              <a:rPr lang="en-GB" smtClean="0"/>
              <a:t>19/04/2019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5369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DB79CD-EAB1-4F5A-BB8E-F4A577F4BEC5}" type="datetimeFigureOut">
              <a:rPr lang="en-GB" smtClean="0"/>
              <a:t>19/04/2019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1758315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DB79CD-EAB1-4F5A-BB8E-F4A577F4BEC5}" type="datetimeFigureOut">
              <a:rPr lang="en-GB" smtClean="0"/>
              <a:t>19/04/2019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3783991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DDB79CD-EAB1-4F5A-BB8E-F4A577F4BEC5}" type="datetimeFigureOut">
              <a:rPr lang="en-GB" smtClean="0"/>
              <a:t>19/04/2019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B6DCEF-D610-4A83-881A-D085FF2D5BAB}" type="slidenum">
              <a:rPr lang="en-GB" smtClean="0"/>
              <a:t>‹#›</a:t>
            </a:fld>
            <a:endParaRPr lang="en-GB"/>
          </a:p>
        </p:txBody>
      </p:sp>
    </p:spTree>
    <p:extLst>
      <p:ext uri="{BB962C8B-B14F-4D97-AF65-F5344CB8AC3E}">
        <p14:creationId xmlns:p14="http://schemas.microsoft.com/office/powerpoint/2010/main" val="1272569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DB79CD-EAB1-4F5A-BB8E-F4A577F4BEC5}" type="datetimeFigureOut">
              <a:rPr lang="en-GB" smtClean="0"/>
              <a:t>19/04/2019</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9B6DCEF-D610-4A83-881A-D085FF2D5BAB}" type="slidenum">
              <a:rPr lang="en-GB" smtClean="0"/>
              <a:t>‹#›</a:t>
            </a:fld>
            <a:endParaRPr lang="en-GB"/>
          </a:p>
        </p:txBody>
      </p:sp>
    </p:spTree>
    <p:extLst>
      <p:ext uri="{BB962C8B-B14F-4D97-AF65-F5344CB8AC3E}">
        <p14:creationId xmlns:p14="http://schemas.microsoft.com/office/powerpoint/2010/main" val="4182596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9600" b="1" dirty="0" smtClean="0">
                <a:solidFill>
                  <a:srgbClr val="7030A0"/>
                </a:solidFill>
              </a:rPr>
              <a:t>2019 Exams</a:t>
            </a:r>
            <a:endParaRPr lang="en-GB" sz="9600" b="1" dirty="0">
              <a:solidFill>
                <a:srgbClr val="7030A0"/>
              </a:solidFill>
            </a:endParaRPr>
          </a:p>
        </p:txBody>
      </p:sp>
    </p:spTree>
    <p:extLst>
      <p:ext uri="{BB962C8B-B14F-4D97-AF65-F5344CB8AC3E}">
        <p14:creationId xmlns:p14="http://schemas.microsoft.com/office/powerpoint/2010/main" val="1280854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If you are ill on the day of your exam:-</a:t>
            </a:r>
            <a:endParaRPr lang="en-GB" b="1" dirty="0">
              <a:solidFill>
                <a:srgbClr val="7030A0"/>
              </a:solidFill>
            </a:endParaRPr>
          </a:p>
        </p:txBody>
      </p:sp>
      <p:sp>
        <p:nvSpPr>
          <p:cNvPr id="3" name="Content Placeholder 2"/>
          <p:cNvSpPr>
            <a:spLocks noGrp="1"/>
          </p:cNvSpPr>
          <p:nvPr>
            <p:ph idx="1"/>
          </p:nvPr>
        </p:nvSpPr>
        <p:spPr>
          <a:xfrm>
            <a:off x="677334" y="1354667"/>
            <a:ext cx="8596668" cy="4686695"/>
          </a:xfrm>
        </p:spPr>
        <p:txBody>
          <a:bodyPr>
            <a:normAutofit fontScale="70000" lnSpcReduction="20000"/>
          </a:bodyPr>
          <a:lstStyle/>
          <a:p>
            <a:r>
              <a:rPr lang="en-GB" sz="2800" dirty="0" smtClean="0"/>
              <a:t>Contact the school first thing to make them aware</a:t>
            </a:r>
          </a:p>
          <a:p>
            <a:r>
              <a:rPr lang="en-GB" sz="2800" dirty="0" smtClean="0"/>
              <a:t>You may need to get a medical certificate which may need to be submitted to the  SQA. </a:t>
            </a:r>
          </a:p>
          <a:p>
            <a:r>
              <a:rPr lang="en-GB" sz="2800" dirty="0" smtClean="0"/>
              <a:t>Your Guidance Teacher and Mrs Barbour will liaise with you and your parents/ carers if this is the case.</a:t>
            </a:r>
          </a:p>
          <a:p>
            <a:r>
              <a:rPr lang="en-GB" sz="2800" dirty="0" smtClean="0"/>
              <a:t>The school may be able to request Exceptional Circumstances for the exam you missed. This needs to be done within 10 days of the exam and can only happen if you have </a:t>
            </a:r>
          </a:p>
          <a:p>
            <a:pPr>
              <a:buFont typeface="Wingdings" panose="05000000000000000000" pitchFamily="2" charset="2"/>
              <a:buChar char="ü"/>
            </a:pPr>
            <a:r>
              <a:rPr lang="en-GB" sz="3200" dirty="0" smtClean="0">
                <a:solidFill>
                  <a:srgbClr val="FF0000"/>
                </a:solidFill>
              </a:rPr>
              <a:t>experienced </a:t>
            </a:r>
            <a:r>
              <a:rPr lang="en-GB" sz="3200" dirty="0">
                <a:solidFill>
                  <a:srgbClr val="FF0000"/>
                </a:solidFill>
              </a:rPr>
              <a:t>a valid exceptional circumstance</a:t>
            </a:r>
          </a:p>
          <a:p>
            <a:pPr>
              <a:buFont typeface="Wingdings" panose="05000000000000000000" pitchFamily="2" charset="2"/>
              <a:buChar char="ü"/>
            </a:pPr>
            <a:r>
              <a:rPr lang="en-GB" sz="3200" dirty="0">
                <a:solidFill>
                  <a:srgbClr val="FF0000"/>
                </a:solidFill>
              </a:rPr>
              <a:t>completed all other parts of the course</a:t>
            </a:r>
          </a:p>
          <a:p>
            <a:pPr>
              <a:buFont typeface="Wingdings" panose="05000000000000000000" pitchFamily="2" charset="2"/>
              <a:buChar char="ü"/>
            </a:pPr>
            <a:r>
              <a:rPr lang="en-GB" sz="3200" dirty="0">
                <a:solidFill>
                  <a:srgbClr val="FF0000"/>
                </a:solidFill>
              </a:rPr>
              <a:t>had an estimated grade submitted by their centre</a:t>
            </a:r>
          </a:p>
          <a:p>
            <a:r>
              <a:rPr lang="en-GB" sz="2800" dirty="0" smtClean="0"/>
              <a:t>If you sat your exam but feel that an exceptional circumstance affected your performance on the day you must let Mrs Barbour know as soon as possible.</a:t>
            </a:r>
            <a:endParaRPr lang="en-GB" sz="2800" dirty="0"/>
          </a:p>
        </p:txBody>
      </p:sp>
    </p:spTree>
    <p:extLst>
      <p:ext uri="{BB962C8B-B14F-4D97-AF65-F5344CB8AC3E}">
        <p14:creationId xmlns:p14="http://schemas.microsoft.com/office/powerpoint/2010/main" val="2884186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6127" y="288760"/>
            <a:ext cx="3096127" cy="902368"/>
          </a:xfrm>
        </p:spPr>
        <p:txBody>
          <a:bodyPr>
            <a:normAutofit fontScale="90000"/>
          </a:bodyPr>
          <a:lstStyle/>
          <a:p>
            <a:r>
              <a:rPr lang="en-GB" b="1" dirty="0" smtClean="0">
                <a:solidFill>
                  <a:srgbClr val="7030A0"/>
                </a:solidFill>
              </a:rPr>
              <a:t>Results</a:t>
            </a:r>
            <a:endParaRPr lang="en-GB" b="1" dirty="0">
              <a:solidFill>
                <a:srgbClr val="7030A0"/>
              </a:solidFill>
            </a:endParaRPr>
          </a:p>
        </p:txBody>
      </p:sp>
      <p:sp>
        <p:nvSpPr>
          <p:cNvPr id="4" name="Subtitle 3"/>
          <p:cNvSpPr>
            <a:spLocks noGrp="1"/>
          </p:cNvSpPr>
          <p:nvPr>
            <p:ph type="subTitle" idx="1"/>
          </p:nvPr>
        </p:nvSpPr>
        <p:spPr/>
        <p:txBody>
          <a:bodyPr/>
          <a:lstStyle/>
          <a:p>
            <a:endParaRPr lang="en-GB"/>
          </a:p>
        </p:txBody>
      </p:sp>
      <p:pic>
        <p:nvPicPr>
          <p:cNvPr id="3" name="Picture 2"/>
          <p:cNvPicPr>
            <a:picLocks noChangeAspect="1"/>
          </p:cNvPicPr>
          <p:nvPr/>
        </p:nvPicPr>
        <p:blipFill>
          <a:blip r:embed="rId2"/>
          <a:stretch>
            <a:fillRect/>
          </a:stretch>
        </p:blipFill>
        <p:spPr>
          <a:xfrm>
            <a:off x="2658534" y="1405468"/>
            <a:ext cx="5503334" cy="4707466"/>
          </a:xfrm>
          <a:prstGeom prst="rect">
            <a:avLst/>
          </a:prstGeom>
        </p:spPr>
      </p:pic>
    </p:spTree>
    <p:extLst>
      <p:ext uri="{BB962C8B-B14F-4D97-AF65-F5344CB8AC3E}">
        <p14:creationId xmlns:p14="http://schemas.microsoft.com/office/powerpoint/2010/main" val="1266053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79546" y="1320716"/>
            <a:ext cx="7677150" cy="5114925"/>
          </a:xfrm>
          <a:prstGeom prst="rect">
            <a:avLst/>
          </a:prstGeom>
        </p:spPr>
      </p:pic>
      <p:sp>
        <p:nvSpPr>
          <p:cNvPr id="3" name="TextBox 2"/>
          <p:cNvSpPr txBox="1"/>
          <p:nvPr/>
        </p:nvSpPr>
        <p:spPr>
          <a:xfrm>
            <a:off x="9069638" y="1792705"/>
            <a:ext cx="2003425" cy="1754326"/>
          </a:xfrm>
          <a:prstGeom prst="rect">
            <a:avLst/>
          </a:prstGeom>
          <a:noFill/>
          <a:ln w="28575">
            <a:solidFill>
              <a:srgbClr val="FFFF00"/>
            </a:solidFill>
          </a:ln>
        </p:spPr>
        <p:txBody>
          <a:bodyPr wrap="square" rtlCol="0">
            <a:spAutoFit/>
          </a:bodyPr>
          <a:lstStyle/>
          <a:p>
            <a:r>
              <a:rPr lang="en-GB" b="1" dirty="0" smtClean="0">
                <a:solidFill>
                  <a:srgbClr val="FF0000"/>
                </a:solidFill>
              </a:rPr>
              <a:t>Check your own timetable from school as times may be slightly different from the SQA website!</a:t>
            </a:r>
            <a:endParaRPr lang="en-GB" b="1" dirty="0">
              <a:solidFill>
                <a:srgbClr val="FF0000"/>
              </a:solidFill>
            </a:endParaRPr>
          </a:p>
        </p:txBody>
      </p:sp>
      <p:sp>
        <p:nvSpPr>
          <p:cNvPr id="4" name="TextBox 3"/>
          <p:cNvSpPr txBox="1"/>
          <p:nvPr/>
        </p:nvSpPr>
        <p:spPr>
          <a:xfrm>
            <a:off x="2976729" y="735941"/>
            <a:ext cx="7094621" cy="584775"/>
          </a:xfrm>
          <a:prstGeom prst="rect">
            <a:avLst/>
          </a:prstGeom>
          <a:noFill/>
        </p:spPr>
        <p:txBody>
          <a:bodyPr wrap="square" rtlCol="0">
            <a:spAutoFit/>
          </a:bodyPr>
          <a:lstStyle/>
          <a:p>
            <a:r>
              <a:rPr lang="en-GB" sz="3200" b="1" dirty="0" smtClean="0">
                <a:solidFill>
                  <a:srgbClr val="7030A0"/>
                </a:solidFill>
              </a:rPr>
              <a:t>SQA Apps you can download</a:t>
            </a:r>
            <a:endParaRPr lang="en-GB" sz="3200" b="1" dirty="0">
              <a:solidFill>
                <a:srgbClr val="7030A0"/>
              </a:solidFill>
            </a:endParaRPr>
          </a:p>
        </p:txBody>
      </p:sp>
    </p:spTree>
    <p:extLst>
      <p:ext uri="{BB962C8B-B14F-4D97-AF65-F5344CB8AC3E}">
        <p14:creationId xmlns:p14="http://schemas.microsoft.com/office/powerpoint/2010/main" val="271899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569" y="2129757"/>
            <a:ext cx="10515600" cy="1325563"/>
          </a:xfrm>
        </p:spPr>
        <p:txBody>
          <a:bodyPr>
            <a:noAutofit/>
          </a:bodyPr>
          <a:lstStyle/>
          <a:p>
            <a:pPr algn="ctr"/>
            <a:r>
              <a:rPr lang="en-GB" sz="11500" b="1" dirty="0" smtClean="0">
                <a:solidFill>
                  <a:srgbClr val="FF0000"/>
                </a:solidFill>
              </a:rPr>
              <a:t>Good Luck!</a:t>
            </a:r>
            <a:endParaRPr lang="en-GB" sz="11500" b="1" dirty="0">
              <a:solidFill>
                <a:srgbClr val="FF0000"/>
              </a:solidFill>
            </a:endParaRPr>
          </a:p>
        </p:txBody>
      </p:sp>
    </p:spTree>
    <p:extLst>
      <p:ext uri="{BB962C8B-B14F-4D97-AF65-F5344CB8AC3E}">
        <p14:creationId xmlns:p14="http://schemas.microsoft.com/office/powerpoint/2010/main" val="3123695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7030A0"/>
                </a:solidFill>
              </a:rPr>
              <a:t>Revision</a:t>
            </a:r>
            <a:endParaRPr lang="en-GB" b="1" dirty="0">
              <a:solidFill>
                <a:srgbClr val="7030A0"/>
              </a:solidFill>
            </a:endParaRPr>
          </a:p>
        </p:txBody>
      </p:sp>
      <p:sp>
        <p:nvSpPr>
          <p:cNvPr id="3" name="Content Placeholder 2"/>
          <p:cNvSpPr>
            <a:spLocks noGrp="1"/>
          </p:cNvSpPr>
          <p:nvPr>
            <p:ph idx="1"/>
          </p:nvPr>
        </p:nvSpPr>
        <p:spPr>
          <a:xfrm>
            <a:off x="677334" y="1411705"/>
            <a:ext cx="8596668" cy="4629657"/>
          </a:xfrm>
        </p:spPr>
        <p:txBody>
          <a:bodyPr/>
          <a:lstStyle/>
          <a:p>
            <a:r>
              <a:rPr lang="en-GB" sz="2400" dirty="0" smtClean="0"/>
              <a:t>It is not too late!</a:t>
            </a:r>
          </a:p>
          <a:p>
            <a:r>
              <a:rPr lang="en-GB" sz="2400" dirty="0" smtClean="0"/>
              <a:t>If you haven’t started yet start now!</a:t>
            </a:r>
          </a:p>
          <a:p>
            <a:r>
              <a:rPr lang="en-GB" sz="2400" dirty="0" smtClean="0"/>
              <a:t>Your teachers can help with revision materials and you can use a study timetable to plan your revision.</a:t>
            </a:r>
          </a:p>
          <a:p>
            <a:endParaRPr lang="en-GB" dirty="0"/>
          </a:p>
        </p:txBody>
      </p:sp>
      <p:pic>
        <p:nvPicPr>
          <p:cNvPr id="4" name="Picture 3"/>
          <p:cNvPicPr>
            <a:picLocks noChangeAspect="1"/>
          </p:cNvPicPr>
          <p:nvPr/>
        </p:nvPicPr>
        <p:blipFill>
          <a:blip r:embed="rId2"/>
          <a:stretch>
            <a:fillRect/>
          </a:stretch>
        </p:blipFill>
        <p:spPr>
          <a:xfrm>
            <a:off x="3641558" y="3411129"/>
            <a:ext cx="4344653" cy="2872863"/>
          </a:xfrm>
          <a:prstGeom prst="rect">
            <a:avLst/>
          </a:prstGeom>
        </p:spPr>
      </p:pic>
    </p:spTree>
    <p:extLst>
      <p:ext uri="{BB962C8B-B14F-4D97-AF65-F5344CB8AC3E}">
        <p14:creationId xmlns:p14="http://schemas.microsoft.com/office/powerpoint/2010/main" val="2356808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7030A0"/>
                </a:solidFill>
              </a:rPr>
              <a:t>Timetables</a:t>
            </a:r>
            <a:endParaRPr lang="en-GB" b="1" dirty="0">
              <a:solidFill>
                <a:srgbClr val="7030A0"/>
              </a:solidFill>
            </a:endParaRPr>
          </a:p>
        </p:txBody>
      </p:sp>
      <p:sp>
        <p:nvSpPr>
          <p:cNvPr id="3" name="Content Placeholder 2"/>
          <p:cNvSpPr>
            <a:spLocks noGrp="1"/>
          </p:cNvSpPr>
          <p:nvPr>
            <p:ph idx="1"/>
          </p:nvPr>
        </p:nvSpPr>
        <p:spPr/>
        <p:txBody>
          <a:bodyPr>
            <a:normAutofit lnSpcReduction="10000"/>
          </a:bodyPr>
          <a:lstStyle/>
          <a:p>
            <a:r>
              <a:rPr lang="en-GB" sz="2400" dirty="0" smtClean="0"/>
              <a:t>Today you will receive your personal exam timetable.</a:t>
            </a:r>
          </a:p>
          <a:p>
            <a:r>
              <a:rPr lang="en-GB" sz="2400" dirty="0" smtClean="0"/>
              <a:t>Please check that a) your details are correct and b) you are entered for the exams you expect. (This should be correct as you should have already checked this prior to the holidays!)</a:t>
            </a:r>
          </a:p>
          <a:p>
            <a:r>
              <a:rPr lang="en-GB" sz="2400" dirty="0" smtClean="0"/>
              <a:t>Make sure you know where your exam is taking place and the time it starts. </a:t>
            </a:r>
          </a:p>
          <a:p>
            <a:r>
              <a:rPr lang="en-GB" sz="2400" dirty="0" smtClean="0"/>
              <a:t>You will also see the seat number you must sit in for this exam. This will also be displayed on the day of the exam on a board outside the exam.</a:t>
            </a:r>
          </a:p>
          <a:p>
            <a:endParaRPr lang="en-GB" dirty="0" smtClean="0"/>
          </a:p>
        </p:txBody>
      </p:sp>
    </p:spTree>
    <p:extLst>
      <p:ext uri="{BB962C8B-B14F-4D97-AF65-F5344CB8AC3E}">
        <p14:creationId xmlns:p14="http://schemas.microsoft.com/office/powerpoint/2010/main" val="3632361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475874" y="244506"/>
            <a:ext cx="9192126" cy="6335816"/>
          </a:xfrm>
          <a:prstGeom prst="rect">
            <a:avLst/>
          </a:prstGeom>
        </p:spPr>
      </p:pic>
    </p:spTree>
    <p:extLst>
      <p:ext uri="{BB962C8B-B14F-4D97-AF65-F5344CB8AC3E}">
        <p14:creationId xmlns:p14="http://schemas.microsoft.com/office/powerpoint/2010/main" val="2108633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7030A0"/>
                </a:solidFill>
              </a:rPr>
              <a:t>Study Leave</a:t>
            </a:r>
            <a:endParaRPr lang="en-GB" b="1" dirty="0">
              <a:solidFill>
                <a:srgbClr val="7030A0"/>
              </a:solidFill>
            </a:endParaRPr>
          </a:p>
        </p:txBody>
      </p:sp>
      <p:sp>
        <p:nvSpPr>
          <p:cNvPr id="3" name="Content Placeholder 2"/>
          <p:cNvSpPr>
            <a:spLocks noGrp="1"/>
          </p:cNvSpPr>
          <p:nvPr>
            <p:ph idx="1"/>
          </p:nvPr>
        </p:nvSpPr>
        <p:spPr/>
        <p:txBody>
          <a:bodyPr>
            <a:normAutofit lnSpcReduction="10000"/>
          </a:bodyPr>
          <a:lstStyle/>
          <a:p>
            <a:r>
              <a:rPr lang="en-GB" sz="2400" dirty="0" smtClean="0"/>
              <a:t>Study leave starts on </a:t>
            </a:r>
            <a:r>
              <a:rPr lang="en-GB" sz="2400" b="1" dirty="0" smtClean="0">
                <a:solidFill>
                  <a:srgbClr val="FF0000"/>
                </a:solidFill>
              </a:rPr>
              <a:t>Tuesday 30</a:t>
            </a:r>
            <a:r>
              <a:rPr lang="en-GB" sz="2400" b="1" baseline="30000" dirty="0" smtClean="0">
                <a:solidFill>
                  <a:srgbClr val="FF0000"/>
                </a:solidFill>
              </a:rPr>
              <a:t>th</a:t>
            </a:r>
            <a:r>
              <a:rPr lang="en-GB" sz="2400" b="1" dirty="0" smtClean="0">
                <a:solidFill>
                  <a:srgbClr val="FF0000"/>
                </a:solidFill>
              </a:rPr>
              <a:t> April </a:t>
            </a:r>
            <a:r>
              <a:rPr lang="en-GB" sz="2400" dirty="0" smtClean="0"/>
              <a:t>for anyone sitting one or more timetabled SQA exam. </a:t>
            </a:r>
          </a:p>
          <a:p>
            <a:r>
              <a:rPr lang="en-GB" sz="2400" dirty="0" smtClean="0"/>
              <a:t>The last day of study leave will be </a:t>
            </a:r>
            <a:r>
              <a:rPr lang="en-GB" sz="2400" b="1" dirty="0" smtClean="0">
                <a:solidFill>
                  <a:srgbClr val="FF0000"/>
                </a:solidFill>
              </a:rPr>
              <a:t>Tuesday 28</a:t>
            </a:r>
            <a:r>
              <a:rPr lang="en-GB" sz="2400" b="1" baseline="30000" dirty="0" smtClean="0">
                <a:solidFill>
                  <a:srgbClr val="FF0000"/>
                </a:solidFill>
              </a:rPr>
              <a:t>th</a:t>
            </a:r>
            <a:r>
              <a:rPr lang="en-GB" sz="2400" b="1" dirty="0" smtClean="0">
                <a:solidFill>
                  <a:srgbClr val="FF0000"/>
                </a:solidFill>
              </a:rPr>
              <a:t> May.</a:t>
            </a:r>
          </a:p>
          <a:p>
            <a:r>
              <a:rPr lang="en-GB" sz="2400" dirty="0" smtClean="0"/>
              <a:t>All pupils in S4/5 should return to school on </a:t>
            </a:r>
            <a:r>
              <a:rPr lang="en-GB" sz="2400" b="1" dirty="0" smtClean="0">
                <a:solidFill>
                  <a:srgbClr val="FF0000"/>
                </a:solidFill>
              </a:rPr>
              <a:t>Wednesday 29</a:t>
            </a:r>
            <a:r>
              <a:rPr lang="en-GB" sz="2400" b="1" baseline="30000" dirty="0" smtClean="0">
                <a:solidFill>
                  <a:srgbClr val="FF0000"/>
                </a:solidFill>
              </a:rPr>
              <a:t>th</a:t>
            </a:r>
            <a:r>
              <a:rPr lang="en-GB" sz="2400" b="1" dirty="0" smtClean="0">
                <a:solidFill>
                  <a:srgbClr val="FF0000"/>
                </a:solidFill>
              </a:rPr>
              <a:t> May</a:t>
            </a:r>
            <a:r>
              <a:rPr lang="en-GB" sz="2400" dirty="0" smtClean="0"/>
              <a:t>. </a:t>
            </a:r>
          </a:p>
          <a:p>
            <a:r>
              <a:rPr lang="en-GB" sz="2400" dirty="0" smtClean="0"/>
              <a:t>If you have an exam out with study leave you may study at home the day before your exam. </a:t>
            </a:r>
          </a:p>
          <a:p>
            <a:r>
              <a:rPr lang="en-GB" sz="2400" dirty="0" smtClean="0"/>
              <a:t>Staff are here to help- come in and ask.</a:t>
            </a:r>
          </a:p>
          <a:p>
            <a:r>
              <a:rPr lang="en-GB" sz="2400" dirty="0" smtClean="0"/>
              <a:t>If you are in school you must be in uniform</a:t>
            </a:r>
            <a:endParaRPr lang="en-GB" sz="2400" dirty="0"/>
          </a:p>
        </p:txBody>
      </p:sp>
    </p:spTree>
    <p:extLst>
      <p:ext uri="{BB962C8B-B14F-4D97-AF65-F5344CB8AC3E}">
        <p14:creationId xmlns:p14="http://schemas.microsoft.com/office/powerpoint/2010/main" val="4202761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7030A0"/>
                </a:solidFill>
              </a:rPr>
              <a:t>On Exam day</a:t>
            </a:r>
            <a:endParaRPr lang="en-GB" b="1" dirty="0">
              <a:solidFill>
                <a:srgbClr val="7030A0"/>
              </a:solidFill>
            </a:endParaRPr>
          </a:p>
        </p:txBody>
      </p:sp>
      <p:sp>
        <p:nvSpPr>
          <p:cNvPr id="3" name="Content Placeholder 2"/>
          <p:cNvSpPr>
            <a:spLocks noGrp="1"/>
          </p:cNvSpPr>
          <p:nvPr>
            <p:ph idx="1"/>
          </p:nvPr>
        </p:nvSpPr>
        <p:spPr/>
        <p:txBody>
          <a:bodyPr>
            <a:normAutofit/>
          </a:bodyPr>
          <a:lstStyle/>
          <a:p>
            <a:r>
              <a:rPr lang="en-GB" sz="2400" dirty="0" smtClean="0"/>
              <a:t>Arrive early!</a:t>
            </a:r>
          </a:p>
          <a:p>
            <a:r>
              <a:rPr lang="en-GB" sz="2400" dirty="0" smtClean="0"/>
              <a:t>Be outside the exam room </a:t>
            </a:r>
            <a:r>
              <a:rPr lang="en-GB" sz="2400" dirty="0"/>
              <a:t>at least 10 minutes before the exam is </a:t>
            </a:r>
            <a:r>
              <a:rPr lang="en-GB" sz="2400" dirty="0" smtClean="0"/>
              <a:t>due to </a:t>
            </a:r>
            <a:r>
              <a:rPr lang="en-GB" sz="2400" dirty="0"/>
              <a:t>start. </a:t>
            </a:r>
            <a:endParaRPr lang="en-GB" sz="2400" dirty="0" smtClean="0"/>
          </a:p>
          <a:p>
            <a:r>
              <a:rPr lang="en-GB" sz="2400" dirty="0" smtClean="0"/>
              <a:t>If </a:t>
            </a:r>
            <a:r>
              <a:rPr lang="en-GB" sz="2400" dirty="0"/>
              <a:t>you are late, you must report to the teacher or lecturer in charge of </a:t>
            </a:r>
            <a:r>
              <a:rPr lang="en-GB" sz="2400" dirty="0" smtClean="0"/>
              <a:t>SQA exams</a:t>
            </a:r>
            <a:r>
              <a:rPr lang="en-GB" sz="2400" dirty="0"/>
              <a:t>. They will let you know if you can </a:t>
            </a:r>
            <a:r>
              <a:rPr lang="en-GB" sz="2400" dirty="0" smtClean="0"/>
              <a:t>still enter and sit </a:t>
            </a:r>
            <a:r>
              <a:rPr lang="en-GB" sz="2400" dirty="0"/>
              <a:t>the exam.</a:t>
            </a:r>
          </a:p>
        </p:txBody>
      </p:sp>
    </p:spTree>
    <p:extLst>
      <p:ext uri="{BB962C8B-B14F-4D97-AF65-F5344CB8AC3E}">
        <p14:creationId xmlns:p14="http://schemas.microsoft.com/office/powerpoint/2010/main" val="2225470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7030A0"/>
                </a:solidFill>
              </a:rPr>
              <a:t>In the Exam</a:t>
            </a:r>
            <a:endParaRPr lang="en-GB" b="1" dirty="0">
              <a:solidFill>
                <a:srgbClr val="7030A0"/>
              </a:solidFill>
            </a:endParaRPr>
          </a:p>
        </p:txBody>
      </p:sp>
      <p:sp>
        <p:nvSpPr>
          <p:cNvPr id="3" name="Content Placeholder 2"/>
          <p:cNvSpPr>
            <a:spLocks noGrp="1"/>
          </p:cNvSpPr>
          <p:nvPr>
            <p:ph idx="1"/>
          </p:nvPr>
        </p:nvSpPr>
        <p:spPr>
          <a:xfrm>
            <a:off x="677334" y="1540043"/>
            <a:ext cx="8596668" cy="4501320"/>
          </a:xfrm>
        </p:spPr>
        <p:txBody>
          <a:bodyPr/>
          <a:lstStyle/>
          <a:p>
            <a:r>
              <a:rPr lang="en-GB" sz="2400" dirty="0" smtClean="0"/>
              <a:t>Check with your teachers what you are allowed to take into the exam room- for most exams it will only be a pencil/ pen/ rubber/ ruler and your completed Scottish Candidate card. </a:t>
            </a:r>
            <a:r>
              <a:rPr lang="en-GB" sz="2400" dirty="0"/>
              <a:t>You are not allowed to share any equipment </a:t>
            </a:r>
            <a:r>
              <a:rPr lang="en-GB" sz="2400" dirty="0" smtClean="0"/>
              <a:t>during an </a:t>
            </a:r>
            <a:r>
              <a:rPr lang="en-GB" sz="2400" dirty="0"/>
              <a:t>exam</a:t>
            </a:r>
            <a:r>
              <a:rPr lang="en-GB" sz="2400" dirty="0" smtClean="0"/>
              <a:t>.</a:t>
            </a:r>
          </a:p>
          <a:p>
            <a:r>
              <a:rPr lang="en-GB" sz="2400" dirty="0" smtClean="0"/>
              <a:t>Bags are left at the front of the room or as instructed by the Invigilators. </a:t>
            </a:r>
          </a:p>
          <a:p>
            <a:endParaRPr lang="en-GB" dirty="0"/>
          </a:p>
        </p:txBody>
      </p:sp>
      <p:pic>
        <p:nvPicPr>
          <p:cNvPr id="4" name="Picture 3"/>
          <p:cNvPicPr>
            <a:picLocks noChangeAspect="1"/>
          </p:cNvPicPr>
          <p:nvPr/>
        </p:nvPicPr>
        <p:blipFill>
          <a:blip r:embed="rId2"/>
          <a:stretch>
            <a:fillRect/>
          </a:stretch>
        </p:blipFill>
        <p:spPr>
          <a:xfrm>
            <a:off x="3029451" y="4001294"/>
            <a:ext cx="5010150" cy="2743200"/>
          </a:xfrm>
          <a:prstGeom prst="rect">
            <a:avLst/>
          </a:prstGeom>
        </p:spPr>
      </p:pic>
    </p:spTree>
    <p:extLst>
      <p:ext uri="{BB962C8B-B14F-4D97-AF65-F5344CB8AC3E}">
        <p14:creationId xmlns:p14="http://schemas.microsoft.com/office/powerpoint/2010/main" val="1321190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7030A0"/>
                </a:solidFill>
              </a:rPr>
              <a:t>Leaving the exam room</a:t>
            </a:r>
            <a:r>
              <a:rPr lang="en-GB" dirty="0" smtClean="0"/>
              <a:t/>
            </a:r>
            <a:br>
              <a:rPr lang="en-GB" dirty="0" smtClean="0"/>
            </a:br>
            <a:endParaRPr lang="en-GB" dirty="0"/>
          </a:p>
        </p:txBody>
      </p:sp>
      <p:sp>
        <p:nvSpPr>
          <p:cNvPr id="3" name="Content Placeholder 2"/>
          <p:cNvSpPr>
            <a:spLocks noGrp="1"/>
          </p:cNvSpPr>
          <p:nvPr>
            <p:ph idx="1"/>
          </p:nvPr>
        </p:nvSpPr>
        <p:spPr>
          <a:xfrm>
            <a:off x="677334" y="1411705"/>
            <a:ext cx="8596668" cy="4629657"/>
          </a:xfrm>
        </p:spPr>
        <p:txBody>
          <a:bodyPr>
            <a:noAutofit/>
          </a:bodyPr>
          <a:lstStyle/>
          <a:p>
            <a:r>
              <a:rPr lang="en-GB" sz="2400" dirty="0" smtClean="0"/>
              <a:t>If </a:t>
            </a:r>
            <a:r>
              <a:rPr lang="en-GB" sz="2400" dirty="0"/>
              <a:t>you finish early or have done as much of the </a:t>
            </a:r>
            <a:r>
              <a:rPr lang="en-GB" sz="2400" dirty="0" smtClean="0"/>
              <a:t>exam as </a:t>
            </a:r>
            <a:r>
              <a:rPr lang="en-GB" sz="2400" dirty="0"/>
              <a:t>you can, you can ask the invigilator for </a:t>
            </a:r>
            <a:r>
              <a:rPr lang="en-GB" sz="2400" dirty="0" smtClean="0"/>
              <a:t>permission to </a:t>
            </a:r>
            <a:r>
              <a:rPr lang="en-GB" sz="2400" dirty="0"/>
              <a:t>leave by raising your hand</a:t>
            </a:r>
            <a:r>
              <a:rPr lang="en-GB" sz="2400" dirty="0" smtClean="0"/>
              <a:t>.</a:t>
            </a:r>
          </a:p>
          <a:p>
            <a:r>
              <a:rPr lang="en-GB" sz="2400" dirty="0" smtClean="0"/>
              <a:t> </a:t>
            </a:r>
            <a:r>
              <a:rPr lang="en-GB" sz="2400" dirty="0"/>
              <a:t>If the exam is </a:t>
            </a:r>
            <a:r>
              <a:rPr lang="en-GB" sz="2400" dirty="0" smtClean="0"/>
              <a:t>longer than </a:t>
            </a:r>
            <a:r>
              <a:rPr lang="en-GB" sz="2400" dirty="0"/>
              <a:t>one hour, the invigilator may allow you to </a:t>
            </a:r>
            <a:r>
              <a:rPr lang="en-GB" sz="2400" dirty="0" smtClean="0"/>
              <a:t>leave after </a:t>
            </a:r>
            <a:r>
              <a:rPr lang="en-GB" sz="2400" dirty="0"/>
              <a:t>30 minutes. </a:t>
            </a:r>
            <a:endParaRPr lang="en-GB" sz="2400" dirty="0" smtClean="0"/>
          </a:p>
          <a:p>
            <a:r>
              <a:rPr lang="en-GB" sz="2400" dirty="0" smtClean="0"/>
              <a:t>If </a:t>
            </a:r>
            <a:r>
              <a:rPr lang="en-GB" sz="2400" dirty="0"/>
              <a:t>the exam is one hour or less, </a:t>
            </a:r>
            <a:r>
              <a:rPr lang="en-GB" sz="2400" dirty="0" smtClean="0"/>
              <a:t>are not </a:t>
            </a:r>
            <a:r>
              <a:rPr lang="en-GB" sz="2400" dirty="0"/>
              <a:t>allowed to leave </a:t>
            </a:r>
            <a:r>
              <a:rPr lang="en-GB" sz="2400" dirty="0" smtClean="0"/>
              <a:t>before </a:t>
            </a:r>
            <a:r>
              <a:rPr lang="en-GB" sz="2400" smtClean="0"/>
              <a:t>the end.</a:t>
            </a:r>
            <a:endParaRPr lang="en-GB" sz="2400" dirty="0"/>
          </a:p>
          <a:p>
            <a:r>
              <a:rPr lang="en-GB" sz="2400" dirty="0"/>
              <a:t>You must give your answer booklet, question </a:t>
            </a:r>
            <a:r>
              <a:rPr lang="en-GB" sz="2400" dirty="0" smtClean="0"/>
              <a:t>paper and </a:t>
            </a:r>
            <a:r>
              <a:rPr lang="en-GB" sz="2400" dirty="0"/>
              <a:t>any data booklets to the invigilator </a:t>
            </a:r>
            <a:r>
              <a:rPr lang="en-GB" sz="2400" dirty="0" smtClean="0"/>
              <a:t>before you </a:t>
            </a:r>
            <a:r>
              <a:rPr lang="en-GB" sz="2400" dirty="0"/>
              <a:t>leave. You could lose all marks for the </a:t>
            </a:r>
            <a:r>
              <a:rPr lang="en-GB" sz="2400" dirty="0" smtClean="0"/>
              <a:t>paper concerned </a:t>
            </a:r>
            <a:r>
              <a:rPr lang="en-GB" sz="2400" dirty="0"/>
              <a:t>if you don’t give your answer booklet </a:t>
            </a:r>
            <a:r>
              <a:rPr lang="en-GB" sz="2400" dirty="0" smtClean="0"/>
              <a:t>to the </a:t>
            </a:r>
            <a:r>
              <a:rPr lang="en-GB" sz="2400" dirty="0"/>
              <a:t>invigilator before leaving the exam room.</a:t>
            </a:r>
          </a:p>
        </p:txBody>
      </p:sp>
    </p:spTree>
    <p:extLst>
      <p:ext uri="{BB962C8B-B14F-4D97-AF65-F5344CB8AC3E}">
        <p14:creationId xmlns:p14="http://schemas.microsoft.com/office/powerpoint/2010/main" val="4291423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57087" y="354309"/>
            <a:ext cx="8950491" cy="4675314"/>
          </a:xfrm>
          <a:prstGeom prst="rect">
            <a:avLst/>
          </a:prstGeom>
        </p:spPr>
      </p:pic>
      <p:sp>
        <p:nvSpPr>
          <p:cNvPr id="3" name="TextBox 2"/>
          <p:cNvSpPr txBox="1"/>
          <p:nvPr/>
        </p:nvSpPr>
        <p:spPr>
          <a:xfrm>
            <a:off x="1171073" y="5029623"/>
            <a:ext cx="10058400" cy="1569660"/>
          </a:xfrm>
          <a:prstGeom prst="rect">
            <a:avLst/>
          </a:prstGeom>
          <a:noFill/>
        </p:spPr>
        <p:txBody>
          <a:bodyPr wrap="square" rtlCol="0">
            <a:spAutoFit/>
          </a:bodyPr>
          <a:lstStyle/>
          <a:p>
            <a:r>
              <a:rPr lang="en-GB" sz="2400" dirty="0" smtClean="0"/>
              <a:t>Please do not bring these items into school. If you do please leave them in your locker or if they are in your bag they must be turned off. If your phone goes off during the exam you may end up being removed from the exam and receiving no award!</a:t>
            </a:r>
            <a:endParaRPr lang="en-GB" sz="2400" dirty="0"/>
          </a:p>
        </p:txBody>
      </p:sp>
    </p:spTree>
    <p:extLst>
      <p:ext uri="{BB962C8B-B14F-4D97-AF65-F5344CB8AC3E}">
        <p14:creationId xmlns:p14="http://schemas.microsoft.com/office/powerpoint/2010/main" val="37471192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641</TotalTime>
  <Words>678</Words>
  <Application>Microsoft Office PowerPoint</Application>
  <PresentationFormat>Widescreen</PresentationFormat>
  <Paragraphs>43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Trebuchet MS</vt:lpstr>
      <vt:lpstr>Wingdings</vt:lpstr>
      <vt:lpstr>Wingdings 3</vt:lpstr>
      <vt:lpstr>Facet</vt:lpstr>
      <vt:lpstr>2019 Exams</vt:lpstr>
      <vt:lpstr>Revision</vt:lpstr>
      <vt:lpstr>Timetables</vt:lpstr>
      <vt:lpstr>PowerPoint Presentation</vt:lpstr>
      <vt:lpstr>Study Leave</vt:lpstr>
      <vt:lpstr>On Exam day</vt:lpstr>
      <vt:lpstr>In the Exam</vt:lpstr>
      <vt:lpstr>Leaving the exam room </vt:lpstr>
      <vt:lpstr>PowerPoint Presentation</vt:lpstr>
      <vt:lpstr>If you are ill on the day of your exam:-</vt:lpstr>
      <vt:lpstr>Results</vt:lpstr>
      <vt:lpstr>PowerPoint Presentation</vt:lpstr>
      <vt:lpstr>Good Luck!</vt:lpstr>
    </vt:vector>
  </TitlesOfParts>
  <Company>Dundee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Exams</dc:title>
  <dc:creator>cbarbour427</dc:creator>
  <cp:lastModifiedBy>cbarbour427</cp:lastModifiedBy>
  <cp:revision>13</cp:revision>
  <dcterms:created xsi:type="dcterms:W3CDTF">2018-04-20T08:36:13Z</dcterms:created>
  <dcterms:modified xsi:type="dcterms:W3CDTF">2019-04-19T10:59:01Z</dcterms:modified>
</cp:coreProperties>
</file>