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75" r:id="rId3"/>
  </p:sldMasterIdLst>
  <p:notesMasterIdLst>
    <p:notesMasterId r:id="rId15"/>
  </p:notesMasterIdLst>
  <p:handoutMasterIdLst>
    <p:handoutMasterId r:id="rId16"/>
  </p:handoutMasterIdLst>
  <p:sldIdLst>
    <p:sldId id="685" r:id="rId4"/>
    <p:sldId id="696" r:id="rId5"/>
    <p:sldId id="686" r:id="rId6"/>
    <p:sldId id="687" r:id="rId7"/>
    <p:sldId id="697" r:id="rId8"/>
    <p:sldId id="698" r:id="rId9"/>
    <p:sldId id="699" r:id="rId10"/>
    <p:sldId id="700" r:id="rId11"/>
    <p:sldId id="701" r:id="rId12"/>
    <p:sldId id="702" r:id="rId13"/>
    <p:sldId id="703" r:id="rId1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Higgs" initials="RH" lastIdx="18" clrIdx="0">
    <p:extLst/>
  </p:cmAuthor>
  <p:cmAuthor id="2" name="Michael Thomson" initials="MT" lastIdx="1" clrIdx="1">
    <p:extLst>
      <p:ext uri="{19B8F6BF-5375-455C-9EA6-DF929625EA0E}">
        <p15:presenceInfo xmlns:p15="http://schemas.microsoft.com/office/powerpoint/2012/main" userId="S-1-5-21-2333863760-28220180-2338111530-38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5" autoAdjust="0"/>
    <p:restoredTop sz="94688" autoAdjust="0"/>
  </p:normalViewPr>
  <p:slideViewPr>
    <p:cSldViewPr>
      <p:cViewPr varScale="1">
        <p:scale>
          <a:sx n="102" d="100"/>
          <a:sy n="102" d="100"/>
        </p:scale>
        <p:origin x="12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62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351329" y="9516719"/>
            <a:ext cx="2018961" cy="353478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200"/>
            </a:lvl1pPr>
          </a:lstStyle>
          <a:p>
            <a:pPr algn="ctr"/>
            <a:fld id="{39B40F0F-030B-4EE7-87E3-3FD082A1F8B8}" type="datetime3">
              <a:rPr lang="en-US" smtClean="0"/>
              <a:pPr algn="ctr"/>
              <a:t>12 January 2017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894234" y="9516719"/>
            <a:ext cx="841529" cy="35347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200"/>
            </a:lvl1pPr>
          </a:lstStyle>
          <a:p>
            <a:fld id="{CCE008ED-AAE2-4E16-8169-C086DCE1E9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236818" cy="265061"/>
          </a:xfrm>
          <a:prstGeom prst="rect">
            <a:avLst/>
          </a:prstGeom>
          <a:noFill/>
        </p:spPr>
        <p:txBody>
          <a:bodyPr vert="horz" lIns="94858" tIns="47429" rIns="94858" bIns="47429" rtlCol="0">
            <a:spAutoFit/>
          </a:bodyPr>
          <a:lstStyle/>
          <a:p>
            <a:r>
              <a:rPr lang="en-GB" sz="1100" dirty="0">
                <a:solidFill>
                  <a:srgbClr val="C51B71"/>
                </a:solidFill>
                <a:latin typeface="Verdana"/>
              </a:rPr>
              <a:t>OT board report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376881"/>
            <a:ext cx="1403725" cy="464924"/>
          </a:xfrm>
          <a:prstGeom prst="rect">
            <a:avLst/>
          </a:prstGeom>
          <a:noFill/>
        </p:spPr>
        <p:txBody>
          <a:bodyPr vert="horz" lIns="94858" tIns="47429" rIns="94858" bIns="47429" rtlCol="0">
            <a:spAutoFit/>
          </a:bodyPr>
          <a:lstStyle/>
          <a:p>
            <a:r>
              <a:rPr lang="en-GB" sz="2300" dirty="0" err="1">
                <a:solidFill>
                  <a:srgbClr val="C51B71"/>
                </a:solidFill>
                <a:latin typeface="BrightSolid Logo"/>
              </a:rPr>
              <a:t>abc</a:t>
            </a:r>
            <a:endParaRPr lang="en-GB" sz="2300" dirty="0">
              <a:solidFill>
                <a:srgbClr val="C51B71"/>
              </a:solidFill>
              <a:latin typeface="BrightSolid Logo"/>
            </a:endParaRPr>
          </a:p>
        </p:txBody>
      </p:sp>
    </p:spTree>
    <p:extLst>
      <p:ext uri="{BB962C8B-B14F-4D97-AF65-F5344CB8AC3E}">
        <p14:creationId xmlns:p14="http://schemas.microsoft.com/office/powerpoint/2010/main" val="410361759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351329" y="9516719"/>
            <a:ext cx="2018961" cy="353478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ctr">
              <a:defRPr sz="1200"/>
            </a:lvl1pPr>
          </a:lstStyle>
          <a:p>
            <a:fld id="{CB4BEA9B-6944-4832-9310-F403F2C834E2}" type="datetime3">
              <a:rPr lang="en-US" smtClean="0"/>
              <a:pPr/>
              <a:t>12 January 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94234" y="9516719"/>
            <a:ext cx="841529" cy="35347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200"/>
            </a:lvl1pPr>
          </a:lstStyle>
          <a:p>
            <a:fld id="{C3A0BAC6-ADF3-41A1-A05B-48804D37E4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236818" cy="265061"/>
          </a:xfrm>
          <a:prstGeom prst="rect">
            <a:avLst/>
          </a:prstGeom>
          <a:noFill/>
        </p:spPr>
        <p:txBody>
          <a:bodyPr vert="horz" lIns="94858" tIns="47429" rIns="94858" bIns="47429" rtlCol="0">
            <a:spAutoFit/>
          </a:bodyPr>
          <a:lstStyle/>
          <a:p>
            <a:r>
              <a:rPr lang="en-GB" sz="1100" dirty="0" smtClean="0">
                <a:solidFill>
                  <a:srgbClr val="C51B71"/>
                </a:solidFill>
                <a:latin typeface="Verdana"/>
              </a:rPr>
              <a:t>OT board report</a:t>
            </a:r>
            <a:endParaRPr lang="en-GB" sz="1100" dirty="0">
              <a:solidFill>
                <a:srgbClr val="C51B71"/>
              </a:solidFill>
              <a:latin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376881"/>
            <a:ext cx="1403725" cy="464924"/>
          </a:xfrm>
          <a:prstGeom prst="rect">
            <a:avLst/>
          </a:prstGeom>
          <a:noFill/>
        </p:spPr>
        <p:txBody>
          <a:bodyPr vert="horz" lIns="94858" tIns="47429" rIns="94858" bIns="47429" rtlCol="0">
            <a:spAutoFit/>
          </a:bodyPr>
          <a:lstStyle/>
          <a:p>
            <a:r>
              <a:rPr lang="en-GB" sz="2300" dirty="0" err="1" smtClean="0">
                <a:solidFill>
                  <a:srgbClr val="C51B71"/>
                </a:solidFill>
                <a:latin typeface="BrightSolid Logo"/>
              </a:rPr>
              <a:t>abc</a:t>
            </a:r>
            <a:endParaRPr lang="en-GB" sz="2300" dirty="0">
              <a:solidFill>
                <a:srgbClr val="C51B71"/>
              </a:solidFill>
              <a:latin typeface="BrightSolid Logo"/>
            </a:endParaRPr>
          </a:p>
        </p:txBody>
      </p:sp>
    </p:spTree>
    <p:extLst>
      <p:ext uri="{BB962C8B-B14F-4D97-AF65-F5344CB8AC3E}">
        <p14:creationId xmlns:p14="http://schemas.microsoft.com/office/powerpoint/2010/main" val="161572801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B4BEA9B-6944-4832-9310-F403F2C834E2}" type="datetime3">
              <a:rPr lang="en-US" smtClean="0"/>
              <a:pPr/>
              <a:t>12 January 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A0BAC6-ADF3-41A1-A05B-48804D37E45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95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1936" y="1063235"/>
            <a:ext cx="4600800" cy="1122498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73200" y="2644648"/>
            <a:ext cx="4600800" cy="954342"/>
          </a:xfrm>
        </p:spPr>
        <p:txBody>
          <a:bodyPr anchor="t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heading</a:t>
            </a:r>
          </a:p>
          <a:p>
            <a:r>
              <a:rPr lang="en-US" dirty="0" smtClean="0"/>
              <a:t>e.g. customer and/</a:t>
            </a:r>
          </a:p>
          <a:p>
            <a:r>
              <a:rPr lang="en-US" dirty="0" smtClean="0"/>
              <a:t>or presenter’s name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250551" y="1181100"/>
            <a:ext cx="0" cy="4495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7250551" y="908720"/>
            <a:ext cx="0" cy="5214886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457200" y="2420888"/>
            <a:ext cx="7972452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03" y="1228472"/>
            <a:ext cx="1004400" cy="975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71" y="2656044"/>
            <a:ext cx="1004400" cy="100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71" y="3804610"/>
            <a:ext cx="1004400" cy="100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52" y="4953176"/>
            <a:ext cx="1004400" cy="1004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7600" y="4640498"/>
            <a:ext cx="5065200" cy="298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6808" y="612775"/>
            <a:ext cx="5064142" cy="37449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37600" y="5027416"/>
            <a:ext cx="5065200" cy="6876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 heading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1"/>
          <a:stretch/>
        </p:blipFill>
        <p:spPr>
          <a:xfrm>
            <a:off x="530432" y="6293336"/>
            <a:ext cx="1928550" cy="43200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867614" y="6382897"/>
            <a:ext cx="648182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819B4FAA-671B-4784-AB86-C6DFCC20E550}" type="slidenum">
              <a:rPr lang="en-GB" sz="800" smtClean="0"/>
              <a:pPr algn="r"/>
              <a:t>‹#›</a:t>
            </a:fld>
            <a:endParaRPr lang="en-GB" sz="8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 rot="5400000">
            <a:off x="6516786" y="6527459"/>
            <a:ext cx="142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be 18"/>
          <p:cNvSpPr/>
          <p:nvPr userDrawn="1"/>
        </p:nvSpPr>
        <p:spPr>
          <a:xfrm>
            <a:off x="6765083" y="6329336"/>
            <a:ext cx="360000" cy="3600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ube 20"/>
          <p:cNvSpPr/>
          <p:nvPr userDrawn="1"/>
        </p:nvSpPr>
        <p:spPr>
          <a:xfrm>
            <a:off x="7079675" y="6329336"/>
            <a:ext cx="360000" cy="360000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ube 21"/>
          <p:cNvSpPr/>
          <p:nvPr userDrawn="1"/>
        </p:nvSpPr>
        <p:spPr>
          <a:xfrm>
            <a:off x="7399583" y="6329336"/>
            <a:ext cx="360000" cy="36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ube 22"/>
          <p:cNvSpPr/>
          <p:nvPr userDrawn="1"/>
        </p:nvSpPr>
        <p:spPr>
          <a:xfrm>
            <a:off x="7707616" y="6329336"/>
            <a:ext cx="360000" cy="360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ube 23"/>
          <p:cNvSpPr/>
          <p:nvPr userDrawn="1"/>
        </p:nvSpPr>
        <p:spPr>
          <a:xfrm>
            <a:off x="8014699" y="6329336"/>
            <a:ext cx="360000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5" name="Cube 24"/>
          <p:cNvSpPr/>
          <p:nvPr userDrawn="1"/>
        </p:nvSpPr>
        <p:spPr>
          <a:xfrm>
            <a:off x="8323683" y="6329336"/>
            <a:ext cx="360000" cy="360000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52736"/>
            <a:ext cx="3241372" cy="3149161"/>
          </a:xfrm>
          <a:prstGeom prst="rect">
            <a:avLst/>
          </a:prstGeom>
        </p:spPr>
      </p:pic>
      <p:pic>
        <p:nvPicPr>
          <p:cNvPr id="11" name="Picture 10" descr="surpass expectations.jp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5576" y="4850102"/>
            <a:ext cx="1512168" cy="1347885"/>
          </a:xfrm>
          <a:prstGeom prst="rect">
            <a:avLst/>
          </a:prstGeom>
        </p:spPr>
      </p:pic>
      <p:pic>
        <p:nvPicPr>
          <p:cNvPr id="12" name="Picture 11" descr="Z:\HR\Values\Values Graphics\think outside the cube.jp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5948" y="4869160"/>
            <a:ext cx="1440160" cy="1150169"/>
          </a:xfrm>
          <a:prstGeom prst="rect">
            <a:avLst/>
          </a:prstGeom>
          <a:noFill/>
        </p:spPr>
      </p:pic>
      <p:pic>
        <p:nvPicPr>
          <p:cNvPr id="13" name="Picture 12" descr="brightsolid family.jpg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076056" y="4840079"/>
            <a:ext cx="1226065" cy="1208330"/>
          </a:xfrm>
          <a:prstGeom prst="rect">
            <a:avLst/>
          </a:prstGeom>
        </p:spPr>
      </p:pic>
      <p:pic>
        <p:nvPicPr>
          <p:cNvPr id="14" name="Picture 13" descr="sharing knowledge.jpg"/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804248" y="4729605"/>
            <a:ext cx="1297711" cy="128972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041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0400"/>
            <a:ext cx="6256800" cy="298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0000"/>
          </a:xfrm>
        </p:spPr>
        <p:txBody>
          <a:bodyPr/>
          <a:lstStyle>
            <a:lvl1pPr>
              <a:buClr>
                <a:schemeClr val="accent1"/>
              </a:buClr>
              <a:buSzPct val="120000"/>
              <a:buFont typeface="Wingdings" charset="2"/>
              <a:buChar char="§"/>
              <a:defRPr/>
            </a:lvl1pPr>
            <a:lvl2pPr>
              <a:buClr>
                <a:schemeClr val="accent1"/>
              </a:buClr>
              <a:buSzPct val="120000"/>
              <a:buFont typeface="Wingdings" charset="2"/>
              <a:buChar char="§"/>
              <a:defRPr i="1"/>
            </a:lvl2pPr>
            <a:lvl3pPr>
              <a:buClr>
                <a:schemeClr val="accent1"/>
              </a:buClr>
              <a:buSzPct val="120000"/>
              <a:buFont typeface="Wingdings" charset="2"/>
              <a:buChar char="§"/>
              <a:defRPr/>
            </a:lvl3pPr>
            <a:lvl4pPr>
              <a:buClr>
                <a:schemeClr val="accent1"/>
              </a:buClr>
              <a:buSzPct val="12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7200" y="1377600"/>
            <a:ext cx="6256800" cy="2988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6493689"/>
            <a:ext cx="64818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819B4FAA-671B-4784-AB86-C6DFCC20E550}" type="slidenum">
              <a:rPr lang="en-GB" sz="800" smtClean="0">
                <a:solidFill>
                  <a:srgbClr val="464646"/>
                </a:solidFill>
              </a:rPr>
              <a:pPr algn="r"/>
              <a:t>‹#›</a:t>
            </a:fld>
            <a:endParaRPr lang="en-GB" sz="800" dirty="0">
              <a:solidFill>
                <a:srgbClr val="464646"/>
              </a:solidFill>
            </a:endParaRPr>
          </a:p>
        </p:txBody>
      </p:sp>
      <p:pic>
        <p:nvPicPr>
          <p:cNvPr id="17" name="Picture 16" descr="cube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1955" y="6477000"/>
            <a:ext cx="914845" cy="159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1"/>
          <a:stretch/>
        </p:blipFill>
        <p:spPr>
          <a:xfrm>
            <a:off x="530432" y="6293336"/>
            <a:ext cx="192855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507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430000"/>
            <a:ext cx="4600800" cy="871200"/>
          </a:xfrm>
        </p:spPr>
        <p:txBody>
          <a:bodyPr wrap="square" anchor="b" anchorCtr="0"/>
          <a:lstStyle>
            <a:lvl1pPr algn="l">
              <a:defRPr sz="3200" b="0" cap="none" baseline="0"/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0400" y="3546158"/>
            <a:ext cx="4600800" cy="6876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934200" y="6493689"/>
            <a:ext cx="64818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819B4FAA-671B-4784-AB86-C6DFCC20E550}" type="slidenum">
              <a:rPr lang="en-GB" sz="800" smtClean="0">
                <a:solidFill>
                  <a:srgbClr val="464646"/>
                </a:solidFill>
              </a:rPr>
              <a:pPr algn="r"/>
              <a:t>‹#›</a:t>
            </a:fld>
            <a:endParaRPr lang="en-GB" sz="800" dirty="0">
              <a:solidFill>
                <a:srgbClr val="464646"/>
              </a:solidFill>
            </a:endParaRPr>
          </a:p>
        </p:txBody>
      </p:sp>
      <p:pic>
        <p:nvPicPr>
          <p:cNvPr id="18" name="Picture 17" descr="cube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1955" y="6477000"/>
            <a:ext cx="914845" cy="159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1"/>
          <a:stretch/>
        </p:blipFill>
        <p:spPr>
          <a:xfrm>
            <a:off x="530432" y="6293336"/>
            <a:ext cx="192855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62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CA3C83-6290-4BA2-96F9-7AC177B1FBB9}" type="datetimeFigureOut">
              <a:rPr lang="en-GB" smtClean="0">
                <a:solidFill>
                  <a:srgbClr val="464646"/>
                </a:solidFill>
              </a:rPr>
              <a:pPr/>
              <a:t>12/01/2017</a:t>
            </a:fld>
            <a:endParaRPr lang="en-GB" dirty="0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C5792F-A306-47D7-91F1-A6810062EC21}" type="slidenum">
              <a:rPr lang="en-GB" smtClean="0">
                <a:solidFill>
                  <a:srgbClr val="464646"/>
                </a:solidFill>
              </a:rPr>
              <a:pPr/>
              <a:t>‹#›</a:t>
            </a:fld>
            <a:endParaRPr lang="en-GB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1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93365-6754-4714-9DF2-AFDABA2FC91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1ABE73-1E6F-415B-B91B-4D3EE394B8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6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7244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CEAF-4CDF-4CA5-94E2-3D1A536A0144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E0F8-85E4-403F-8EF4-2C9AC7C3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67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CEAF-4CDF-4CA5-94E2-3D1A536A0144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E0F8-85E4-403F-8EF4-2C9AC7C3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2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be 20"/>
          <p:cNvSpPr/>
          <p:nvPr userDrawn="1"/>
        </p:nvSpPr>
        <p:spPr>
          <a:xfrm>
            <a:off x="6765083" y="6329336"/>
            <a:ext cx="360000" cy="3600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ube 22"/>
          <p:cNvSpPr/>
          <p:nvPr userDrawn="1"/>
        </p:nvSpPr>
        <p:spPr>
          <a:xfrm>
            <a:off x="7079675" y="6329336"/>
            <a:ext cx="360000" cy="360000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ube 23"/>
          <p:cNvSpPr/>
          <p:nvPr userDrawn="1"/>
        </p:nvSpPr>
        <p:spPr>
          <a:xfrm>
            <a:off x="7399583" y="6329336"/>
            <a:ext cx="360000" cy="36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ube 24"/>
          <p:cNvSpPr/>
          <p:nvPr userDrawn="1"/>
        </p:nvSpPr>
        <p:spPr>
          <a:xfrm>
            <a:off x="7707616" y="6329336"/>
            <a:ext cx="360000" cy="360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83" y="1154299"/>
            <a:ext cx="8229600" cy="4909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7200" y="590400"/>
            <a:ext cx="6256800" cy="2988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867614" y="6382897"/>
            <a:ext cx="648182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819B4FAA-671B-4784-AB86-C6DFCC20E550}" type="slidenum">
              <a:rPr lang="en-GB" sz="800" smtClean="0"/>
              <a:pPr algn="r"/>
              <a:t>‹#›</a:t>
            </a:fld>
            <a:endParaRPr lang="en-GB" sz="8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6516786" y="6527459"/>
            <a:ext cx="142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1"/>
          <a:stretch/>
        </p:blipFill>
        <p:spPr>
          <a:xfrm>
            <a:off x="530432" y="6293336"/>
            <a:ext cx="1928550" cy="432000"/>
          </a:xfrm>
          <a:prstGeom prst="rect">
            <a:avLst/>
          </a:prstGeom>
        </p:spPr>
      </p:pic>
      <p:sp>
        <p:nvSpPr>
          <p:cNvPr id="19" name="Cube 18"/>
          <p:cNvSpPr/>
          <p:nvPr userDrawn="1"/>
        </p:nvSpPr>
        <p:spPr>
          <a:xfrm>
            <a:off x="8014699" y="6329336"/>
            <a:ext cx="360000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6" name="Cube 25"/>
          <p:cNvSpPr/>
          <p:nvPr userDrawn="1"/>
        </p:nvSpPr>
        <p:spPr>
          <a:xfrm>
            <a:off x="8323683" y="6329336"/>
            <a:ext cx="360000" cy="360000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CEAF-4CDF-4CA5-94E2-3D1A536A0144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E0F8-85E4-403F-8EF4-2C9AC7C3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55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CEAF-4CDF-4CA5-94E2-3D1A536A0144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E0F8-85E4-403F-8EF4-2C9AC7C3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909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CEAF-4CDF-4CA5-94E2-3D1A536A0144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E0F8-85E4-403F-8EF4-2C9AC7C3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764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CEAF-4CDF-4CA5-94E2-3D1A536A0144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E0F8-85E4-403F-8EF4-2C9AC7C3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557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CEAF-4CDF-4CA5-94E2-3D1A536A0144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E0F8-85E4-403F-8EF4-2C9AC7C3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37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CEAF-4CDF-4CA5-94E2-3D1A536A0144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E0F8-85E4-403F-8EF4-2C9AC7C3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719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CEAF-4CDF-4CA5-94E2-3D1A536A0144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E0F8-85E4-403F-8EF4-2C9AC7C3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CEAF-4CDF-4CA5-94E2-3D1A536A0144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E0F8-85E4-403F-8EF4-2C9AC7C3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82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CEAF-4CDF-4CA5-94E2-3D1A536A0144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E0F8-85E4-403F-8EF4-2C9AC7C3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22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430000"/>
            <a:ext cx="4600800" cy="871200"/>
          </a:xfrm>
        </p:spPr>
        <p:txBody>
          <a:bodyPr wrap="square" anchor="b" anchorCtr="0"/>
          <a:lstStyle>
            <a:lvl1pPr algn="l">
              <a:defRPr sz="1800" b="0" cap="none" baseline="0"/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0400" y="3546158"/>
            <a:ext cx="4600800" cy="6876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5784" y="6438031"/>
            <a:ext cx="648182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819B4FAA-671B-4784-AB86-C6DFCC20E550}" type="slidenum">
              <a:rPr lang="en-GB" sz="800" smtClean="0"/>
              <a:pPr algn="r"/>
              <a:t>‹#›</a:t>
            </a:fld>
            <a:endParaRPr lang="en-GB" sz="800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650" y="1385326"/>
            <a:ext cx="0" cy="80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95784" y="6438031"/>
            <a:ext cx="648182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819B4FAA-671B-4784-AB86-C6DFCC20E550}" type="slidenum">
              <a:rPr lang="en-GB" sz="800" smtClean="0"/>
              <a:pPr algn="r"/>
              <a:t>‹#›</a:t>
            </a:fld>
            <a:endParaRPr lang="en-GB" sz="800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1"/>
          <a:stretch/>
        </p:blipFill>
        <p:spPr>
          <a:xfrm>
            <a:off x="530432" y="6293336"/>
            <a:ext cx="1928550" cy="43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802" y="1571613"/>
            <a:ext cx="2190750" cy="4286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3200"/>
            <a:ext cx="4038600" cy="4910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3200"/>
            <a:ext cx="4038600" cy="4910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90400"/>
            <a:ext cx="6256800" cy="2988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1"/>
          <a:stretch/>
        </p:blipFill>
        <p:spPr>
          <a:xfrm>
            <a:off x="530432" y="6293336"/>
            <a:ext cx="1928550" cy="432000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5867614" y="6382897"/>
            <a:ext cx="648182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819B4FAA-671B-4784-AB86-C6DFCC20E550}" type="slidenum">
              <a:rPr lang="en-GB" sz="800" smtClean="0"/>
              <a:pPr algn="r"/>
              <a:t>‹#›</a:t>
            </a:fld>
            <a:endParaRPr lang="en-GB" sz="800" dirty="0"/>
          </a:p>
        </p:txBody>
      </p:sp>
      <p:cxnSp>
        <p:nvCxnSpPr>
          <p:cNvPr id="27" name="Straight Connector 26"/>
          <p:cNvCxnSpPr/>
          <p:nvPr userDrawn="1"/>
        </p:nvCxnSpPr>
        <p:spPr>
          <a:xfrm rot="5400000">
            <a:off x="6516786" y="6527459"/>
            <a:ext cx="142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be 27"/>
          <p:cNvSpPr/>
          <p:nvPr userDrawn="1"/>
        </p:nvSpPr>
        <p:spPr>
          <a:xfrm>
            <a:off x="6765083" y="6329336"/>
            <a:ext cx="360000" cy="3600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ube 28"/>
          <p:cNvSpPr/>
          <p:nvPr userDrawn="1"/>
        </p:nvSpPr>
        <p:spPr>
          <a:xfrm>
            <a:off x="7079675" y="6329336"/>
            <a:ext cx="360000" cy="360000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ube 29"/>
          <p:cNvSpPr/>
          <p:nvPr userDrawn="1"/>
        </p:nvSpPr>
        <p:spPr>
          <a:xfrm>
            <a:off x="7399583" y="6329336"/>
            <a:ext cx="360000" cy="36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ube 30"/>
          <p:cNvSpPr/>
          <p:nvPr userDrawn="1"/>
        </p:nvSpPr>
        <p:spPr>
          <a:xfrm>
            <a:off x="7707616" y="6329336"/>
            <a:ext cx="360000" cy="360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ube 31"/>
          <p:cNvSpPr/>
          <p:nvPr userDrawn="1"/>
        </p:nvSpPr>
        <p:spPr>
          <a:xfrm>
            <a:off x="8014699" y="6329336"/>
            <a:ext cx="360000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3" name="Cube 32"/>
          <p:cNvSpPr/>
          <p:nvPr userDrawn="1"/>
        </p:nvSpPr>
        <p:spPr>
          <a:xfrm>
            <a:off x="8323683" y="6329336"/>
            <a:ext cx="360000" cy="360000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13200"/>
            <a:ext cx="4040188" cy="42985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26879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3200"/>
            <a:ext cx="4041775" cy="42985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26879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3600" y="590400"/>
            <a:ext cx="6256800" cy="2988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1"/>
          <a:stretch/>
        </p:blipFill>
        <p:spPr>
          <a:xfrm>
            <a:off x="530432" y="6293336"/>
            <a:ext cx="1928550" cy="432000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5867614" y="6382897"/>
            <a:ext cx="648182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819B4FAA-671B-4784-AB86-C6DFCC20E550}" type="slidenum">
              <a:rPr lang="en-GB" sz="800" smtClean="0"/>
              <a:pPr algn="r"/>
              <a:t>‹#›</a:t>
            </a:fld>
            <a:endParaRPr lang="en-GB" sz="800" dirty="0"/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6516786" y="6527459"/>
            <a:ext cx="142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be 22"/>
          <p:cNvSpPr/>
          <p:nvPr userDrawn="1"/>
        </p:nvSpPr>
        <p:spPr>
          <a:xfrm>
            <a:off x="6765083" y="6329336"/>
            <a:ext cx="360000" cy="3600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ube 24"/>
          <p:cNvSpPr/>
          <p:nvPr userDrawn="1"/>
        </p:nvSpPr>
        <p:spPr>
          <a:xfrm>
            <a:off x="7079675" y="6329336"/>
            <a:ext cx="360000" cy="360000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ube 25"/>
          <p:cNvSpPr/>
          <p:nvPr userDrawn="1"/>
        </p:nvSpPr>
        <p:spPr>
          <a:xfrm>
            <a:off x="7399583" y="6329336"/>
            <a:ext cx="360000" cy="36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ube 26"/>
          <p:cNvSpPr/>
          <p:nvPr userDrawn="1"/>
        </p:nvSpPr>
        <p:spPr>
          <a:xfrm>
            <a:off x="7707616" y="6329336"/>
            <a:ext cx="360000" cy="360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ube 27"/>
          <p:cNvSpPr/>
          <p:nvPr userDrawn="1"/>
        </p:nvSpPr>
        <p:spPr>
          <a:xfrm>
            <a:off x="8014699" y="6329336"/>
            <a:ext cx="360000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9" name="Cube 28"/>
          <p:cNvSpPr/>
          <p:nvPr userDrawn="1"/>
        </p:nvSpPr>
        <p:spPr>
          <a:xfrm>
            <a:off x="8323683" y="6329336"/>
            <a:ext cx="360000" cy="360000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3600" y="590400"/>
            <a:ext cx="6256800" cy="2988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1"/>
          <a:stretch/>
        </p:blipFill>
        <p:spPr>
          <a:xfrm>
            <a:off x="530432" y="6293336"/>
            <a:ext cx="1928550" cy="432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5867614" y="6382897"/>
            <a:ext cx="648182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819B4FAA-671B-4784-AB86-C6DFCC20E550}" type="slidenum">
              <a:rPr lang="en-GB" sz="800" smtClean="0"/>
              <a:pPr algn="r"/>
              <a:t>‹#›</a:t>
            </a:fld>
            <a:endParaRPr lang="en-GB" sz="800" dirty="0"/>
          </a:p>
        </p:txBody>
      </p:sp>
      <p:cxnSp>
        <p:nvCxnSpPr>
          <p:cNvPr id="21" name="Straight Connector 20"/>
          <p:cNvCxnSpPr/>
          <p:nvPr userDrawn="1"/>
        </p:nvCxnSpPr>
        <p:spPr>
          <a:xfrm rot="5400000">
            <a:off x="6516786" y="6527459"/>
            <a:ext cx="142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be 21"/>
          <p:cNvSpPr/>
          <p:nvPr userDrawn="1"/>
        </p:nvSpPr>
        <p:spPr>
          <a:xfrm>
            <a:off x="6765083" y="6329336"/>
            <a:ext cx="360000" cy="3600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ube 22"/>
          <p:cNvSpPr/>
          <p:nvPr userDrawn="1"/>
        </p:nvSpPr>
        <p:spPr>
          <a:xfrm>
            <a:off x="7079675" y="6329336"/>
            <a:ext cx="360000" cy="360000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ube 23"/>
          <p:cNvSpPr/>
          <p:nvPr userDrawn="1"/>
        </p:nvSpPr>
        <p:spPr>
          <a:xfrm>
            <a:off x="7399583" y="6329336"/>
            <a:ext cx="360000" cy="36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ube 24"/>
          <p:cNvSpPr/>
          <p:nvPr userDrawn="1"/>
        </p:nvSpPr>
        <p:spPr>
          <a:xfrm>
            <a:off x="7707616" y="6329336"/>
            <a:ext cx="360000" cy="360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ube 25"/>
          <p:cNvSpPr/>
          <p:nvPr userDrawn="1"/>
        </p:nvSpPr>
        <p:spPr>
          <a:xfrm>
            <a:off x="8014699" y="6329336"/>
            <a:ext cx="360000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7" name="Cube 26"/>
          <p:cNvSpPr/>
          <p:nvPr userDrawn="1"/>
        </p:nvSpPr>
        <p:spPr>
          <a:xfrm>
            <a:off x="8323683" y="6329336"/>
            <a:ext cx="360000" cy="360000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1"/>
          <a:stretch/>
        </p:blipFill>
        <p:spPr>
          <a:xfrm>
            <a:off x="530432" y="6293336"/>
            <a:ext cx="1928550" cy="432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867614" y="6382897"/>
            <a:ext cx="648182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819B4FAA-671B-4784-AB86-C6DFCC20E550}" type="slidenum">
              <a:rPr lang="en-GB" sz="800" smtClean="0"/>
              <a:pPr algn="r"/>
              <a:t>‹#›</a:t>
            </a:fld>
            <a:endParaRPr lang="en-GB" sz="8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6516786" y="6527459"/>
            <a:ext cx="142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be 15"/>
          <p:cNvSpPr/>
          <p:nvPr userDrawn="1"/>
        </p:nvSpPr>
        <p:spPr>
          <a:xfrm>
            <a:off x="6765083" y="6329336"/>
            <a:ext cx="360000" cy="3600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ube 17"/>
          <p:cNvSpPr/>
          <p:nvPr userDrawn="1"/>
        </p:nvSpPr>
        <p:spPr>
          <a:xfrm>
            <a:off x="7079675" y="6329336"/>
            <a:ext cx="360000" cy="360000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ube 18"/>
          <p:cNvSpPr/>
          <p:nvPr userDrawn="1"/>
        </p:nvSpPr>
        <p:spPr>
          <a:xfrm>
            <a:off x="7399583" y="6329336"/>
            <a:ext cx="360000" cy="36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ube 19"/>
          <p:cNvSpPr/>
          <p:nvPr userDrawn="1"/>
        </p:nvSpPr>
        <p:spPr>
          <a:xfrm>
            <a:off x="7707616" y="6329336"/>
            <a:ext cx="360000" cy="360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ube 20"/>
          <p:cNvSpPr/>
          <p:nvPr userDrawn="1"/>
        </p:nvSpPr>
        <p:spPr>
          <a:xfrm>
            <a:off x="8014699" y="6329336"/>
            <a:ext cx="360000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2" name="Cube 21"/>
          <p:cNvSpPr/>
          <p:nvPr userDrawn="1"/>
        </p:nvSpPr>
        <p:spPr>
          <a:xfrm>
            <a:off x="8323683" y="6329336"/>
            <a:ext cx="360000" cy="360000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1"/>
          <a:stretch/>
        </p:blipFill>
        <p:spPr>
          <a:xfrm>
            <a:off x="530432" y="6293336"/>
            <a:ext cx="1928550" cy="432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867614" y="6382897"/>
            <a:ext cx="648182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819B4FAA-671B-4784-AB86-C6DFCC20E550}" type="slidenum">
              <a:rPr lang="en-GB" sz="800" smtClean="0"/>
              <a:pPr algn="r"/>
              <a:t>‹#›</a:t>
            </a:fld>
            <a:endParaRPr lang="en-GB" sz="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6516786" y="6527459"/>
            <a:ext cx="142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be 11"/>
          <p:cNvSpPr/>
          <p:nvPr userDrawn="1"/>
        </p:nvSpPr>
        <p:spPr>
          <a:xfrm>
            <a:off x="6765083" y="6329336"/>
            <a:ext cx="360000" cy="3600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ube 12"/>
          <p:cNvSpPr/>
          <p:nvPr userDrawn="1"/>
        </p:nvSpPr>
        <p:spPr>
          <a:xfrm>
            <a:off x="7079675" y="6329336"/>
            <a:ext cx="360000" cy="360000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ube 13"/>
          <p:cNvSpPr/>
          <p:nvPr userDrawn="1"/>
        </p:nvSpPr>
        <p:spPr>
          <a:xfrm>
            <a:off x="7399583" y="6329336"/>
            <a:ext cx="360000" cy="36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be 16"/>
          <p:cNvSpPr/>
          <p:nvPr userDrawn="1"/>
        </p:nvSpPr>
        <p:spPr>
          <a:xfrm>
            <a:off x="7707616" y="6329336"/>
            <a:ext cx="360000" cy="360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ube 17"/>
          <p:cNvSpPr/>
          <p:nvPr userDrawn="1"/>
        </p:nvSpPr>
        <p:spPr>
          <a:xfrm>
            <a:off x="8014699" y="6329336"/>
            <a:ext cx="360000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9" name="Cube 18"/>
          <p:cNvSpPr/>
          <p:nvPr userDrawn="1"/>
        </p:nvSpPr>
        <p:spPr>
          <a:xfrm>
            <a:off x="8323683" y="6329336"/>
            <a:ext cx="360000" cy="360000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2828915" cy="869934"/>
          </a:xfrm>
        </p:spPr>
        <p:txBody>
          <a:bodyPr anchor="t" anchorCtr="0"/>
          <a:lstStyle>
            <a:lvl1pPr algn="l">
              <a:defRPr sz="1800" b="0"/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285860"/>
            <a:ext cx="2828915" cy="485778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 heading or description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1"/>
          <a:stretch/>
        </p:blipFill>
        <p:spPr>
          <a:xfrm>
            <a:off x="530432" y="6293336"/>
            <a:ext cx="1928550" cy="43200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867614" y="6382897"/>
            <a:ext cx="648182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819B4FAA-671B-4784-AB86-C6DFCC20E550}" type="slidenum">
              <a:rPr lang="en-GB" sz="800" smtClean="0"/>
              <a:pPr algn="r"/>
              <a:t>‹#›</a:t>
            </a:fld>
            <a:endParaRPr lang="en-GB" sz="8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 rot="5400000">
            <a:off x="6516786" y="6527459"/>
            <a:ext cx="142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be 18"/>
          <p:cNvSpPr/>
          <p:nvPr userDrawn="1"/>
        </p:nvSpPr>
        <p:spPr>
          <a:xfrm>
            <a:off x="6765083" y="6329336"/>
            <a:ext cx="360000" cy="3600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ube 20"/>
          <p:cNvSpPr/>
          <p:nvPr userDrawn="1"/>
        </p:nvSpPr>
        <p:spPr>
          <a:xfrm>
            <a:off x="7079675" y="6329336"/>
            <a:ext cx="360000" cy="360000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ube 21"/>
          <p:cNvSpPr/>
          <p:nvPr userDrawn="1"/>
        </p:nvSpPr>
        <p:spPr>
          <a:xfrm>
            <a:off x="7399583" y="6329336"/>
            <a:ext cx="360000" cy="36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ube 22"/>
          <p:cNvSpPr/>
          <p:nvPr userDrawn="1"/>
        </p:nvSpPr>
        <p:spPr>
          <a:xfrm>
            <a:off x="7707616" y="6329336"/>
            <a:ext cx="360000" cy="360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ube 23"/>
          <p:cNvSpPr/>
          <p:nvPr userDrawn="1"/>
        </p:nvSpPr>
        <p:spPr>
          <a:xfrm>
            <a:off x="8014699" y="6329336"/>
            <a:ext cx="360000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5" name="Cube 24"/>
          <p:cNvSpPr/>
          <p:nvPr userDrawn="1"/>
        </p:nvSpPr>
        <p:spPr>
          <a:xfrm>
            <a:off x="8323683" y="6329336"/>
            <a:ext cx="360000" cy="360000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6800" cy="298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3200"/>
            <a:ext cx="8229600" cy="4910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</p:sldLayoutIdLst>
  <p:transition>
    <p:wipe dir="r"/>
  </p:transition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836"/>
        </a:spcBef>
        <a:spcAft>
          <a:spcPts val="836"/>
        </a:spcAft>
        <a:buClr>
          <a:schemeClr val="accent2"/>
        </a:buClr>
        <a:buSzPct val="55000"/>
        <a:buFont typeface="BrightSolid Logo" pitchFamily="34" charset="2"/>
        <a:buChar char="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spcBef>
          <a:spcPts val="336"/>
        </a:spcBef>
        <a:spcAft>
          <a:spcPts val="336"/>
        </a:spcAft>
        <a:buClr>
          <a:schemeClr val="accent1"/>
        </a:buClr>
        <a:buSzPct val="55000"/>
        <a:buFont typeface="BrightSolid Logo" pitchFamily="34" charset="2"/>
        <a:buChar char="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720000" indent="-180000" algn="l" defTabSz="914400" rtl="0" eaLnBrk="1" latinLnBrk="0" hangingPunct="1">
        <a:spcBef>
          <a:spcPts val="288"/>
        </a:spcBef>
        <a:spcAft>
          <a:spcPts val="288"/>
        </a:spcAft>
        <a:buClr>
          <a:schemeClr val="accent3"/>
        </a:buClr>
        <a:buSzPct val="50000"/>
        <a:buFont typeface="BrightSolid Logo" pitchFamily="34" charset="2"/>
        <a:buChar char=""/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spcBef>
          <a:spcPts val="288"/>
        </a:spcBef>
        <a:spcAft>
          <a:spcPts val="288"/>
        </a:spcAft>
        <a:buClr>
          <a:schemeClr val="accent4"/>
        </a:buClr>
        <a:buSzPct val="50000"/>
        <a:buFont typeface="BrightSolid Logo" pitchFamily="34" charset="2"/>
        <a:buChar char=""/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1080000" indent="-180000" algn="l" defTabSz="914400" rtl="0" eaLnBrk="1" latinLnBrk="0" hangingPunct="1">
        <a:spcBef>
          <a:spcPts val="288"/>
        </a:spcBef>
        <a:spcAft>
          <a:spcPts val="288"/>
        </a:spcAft>
        <a:buClr>
          <a:schemeClr val="accent5"/>
        </a:buClr>
        <a:buSzPct val="50000"/>
        <a:buFont typeface="BrightSolid Logo" pitchFamily="34" charset="2"/>
        <a:buChar char=""/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6800" cy="298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3200"/>
            <a:ext cx="8229600" cy="4910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19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836"/>
        </a:spcBef>
        <a:spcAft>
          <a:spcPts val="836"/>
        </a:spcAft>
        <a:buClr>
          <a:schemeClr val="accent2"/>
        </a:buClr>
        <a:buSzPct val="55000"/>
        <a:buFont typeface="BrightSolid Logo" pitchFamily="34" charset="2"/>
        <a:buChar char="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spcBef>
          <a:spcPts val="336"/>
        </a:spcBef>
        <a:spcAft>
          <a:spcPts val="336"/>
        </a:spcAft>
        <a:buClr>
          <a:schemeClr val="accent1"/>
        </a:buClr>
        <a:buSzPct val="55000"/>
        <a:buFont typeface="BrightSolid Logo" pitchFamily="34" charset="2"/>
        <a:buChar char="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720000" indent="-180000" algn="l" defTabSz="914400" rtl="0" eaLnBrk="1" latinLnBrk="0" hangingPunct="1">
        <a:spcBef>
          <a:spcPts val="288"/>
        </a:spcBef>
        <a:spcAft>
          <a:spcPts val="288"/>
        </a:spcAft>
        <a:buClr>
          <a:schemeClr val="accent3"/>
        </a:buClr>
        <a:buSzPct val="50000"/>
        <a:buFont typeface="BrightSolid Logo" pitchFamily="34" charset="2"/>
        <a:buChar char=""/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spcBef>
          <a:spcPts val="288"/>
        </a:spcBef>
        <a:spcAft>
          <a:spcPts val="288"/>
        </a:spcAft>
        <a:buClr>
          <a:schemeClr val="accent4"/>
        </a:buClr>
        <a:buSzPct val="50000"/>
        <a:buFont typeface="BrightSolid Logo" pitchFamily="34" charset="2"/>
        <a:buChar char=""/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1080000" indent="-180000" algn="l" defTabSz="914400" rtl="0" eaLnBrk="1" latinLnBrk="0" hangingPunct="1">
        <a:spcBef>
          <a:spcPts val="288"/>
        </a:spcBef>
        <a:spcAft>
          <a:spcPts val="288"/>
        </a:spcAft>
        <a:buClr>
          <a:schemeClr val="accent5"/>
        </a:buClr>
        <a:buSzPct val="50000"/>
        <a:buFont typeface="BrightSolid Logo" pitchFamily="34" charset="2"/>
        <a:buChar char=""/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6CEAF-4CDF-4CA5-94E2-3D1A536A0144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E0F8-85E4-403F-8EF4-2C9AC7C3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17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right</a:t>
            </a:r>
            <a:r>
              <a:rPr lang="en-GB" b="1" dirty="0" smtClean="0"/>
              <a:t>solid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924944"/>
            <a:ext cx="6246416" cy="954342"/>
          </a:xfrm>
        </p:spPr>
        <p:txBody>
          <a:bodyPr/>
          <a:lstStyle/>
          <a:p>
            <a:r>
              <a:rPr lang="en-GB" dirty="0" smtClean="0"/>
              <a:t>An employers perspective: The importance of Soft Skills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Andrew Bond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9832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amelore.com/wp-content/uploads/sites/3/2015/05/any-questions.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2814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28470"/>
            <a:ext cx="9144000" cy="908720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5054021" cy="474501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abond@brightsolid.com</a:t>
            </a:r>
          </a:p>
        </p:txBody>
      </p:sp>
    </p:spTree>
    <p:extLst>
      <p:ext uri="{BB962C8B-B14F-4D97-AF65-F5344CB8AC3E}">
        <p14:creationId xmlns:p14="http://schemas.microsoft.com/office/powerpoint/2010/main" val="29836583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0"/>
            <a:ext cx="9252520" cy="60212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3429000"/>
            <a:ext cx="6256800" cy="43204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 bit about me: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4088" y="3861048"/>
            <a:ext cx="3888432" cy="216298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508104" y="3861048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Studied Law at Dundee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Recent Graduate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Hired by bright</a:t>
            </a:r>
            <a:r>
              <a:rPr lang="en-GB" b="1" dirty="0" smtClean="0">
                <a:solidFill>
                  <a:schemeClr val="bg1"/>
                </a:solidFill>
              </a:rPr>
              <a:t>solid</a:t>
            </a:r>
            <a:r>
              <a:rPr lang="en-GB" dirty="0" smtClean="0">
                <a:solidFill>
                  <a:schemeClr val="bg1"/>
                </a:solidFill>
              </a:rPr>
              <a:t> in July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Bright</a:t>
            </a:r>
            <a:r>
              <a:rPr lang="en-GB" b="1" dirty="0" smtClean="0">
                <a:solidFill>
                  <a:schemeClr val="bg1"/>
                </a:solidFill>
              </a:rPr>
              <a:t>solid </a:t>
            </a:r>
            <a:r>
              <a:rPr lang="en-GB" dirty="0" smtClean="0">
                <a:solidFill>
                  <a:schemeClr val="bg1"/>
                </a:solidFill>
              </a:rPr>
              <a:t>are a Dundee based IT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7367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17" y="0"/>
            <a:ext cx="9144000" cy="6090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0017" y="0"/>
            <a:ext cx="9174017" cy="6926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256800" cy="2988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is the most important thing that bright</a:t>
            </a:r>
            <a:r>
              <a:rPr lang="en-GB" b="1" dirty="0" smtClean="0">
                <a:solidFill>
                  <a:schemeClr val="bg1"/>
                </a:solidFill>
              </a:rPr>
              <a:t>solid </a:t>
            </a:r>
            <a:r>
              <a:rPr lang="en-GB" dirty="0" smtClean="0">
                <a:solidFill>
                  <a:schemeClr val="bg1"/>
                </a:solidFill>
              </a:rPr>
              <a:t>look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for in the young workforce?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207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6086152"/>
          </a:xfrm>
        </p:spPr>
      </p:pic>
      <p:sp>
        <p:nvSpPr>
          <p:cNvPr id="6" name="Rectangle 5"/>
          <p:cNvSpPr/>
          <p:nvPr/>
        </p:nvSpPr>
        <p:spPr>
          <a:xfrm>
            <a:off x="-1844" y="-99392"/>
            <a:ext cx="9144000" cy="697708"/>
          </a:xfrm>
          <a:prstGeom prst="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00062"/>
            <a:ext cx="6256800" cy="298800"/>
          </a:xfrm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Soft skills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8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" y="573438"/>
            <a:ext cx="9049154" cy="5292195"/>
          </a:xfr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298800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Examples of Soft Skills: Communication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156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96948"/>
            <a:ext cx="6256800" cy="2988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Teamwork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570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20020" cy="60888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220020" cy="836712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8956"/>
            <a:ext cx="6256800" cy="2988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Organisation and time management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286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470"/>
            <a:ext cx="9252520" cy="722432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How to gain soft skills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loneoakcoffee.com/uploads/5/0/3/0/50309863/s559213446532716474_p13_i1_w102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" y="722432"/>
            <a:ext cx="3563888" cy="237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72423"/>
            <a:ext cx="3240359" cy="2645658"/>
          </a:xfrm>
          <a:prstGeom prst="rect">
            <a:avLst/>
          </a:prstGeom>
        </p:spPr>
      </p:pic>
      <p:pic>
        <p:nvPicPr>
          <p:cNvPr id="1028" name="Picture 4" descr="http://www.thefa.com/-/media/www-thefa-com/images/my-football/coaching-level-1---800.ashx?h=349&amp;w=620&amp;la=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56" y="3094720"/>
            <a:ext cx="5320458" cy="299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0547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495" y="0"/>
            <a:ext cx="9144000" cy="620688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0944"/>
            <a:ext cx="6256800" cy="2988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You have to keep building on Soft Skills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541388"/>
          </a:xfrm>
        </p:spPr>
      </p:pic>
    </p:spTree>
    <p:extLst>
      <p:ext uri="{BB962C8B-B14F-4D97-AF65-F5344CB8AC3E}">
        <p14:creationId xmlns:p14="http://schemas.microsoft.com/office/powerpoint/2010/main" val="27125226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ghtsolid">
  <a:themeElements>
    <a:clrScheme name="bs Cherry">
      <a:dk1>
        <a:srgbClr val="464646"/>
      </a:dk1>
      <a:lt1>
        <a:sysClr val="window" lastClr="FFFFFF"/>
      </a:lt1>
      <a:dk2>
        <a:srgbClr val="464646"/>
      </a:dk2>
      <a:lt2>
        <a:srgbClr val="FFFFFF"/>
      </a:lt2>
      <a:accent1>
        <a:srgbClr val="C51B71"/>
      </a:accent1>
      <a:accent2>
        <a:srgbClr val="4F5DAA"/>
      </a:accent2>
      <a:accent3>
        <a:srgbClr val="99CA3D"/>
      </a:accent3>
      <a:accent4>
        <a:srgbClr val="009BCA"/>
      </a:accent4>
      <a:accent5>
        <a:srgbClr val="F7B119"/>
      </a:accent5>
      <a:accent6>
        <a:srgbClr val="D8483D"/>
      </a:accent6>
      <a:hlink>
        <a:srgbClr val="99CA3D"/>
      </a:hlink>
      <a:folHlink>
        <a:srgbClr val="F7B11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rightsolid">
  <a:themeElements>
    <a:clrScheme name="bs Cherry">
      <a:dk1>
        <a:srgbClr val="464646"/>
      </a:dk1>
      <a:lt1>
        <a:sysClr val="window" lastClr="FFFFFF"/>
      </a:lt1>
      <a:dk2>
        <a:srgbClr val="464646"/>
      </a:dk2>
      <a:lt2>
        <a:srgbClr val="FFFFFF"/>
      </a:lt2>
      <a:accent1>
        <a:srgbClr val="C51B71"/>
      </a:accent1>
      <a:accent2>
        <a:srgbClr val="4F5DAA"/>
      </a:accent2>
      <a:accent3>
        <a:srgbClr val="99CA3D"/>
      </a:accent3>
      <a:accent4>
        <a:srgbClr val="009BCA"/>
      </a:accent4>
      <a:accent5>
        <a:srgbClr val="F7B119"/>
      </a:accent5>
      <a:accent6>
        <a:srgbClr val="D8483D"/>
      </a:accent6>
      <a:hlink>
        <a:srgbClr val="99CA3D"/>
      </a:hlink>
      <a:folHlink>
        <a:srgbClr val="F7B11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s Cherry">
      <a:dk1>
        <a:srgbClr val="464646"/>
      </a:dk1>
      <a:lt1>
        <a:sysClr val="window" lastClr="FFFFFF"/>
      </a:lt1>
      <a:dk2>
        <a:srgbClr val="464646"/>
      </a:dk2>
      <a:lt2>
        <a:srgbClr val="FFFFFF"/>
      </a:lt2>
      <a:accent1>
        <a:srgbClr val="C51B71"/>
      </a:accent1>
      <a:accent2>
        <a:srgbClr val="4F5DAA"/>
      </a:accent2>
      <a:accent3>
        <a:srgbClr val="99CA3D"/>
      </a:accent3>
      <a:accent4>
        <a:srgbClr val="009BCA"/>
      </a:accent4>
      <a:accent5>
        <a:srgbClr val="F7B119"/>
      </a:accent5>
      <a:accent6>
        <a:srgbClr val="D8483D"/>
      </a:accent6>
      <a:hlink>
        <a:srgbClr val="99CA3D"/>
      </a:hlink>
      <a:folHlink>
        <a:srgbClr val="F7B1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s Cherry">
      <a:dk1>
        <a:srgbClr val="464646"/>
      </a:dk1>
      <a:lt1>
        <a:sysClr val="window" lastClr="FFFFFF"/>
      </a:lt1>
      <a:dk2>
        <a:srgbClr val="464646"/>
      </a:dk2>
      <a:lt2>
        <a:srgbClr val="FFFFFF"/>
      </a:lt2>
      <a:accent1>
        <a:srgbClr val="C51B71"/>
      </a:accent1>
      <a:accent2>
        <a:srgbClr val="4F5DAA"/>
      </a:accent2>
      <a:accent3>
        <a:srgbClr val="99CA3D"/>
      </a:accent3>
      <a:accent4>
        <a:srgbClr val="009BCA"/>
      </a:accent4>
      <a:accent5>
        <a:srgbClr val="F7B119"/>
      </a:accent5>
      <a:accent6>
        <a:srgbClr val="D8483D"/>
      </a:accent6>
      <a:hlink>
        <a:srgbClr val="99CA3D"/>
      </a:hlink>
      <a:folHlink>
        <a:srgbClr val="F7B1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bsStandard</Template>
  <TotalTime>17805</TotalTime>
  <Words>74</Words>
  <Application>Microsoft Office PowerPoint</Application>
  <PresentationFormat>On-screen Show (4:3)</PresentationFormat>
  <Paragraphs>21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BrightSolid Logo</vt:lpstr>
      <vt:lpstr>Calibri</vt:lpstr>
      <vt:lpstr>Calibri Light</vt:lpstr>
      <vt:lpstr>Verdana</vt:lpstr>
      <vt:lpstr>Wingdings</vt:lpstr>
      <vt:lpstr>brightsolid</vt:lpstr>
      <vt:lpstr>1_brightsolid</vt:lpstr>
      <vt:lpstr>Custom Design</vt:lpstr>
      <vt:lpstr>brightsolid </vt:lpstr>
      <vt:lpstr>A bit about me:</vt:lpstr>
      <vt:lpstr>What is the most important thing that brightsolid look  for in the young workforce?</vt:lpstr>
      <vt:lpstr>Soft skills</vt:lpstr>
      <vt:lpstr>Examples of Soft Skills: Communication </vt:lpstr>
      <vt:lpstr>Teamwork</vt:lpstr>
      <vt:lpstr>Organisation and time management</vt:lpstr>
      <vt:lpstr>How to gain soft skills</vt:lpstr>
      <vt:lpstr>You have to keep building on Soft Skills</vt:lpstr>
      <vt:lpstr>PowerPoint Presentation</vt:lpstr>
      <vt:lpstr>PowerPoint Presentation</vt:lpstr>
    </vt:vector>
  </TitlesOfParts>
  <Company>brightsolid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 board report</dc:title>
  <dc:creator>lcalder</dc:creator>
  <cp:lastModifiedBy>acreamer735</cp:lastModifiedBy>
  <cp:revision>587</cp:revision>
  <cp:lastPrinted>2012-11-15T16:44:19Z</cp:lastPrinted>
  <dcterms:created xsi:type="dcterms:W3CDTF">2010-05-13T07:47:56Z</dcterms:created>
  <dcterms:modified xsi:type="dcterms:W3CDTF">2017-01-12T16:25:58Z</dcterms:modified>
</cp:coreProperties>
</file>