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262" r:id="rId3"/>
    <p:sldId id="257" r:id="rId4"/>
    <p:sldId id="264" r:id="rId5"/>
    <p:sldId id="259" r:id="rId6"/>
    <p:sldId id="260" r:id="rId7"/>
    <p:sldId id="263"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90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5BFABF-B892-4F37-897E-FBF3051AF782}" type="datetimeFigureOut">
              <a:rPr lang="en-GB" smtClean="0"/>
              <a:t>27/03/2016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6BCA34-979F-4572-BA51-386C079A585D}" type="slidenum">
              <a:rPr lang="en-GB" smtClean="0"/>
              <a:t>‹#›</a:t>
            </a:fld>
            <a:endParaRPr lang="en-GB"/>
          </a:p>
        </p:txBody>
      </p:sp>
    </p:spTree>
    <p:extLst>
      <p:ext uri="{BB962C8B-B14F-4D97-AF65-F5344CB8AC3E}">
        <p14:creationId xmlns:p14="http://schemas.microsoft.com/office/powerpoint/2010/main" val="1068134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Late</a:t>
            </a:r>
            <a:r>
              <a:rPr lang="en-GB" baseline="0" dirty="0" smtClean="0"/>
              <a:t> coming is constantly under scrutiny and the latest change to procedures is to encourage pupils who turn up late for school, to take responsibility for ensuring this stops and they arrive on time.</a:t>
            </a:r>
            <a:endParaRPr lang="en-GB" dirty="0"/>
          </a:p>
        </p:txBody>
      </p:sp>
      <p:sp>
        <p:nvSpPr>
          <p:cNvPr id="4" name="Slide Number Placeholder 3"/>
          <p:cNvSpPr>
            <a:spLocks noGrp="1"/>
          </p:cNvSpPr>
          <p:nvPr>
            <p:ph type="sldNum" sz="quarter" idx="10"/>
          </p:nvPr>
        </p:nvSpPr>
        <p:spPr/>
        <p:txBody>
          <a:bodyPr/>
          <a:lstStyle/>
          <a:p>
            <a:fld id="{AD6BCA34-979F-4572-BA51-386C079A585D}" type="slidenum">
              <a:rPr lang="en-GB" smtClean="0"/>
              <a:t>1</a:t>
            </a:fld>
            <a:endParaRPr lang="en-GB"/>
          </a:p>
        </p:txBody>
      </p:sp>
    </p:spTree>
    <p:extLst>
      <p:ext uri="{BB962C8B-B14F-4D97-AF65-F5344CB8AC3E}">
        <p14:creationId xmlns:p14="http://schemas.microsoft.com/office/powerpoint/2010/main" val="2798139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Turning up on time applies</a:t>
            </a:r>
            <a:r>
              <a:rPr lang="en-GB" baseline="0" dirty="0" smtClean="0"/>
              <a:t> to a lot more that school. It is a skill most of us learn while at primary. It is a skill for life, as well as for getting the most out of your entitlement to an education and to secure your future after school.</a:t>
            </a:r>
            <a:endParaRPr lang="en-GB" dirty="0"/>
          </a:p>
        </p:txBody>
      </p:sp>
      <p:sp>
        <p:nvSpPr>
          <p:cNvPr id="4" name="Slide Number Placeholder 3"/>
          <p:cNvSpPr>
            <a:spLocks noGrp="1"/>
          </p:cNvSpPr>
          <p:nvPr>
            <p:ph type="sldNum" sz="quarter" idx="10"/>
          </p:nvPr>
        </p:nvSpPr>
        <p:spPr/>
        <p:txBody>
          <a:bodyPr/>
          <a:lstStyle/>
          <a:p>
            <a:fld id="{AD6BCA34-979F-4572-BA51-386C079A585D}" type="slidenum">
              <a:rPr lang="en-GB" smtClean="0"/>
              <a:t>2</a:t>
            </a:fld>
            <a:endParaRPr lang="en-GB"/>
          </a:p>
        </p:txBody>
      </p:sp>
    </p:spTree>
    <p:extLst>
      <p:ext uri="{BB962C8B-B14F-4D97-AF65-F5344CB8AC3E}">
        <p14:creationId xmlns:p14="http://schemas.microsoft.com/office/powerpoint/2010/main" val="1844989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School staff and the PRC have been consulted about how best to encourage different stages to come to school on time. Here</a:t>
            </a:r>
            <a:r>
              <a:rPr lang="en-GB" baseline="0" dirty="0" smtClean="0"/>
              <a:t> are the arrangements for S1-S3 pupils.</a:t>
            </a:r>
            <a:endParaRPr lang="en-GB" dirty="0"/>
          </a:p>
        </p:txBody>
      </p:sp>
      <p:sp>
        <p:nvSpPr>
          <p:cNvPr id="4" name="Slide Number Placeholder 3"/>
          <p:cNvSpPr>
            <a:spLocks noGrp="1"/>
          </p:cNvSpPr>
          <p:nvPr>
            <p:ph type="sldNum" sz="quarter" idx="10"/>
          </p:nvPr>
        </p:nvSpPr>
        <p:spPr/>
        <p:txBody>
          <a:bodyPr/>
          <a:lstStyle/>
          <a:p>
            <a:fld id="{AD6BCA34-979F-4572-BA51-386C079A585D}" type="slidenum">
              <a:rPr lang="en-GB" smtClean="0"/>
              <a:t>3</a:t>
            </a:fld>
            <a:endParaRPr lang="en-GB"/>
          </a:p>
        </p:txBody>
      </p:sp>
    </p:spTree>
    <p:extLst>
      <p:ext uri="{BB962C8B-B14F-4D97-AF65-F5344CB8AC3E}">
        <p14:creationId xmlns:p14="http://schemas.microsoft.com/office/powerpoint/2010/main" val="1235941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And for S4-S6 pupils</a:t>
            </a:r>
            <a:endParaRPr lang="en-GB" dirty="0"/>
          </a:p>
        </p:txBody>
      </p:sp>
      <p:sp>
        <p:nvSpPr>
          <p:cNvPr id="4" name="Slide Number Placeholder 3"/>
          <p:cNvSpPr>
            <a:spLocks noGrp="1"/>
          </p:cNvSpPr>
          <p:nvPr>
            <p:ph type="sldNum" sz="quarter" idx="10"/>
          </p:nvPr>
        </p:nvSpPr>
        <p:spPr/>
        <p:txBody>
          <a:bodyPr/>
          <a:lstStyle/>
          <a:p>
            <a:fld id="{AD6BCA34-979F-4572-BA51-386C079A585D}" type="slidenum">
              <a:rPr lang="en-GB" smtClean="0"/>
              <a:t>4</a:t>
            </a:fld>
            <a:endParaRPr lang="en-GB"/>
          </a:p>
        </p:txBody>
      </p:sp>
    </p:spTree>
    <p:extLst>
      <p:ext uri="{BB962C8B-B14F-4D97-AF65-F5344CB8AC3E}">
        <p14:creationId xmlns:p14="http://schemas.microsoft.com/office/powerpoint/2010/main" val="3288634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Of course, if there is a valid reason for you coming in late on an occasion, then you must bring</a:t>
            </a:r>
            <a:r>
              <a:rPr lang="en-GB" baseline="0" dirty="0" smtClean="0"/>
              <a:t> in a note from your parent or carer or, if for any reason they are unable to write you a note, you have to make sure that they contact the school office when you do arrive at school, to explain the valid reason for your lateness.</a:t>
            </a:r>
            <a:endParaRPr lang="en-GB" dirty="0"/>
          </a:p>
        </p:txBody>
      </p:sp>
      <p:sp>
        <p:nvSpPr>
          <p:cNvPr id="4" name="Slide Number Placeholder 3"/>
          <p:cNvSpPr>
            <a:spLocks noGrp="1"/>
          </p:cNvSpPr>
          <p:nvPr>
            <p:ph type="sldNum" sz="quarter" idx="10"/>
          </p:nvPr>
        </p:nvSpPr>
        <p:spPr/>
        <p:txBody>
          <a:bodyPr/>
          <a:lstStyle/>
          <a:p>
            <a:fld id="{AD6BCA34-979F-4572-BA51-386C079A585D}" type="slidenum">
              <a:rPr lang="en-GB" smtClean="0"/>
              <a:t>5</a:t>
            </a:fld>
            <a:endParaRPr lang="en-GB"/>
          </a:p>
        </p:txBody>
      </p:sp>
    </p:spTree>
    <p:extLst>
      <p:ext uri="{BB962C8B-B14F-4D97-AF65-F5344CB8AC3E}">
        <p14:creationId xmlns:p14="http://schemas.microsoft.com/office/powerpoint/2010/main" val="3172456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school has heard a lot of invalid</a:t>
            </a:r>
            <a:r>
              <a:rPr lang="en-GB" baseline="0" dirty="0" smtClean="0"/>
              <a:t> reasons for late coming. Generally speaking, a one- off personal or family illness or other emergency is valid, as are medical and dental appointments. It is your job to be aware of roadworks and heavy traffic times and avoid late coming by leaving home earlier. That is what all the school staff have to do. It is no different for pupils. Make any necessary preparations to ensure you can arrive on time. It is the same for frosty weather. We all have to prepare for winter weather affecting our journey to school. If your parents’ frosty windscreen is making you late, talk to them and arrange a better way to get you to school on time. The school would not make allowances for pupils who live far away from the school. Going to a school far away from your home, necessarily involves planning how to make sure you can arrive at that school on time.</a:t>
            </a:r>
            <a:endParaRPr lang="en-GB" dirty="0"/>
          </a:p>
        </p:txBody>
      </p:sp>
      <p:sp>
        <p:nvSpPr>
          <p:cNvPr id="4" name="Slide Number Placeholder 3"/>
          <p:cNvSpPr>
            <a:spLocks noGrp="1"/>
          </p:cNvSpPr>
          <p:nvPr>
            <p:ph type="sldNum" sz="quarter" idx="10"/>
          </p:nvPr>
        </p:nvSpPr>
        <p:spPr/>
        <p:txBody>
          <a:bodyPr/>
          <a:lstStyle/>
          <a:p>
            <a:fld id="{AD6BCA34-979F-4572-BA51-386C079A585D}" type="slidenum">
              <a:rPr lang="en-GB" smtClean="0"/>
              <a:t>6</a:t>
            </a:fld>
            <a:endParaRPr lang="en-GB"/>
          </a:p>
        </p:txBody>
      </p:sp>
    </p:spTree>
    <p:extLst>
      <p:ext uri="{BB962C8B-B14F-4D97-AF65-F5344CB8AC3E}">
        <p14:creationId xmlns:p14="http://schemas.microsoft.com/office/powerpoint/2010/main" val="3319657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have listened to people’s views on how best to encourage pupils to arrive on time, every day. And this is why</a:t>
            </a:r>
            <a:r>
              <a:rPr lang="en-GB" baseline="0" dirty="0" smtClean="0"/>
              <a:t> the school has put in place these procedures</a:t>
            </a:r>
            <a:endParaRPr lang="en-GB" dirty="0"/>
          </a:p>
        </p:txBody>
      </p:sp>
      <p:sp>
        <p:nvSpPr>
          <p:cNvPr id="4" name="Slide Number Placeholder 3"/>
          <p:cNvSpPr>
            <a:spLocks noGrp="1"/>
          </p:cNvSpPr>
          <p:nvPr>
            <p:ph type="sldNum" sz="quarter" idx="10"/>
          </p:nvPr>
        </p:nvSpPr>
        <p:spPr/>
        <p:txBody>
          <a:bodyPr/>
          <a:lstStyle/>
          <a:p>
            <a:fld id="{AD6BCA34-979F-4572-BA51-386C079A585D}" type="slidenum">
              <a:rPr lang="en-GB" smtClean="0"/>
              <a:t>7</a:t>
            </a:fld>
            <a:endParaRPr lang="en-GB"/>
          </a:p>
        </p:txBody>
      </p:sp>
    </p:spTree>
    <p:extLst>
      <p:ext uri="{BB962C8B-B14F-4D97-AF65-F5344CB8AC3E}">
        <p14:creationId xmlns:p14="http://schemas.microsoft.com/office/powerpoint/2010/main" val="2286116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actually quite straight forward. The vast majority of Grove Academy pupils arrive in</a:t>
            </a:r>
            <a:r>
              <a:rPr lang="en-GB" baseline="0" dirty="0" smtClean="0"/>
              <a:t> school on time in the morning ( at the very latest in the building by 8.42, so they can be in  Tutor Time for the 8.45 bell). Most pupils are in the building by 8.35am.</a:t>
            </a:r>
          </a:p>
          <a:p>
            <a:r>
              <a:rPr lang="en-GB" baseline="0" dirty="0" smtClean="0"/>
              <a:t>Turn up on time in the morning- On time, feel good, ready for the school day ahead, no stress.</a:t>
            </a:r>
            <a:endParaRPr lang="en-GB" dirty="0"/>
          </a:p>
        </p:txBody>
      </p:sp>
      <p:sp>
        <p:nvSpPr>
          <p:cNvPr id="4" name="Slide Number Placeholder 3"/>
          <p:cNvSpPr>
            <a:spLocks noGrp="1"/>
          </p:cNvSpPr>
          <p:nvPr>
            <p:ph type="sldNum" sz="quarter" idx="10"/>
          </p:nvPr>
        </p:nvSpPr>
        <p:spPr/>
        <p:txBody>
          <a:bodyPr/>
          <a:lstStyle/>
          <a:p>
            <a:fld id="{AD6BCA34-979F-4572-BA51-386C079A585D}" type="slidenum">
              <a:rPr lang="en-GB" smtClean="0"/>
              <a:t>8</a:t>
            </a:fld>
            <a:endParaRPr lang="en-GB"/>
          </a:p>
        </p:txBody>
      </p:sp>
    </p:spTree>
    <p:extLst>
      <p:ext uri="{BB962C8B-B14F-4D97-AF65-F5344CB8AC3E}">
        <p14:creationId xmlns:p14="http://schemas.microsoft.com/office/powerpoint/2010/main" val="1191902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632B3AB-6FF8-4464-8E5A-A3B56238D1AE}" type="datetimeFigureOut">
              <a:rPr lang="en-GB" smtClean="0"/>
              <a:t>27/03/2016</a:t>
            </a:fld>
            <a:endParaRPr lang="en-GB"/>
          </a:p>
        </p:txBody>
      </p:sp>
      <p:sp>
        <p:nvSpPr>
          <p:cNvPr id="17" name="Footer Placeholder 16"/>
          <p:cNvSpPr>
            <a:spLocks noGrp="1"/>
          </p:cNvSpPr>
          <p:nvPr>
            <p:ph type="ftr" sz="quarter" idx="11"/>
          </p:nvPr>
        </p:nvSpPr>
        <p:spPr>
          <a:xfrm>
            <a:off x="5410200" y="4205288"/>
            <a:ext cx="1295400" cy="457200"/>
          </a:xfrm>
        </p:spPr>
        <p:txBody>
          <a:bodyPr/>
          <a:lstStyle/>
          <a:p>
            <a:endParaRPr lang="en-GB"/>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6EF75E9-9819-4F55-9DCE-B20FB86E9EE3}"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32B3AB-6FF8-4464-8E5A-A3B56238D1AE}" type="datetimeFigureOut">
              <a:rPr lang="en-GB" smtClean="0"/>
              <a:t>27/03/2016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EF75E9-9819-4F55-9DCE-B20FB86E9EE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32B3AB-6FF8-4464-8E5A-A3B56238D1AE}" type="datetimeFigureOut">
              <a:rPr lang="en-GB" smtClean="0"/>
              <a:t>27/03/2016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EF75E9-9819-4F55-9DCE-B20FB86E9EE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32B3AB-6FF8-4464-8E5A-A3B56238D1AE}" type="datetimeFigureOut">
              <a:rPr lang="en-GB" smtClean="0"/>
              <a:t>27/03/2016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EF75E9-9819-4F55-9DCE-B20FB86E9EE3}"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632B3AB-6FF8-4464-8E5A-A3B56238D1AE}" type="datetimeFigureOut">
              <a:rPr lang="en-GB" smtClean="0"/>
              <a:t>27/03/2016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EF75E9-9819-4F55-9DCE-B20FB86E9EE3}"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632B3AB-6FF8-4464-8E5A-A3B56238D1AE}" type="datetimeFigureOut">
              <a:rPr lang="en-GB" smtClean="0"/>
              <a:t>27/03/2016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EF75E9-9819-4F55-9DCE-B20FB86E9EE3}"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632B3AB-6FF8-4464-8E5A-A3B56238D1AE}" type="datetimeFigureOut">
              <a:rPr lang="en-GB" smtClean="0"/>
              <a:t>27/03/2016</a:t>
            </a:fld>
            <a:endParaRPr lang="en-GB"/>
          </a:p>
        </p:txBody>
      </p:sp>
      <p:sp>
        <p:nvSpPr>
          <p:cNvPr id="27" name="Slide Number Placeholder 26"/>
          <p:cNvSpPr>
            <a:spLocks noGrp="1"/>
          </p:cNvSpPr>
          <p:nvPr>
            <p:ph type="sldNum" sz="quarter" idx="11"/>
          </p:nvPr>
        </p:nvSpPr>
        <p:spPr/>
        <p:txBody>
          <a:bodyPr rtlCol="0"/>
          <a:lstStyle/>
          <a:p>
            <a:fld id="{56EF75E9-9819-4F55-9DCE-B20FB86E9EE3}" type="slidenum">
              <a:rPr lang="en-GB" smtClean="0"/>
              <a:t>‹#›</a:t>
            </a:fld>
            <a:endParaRPr lang="en-GB"/>
          </a:p>
        </p:txBody>
      </p:sp>
      <p:sp>
        <p:nvSpPr>
          <p:cNvPr id="28" name="Footer Placeholder 27"/>
          <p:cNvSpPr>
            <a:spLocks noGrp="1"/>
          </p:cNvSpPr>
          <p:nvPr>
            <p:ph type="ftr" sz="quarter" idx="12"/>
          </p:nvPr>
        </p:nvSpPr>
        <p:spPr/>
        <p:txBody>
          <a:bodyPr rtlCol="0"/>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632B3AB-6FF8-4464-8E5A-A3B56238D1AE}" type="datetimeFigureOut">
              <a:rPr lang="en-GB" smtClean="0"/>
              <a:t>27/03/2016</a:t>
            </a:fld>
            <a:endParaRPr lang="en-GB"/>
          </a:p>
        </p:txBody>
      </p:sp>
      <p:sp>
        <p:nvSpPr>
          <p:cNvPr id="4" name="Footer Placeholder 3"/>
          <p:cNvSpPr>
            <a:spLocks noGrp="1"/>
          </p:cNvSpPr>
          <p:nvPr>
            <p:ph type="ftr" sz="quarter" idx="11"/>
          </p:nvPr>
        </p:nvSpPr>
        <p:spPr>
          <a:xfrm>
            <a:off x="5257800" y="612648"/>
            <a:ext cx="1325880" cy="457200"/>
          </a:xfrm>
        </p:spPr>
        <p:txBody>
          <a:bodyPr/>
          <a:lstStyle/>
          <a:p>
            <a:endParaRPr lang="en-GB"/>
          </a:p>
        </p:txBody>
      </p:sp>
      <p:sp>
        <p:nvSpPr>
          <p:cNvPr id="5" name="Slide Number Placeholder 4"/>
          <p:cNvSpPr>
            <a:spLocks noGrp="1"/>
          </p:cNvSpPr>
          <p:nvPr>
            <p:ph type="sldNum" sz="quarter" idx="12"/>
          </p:nvPr>
        </p:nvSpPr>
        <p:spPr>
          <a:xfrm>
            <a:off x="8174736" y="2272"/>
            <a:ext cx="762000" cy="365760"/>
          </a:xfrm>
        </p:spPr>
        <p:txBody>
          <a:bodyPr/>
          <a:lstStyle/>
          <a:p>
            <a:fld id="{56EF75E9-9819-4F55-9DCE-B20FB86E9EE3}"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32B3AB-6FF8-4464-8E5A-A3B56238D1AE}" type="datetimeFigureOut">
              <a:rPr lang="en-GB" smtClean="0"/>
              <a:t>27/03/2016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EF75E9-9819-4F55-9DCE-B20FB86E9EE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632B3AB-6FF8-4464-8E5A-A3B56238D1AE}" type="datetimeFigureOut">
              <a:rPr lang="en-GB" smtClean="0"/>
              <a:t>27/03/2016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EF75E9-9819-4F55-9DCE-B20FB86E9EE3}"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632B3AB-6FF8-4464-8E5A-A3B56238D1AE}" type="datetimeFigureOut">
              <a:rPr lang="en-GB" smtClean="0"/>
              <a:t>27/03/2016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EF75E9-9819-4F55-9DCE-B20FB86E9EE3}"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632B3AB-6FF8-4464-8E5A-A3B56238D1AE}" type="datetimeFigureOut">
              <a:rPr lang="en-GB" smtClean="0"/>
              <a:t>27/03/2016</a:t>
            </a:fld>
            <a:endParaRPr lang="en-GB"/>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GB"/>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6EF75E9-9819-4F55-9DCE-B20FB86E9EE3}"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Change to Morning Late coming Procedures</a:t>
            </a:r>
            <a:endParaRPr lang="en-GB" dirty="0"/>
          </a:p>
        </p:txBody>
      </p:sp>
      <p:sp>
        <p:nvSpPr>
          <p:cNvPr id="5" name="Subtitle 4"/>
          <p:cNvSpPr>
            <a:spLocks noGrp="1"/>
          </p:cNvSpPr>
          <p:nvPr>
            <p:ph type="subTitle" idx="1"/>
          </p:nvPr>
        </p:nvSpPr>
        <p:spPr/>
        <p:txBody>
          <a:bodyPr/>
          <a:lstStyle/>
          <a:p>
            <a:r>
              <a:rPr lang="en-GB" dirty="0" smtClean="0"/>
              <a:t>Starting Monday 18 April 2016</a:t>
            </a:r>
            <a:endParaRPr lang="en-GB" dirty="0"/>
          </a:p>
        </p:txBody>
      </p:sp>
    </p:spTree>
    <p:extLst>
      <p:ext uri="{BB962C8B-B14F-4D97-AF65-F5344CB8AC3E}">
        <p14:creationId xmlns:p14="http://schemas.microsoft.com/office/powerpoint/2010/main" val="3866580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we should come to school on time</a:t>
            </a:r>
            <a:endParaRPr lang="en-GB" dirty="0"/>
          </a:p>
        </p:txBody>
      </p:sp>
      <p:sp>
        <p:nvSpPr>
          <p:cNvPr id="3" name="Content Placeholder 2"/>
          <p:cNvSpPr>
            <a:spLocks noGrp="1"/>
          </p:cNvSpPr>
          <p:nvPr>
            <p:ph idx="1"/>
          </p:nvPr>
        </p:nvSpPr>
        <p:spPr/>
        <p:txBody>
          <a:bodyPr/>
          <a:lstStyle/>
          <a:p>
            <a:pPr marL="0" indent="0">
              <a:buNone/>
            </a:pPr>
            <a:r>
              <a:rPr lang="en-GB" b="1" dirty="0" smtClean="0"/>
              <a:t>Punctuality is a skill for </a:t>
            </a:r>
            <a:r>
              <a:rPr lang="en-GB" dirty="0" smtClean="0"/>
              <a:t>:</a:t>
            </a:r>
          </a:p>
          <a:p>
            <a:r>
              <a:rPr lang="en-GB" dirty="0" smtClean="0"/>
              <a:t>Learning: school, classes, course work , portfolio, assessment deadlines, college, university…….</a:t>
            </a:r>
          </a:p>
          <a:p>
            <a:r>
              <a:rPr lang="en-GB" dirty="0" smtClean="0"/>
              <a:t>Life: appointments, social events, meetings, </a:t>
            </a:r>
            <a:r>
              <a:rPr lang="en-GB" u="sng" dirty="0" smtClean="0"/>
              <a:t>respect for other people and their time</a:t>
            </a:r>
          </a:p>
          <a:p>
            <a:r>
              <a:rPr lang="en-GB" dirty="0" smtClean="0"/>
              <a:t>Work:  no employer tolerates employees not turning up for work on time. They are dismissed.</a:t>
            </a:r>
          </a:p>
        </p:txBody>
      </p:sp>
    </p:spTree>
    <p:extLst>
      <p:ext uri="{BB962C8B-B14F-4D97-AF65-F5344CB8AC3E}">
        <p14:creationId xmlns:p14="http://schemas.microsoft.com/office/powerpoint/2010/main" val="3216764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S1-S3 Pupils- late in the morning</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endParaRPr lang="en-GB" dirty="0"/>
          </a:p>
          <a:p>
            <a:r>
              <a:rPr lang="en-GB" dirty="0" smtClean="0"/>
              <a:t>Come into school via the </a:t>
            </a:r>
            <a:r>
              <a:rPr lang="en-GB" smtClean="0"/>
              <a:t>main/front door</a:t>
            </a:r>
          </a:p>
          <a:p>
            <a:endParaRPr lang="en-GB" smtClean="0"/>
          </a:p>
          <a:p>
            <a:r>
              <a:rPr lang="en-GB" dirty="0" smtClean="0"/>
              <a:t>Automatic </a:t>
            </a:r>
            <a:r>
              <a:rPr lang="en-GB" dirty="0" smtClean="0"/>
              <a:t>15 minute lunch </a:t>
            </a:r>
            <a:r>
              <a:rPr lang="en-GB" dirty="0"/>
              <a:t>time detention </a:t>
            </a:r>
            <a:r>
              <a:rPr lang="en-GB" dirty="0" smtClean="0"/>
              <a:t>in ML6 that </a:t>
            </a:r>
            <a:r>
              <a:rPr lang="en-GB" dirty="0"/>
              <a:t>same </a:t>
            </a:r>
            <a:r>
              <a:rPr lang="en-GB" dirty="0" smtClean="0"/>
              <a:t>day.</a:t>
            </a:r>
          </a:p>
          <a:p>
            <a:endParaRPr lang="en-GB" dirty="0"/>
          </a:p>
          <a:p>
            <a:r>
              <a:rPr lang="en-GB" dirty="0" smtClean="0"/>
              <a:t>Late </a:t>
            </a:r>
            <a:r>
              <a:rPr lang="en-GB" dirty="0"/>
              <a:t>coming detentions will be from </a:t>
            </a:r>
            <a:r>
              <a:rPr lang="en-GB" dirty="0" smtClean="0"/>
              <a:t>12.45pm- 1pm ( assuming most pupils take a few minutes to get to ML6)</a:t>
            </a:r>
          </a:p>
          <a:p>
            <a:endParaRPr lang="en-GB" dirty="0" smtClean="0"/>
          </a:p>
          <a:p>
            <a:r>
              <a:rPr lang="en-GB" dirty="0" smtClean="0"/>
              <a:t>Your  parent/carer</a:t>
            </a:r>
            <a:r>
              <a:rPr lang="en-GB" dirty="0"/>
              <a:t> </a:t>
            </a:r>
            <a:r>
              <a:rPr lang="en-GB" dirty="0" smtClean="0"/>
              <a:t>will receive a text “Your </a:t>
            </a:r>
            <a:r>
              <a:rPr lang="en-GB" dirty="0"/>
              <a:t>child was late for school today and has been instructed to attend for </a:t>
            </a:r>
            <a:r>
              <a:rPr lang="en-GB" dirty="0" smtClean="0"/>
              <a:t>15 minutes detention 12.45pm- 1pm”</a:t>
            </a:r>
          </a:p>
          <a:p>
            <a:endParaRPr lang="en-GB" dirty="0"/>
          </a:p>
          <a:p>
            <a:r>
              <a:rPr lang="en-GB" dirty="0"/>
              <a:t>I</a:t>
            </a:r>
            <a:r>
              <a:rPr lang="en-GB" dirty="0" smtClean="0"/>
              <a:t>f you fail </a:t>
            </a:r>
            <a:r>
              <a:rPr lang="en-GB" dirty="0"/>
              <a:t>to attend lunch time detention then </a:t>
            </a:r>
            <a:r>
              <a:rPr lang="en-GB" dirty="0" smtClean="0"/>
              <a:t>you are </a:t>
            </a:r>
            <a:r>
              <a:rPr lang="en-GB" dirty="0"/>
              <a:t>referred to </a:t>
            </a:r>
            <a:r>
              <a:rPr lang="en-GB" dirty="0" smtClean="0"/>
              <a:t>Guidance and further action put in place.</a:t>
            </a:r>
            <a:endParaRPr lang="en-GB" dirty="0"/>
          </a:p>
          <a:p>
            <a:pPr marL="0" indent="0">
              <a:buNone/>
            </a:pPr>
            <a:endParaRPr lang="en-GB" dirty="0"/>
          </a:p>
          <a:p>
            <a:endParaRPr lang="en-GB" dirty="0"/>
          </a:p>
        </p:txBody>
      </p:sp>
    </p:spTree>
    <p:extLst>
      <p:ext uri="{BB962C8B-B14F-4D97-AF65-F5344CB8AC3E}">
        <p14:creationId xmlns:p14="http://schemas.microsoft.com/office/powerpoint/2010/main" val="1433455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S4-S6 pupils- late in the morning</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Late coming will result in:</a:t>
            </a:r>
          </a:p>
          <a:p>
            <a:pPr marL="0" indent="0">
              <a:buNone/>
            </a:pPr>
            <a:endParaRPr lang="en-GB" dirty="0" smtClean="0"/>
          </a:p>
          <a:p>
            <a:r>
              <a:rPr lang="en-GB" dirty="0" smtClean="0"/>
              <a:t>Text message to your parent/ carer:</a:t>
            </a:r>
          </a:p>
          <a:p>
            <a:pPr marL="0" indent="0">
              <a:buNone/>
            </a:pPr>
            <a:r>
              <a:rPr lang="en-GB" dirty="0" smtClean="0"/>
              <a:t> “ Your child was late today. Persistent late coming will feature in references requested by potential employers and for college and university applications”</a:t>
            </a:r>
          </a:p>
          <a:p>
            <a:pPr marL="0" indent="0">
              <a:buNone/>
            </a:pPr>
            <a:endParaRPr lang="en-GB" dirty="0" smtClean="0"/>
          </a:p>
          <a:p>
            <a:r>
              <a:rPr lang="en-GB" dirty="0" smtClean="0"/>
              <a:t>Persistent late coming ( 3 or more times per term) will result in a letter to your parent/carer informing them that any references completed by the school </a:t>
            </a:r>
            <a:r>
              <a:rPr lang="en-GB" b="1" dirty="0" smtClean="0"/>
              <a:t>will now refer to your late coming</a:t>
            </a:r>
          </a:p>
          <a:p>
            <a:pPr marL="0" indent="0">
              <a:buNone/>
            </a:pPr>
            <a:endParaRPr lang="en-GB" dirty="0"/>
          </a:p>
        </p:txBody>
      </p:sp>
    </p:spTree>
    <p:extLst>
      <p:ext uri="{BB962C8B-B14F-4D97-AF65-F5344CB8AC3E}">
        <p14:creationId xmlns:p14="http://schemas.microsoft.com/office/powerpoint/2010/main" val="57612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Notes from parent/carer</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Pupils who arrive late and who have a note from their parent / carer providing a valid reason will </a:t>
            </a:r>
            <a:r>
              <a:rPr lang="en-GB" u="sng" dirty="0" smtClean="0"/>
              <a:t>not</a:t>
            </a:r>
            <a:r>
              <a:rPr lang="en-GB" dirty="0" smtClean="0"/>
              <a:t> receive detention ( S1-S3) or have this instance of late coming count towards </a:t>
            </a:r>
            <a:r>
              <a:rPr lang="en-GB" u="sng" dirty="0" smtClean="0"/>
              <a:t>persistent</a:t>
            </a:r>
            <a:r>
              <a:rPr lang="en-GB" dirty="0" smtClean="0"/>
              <a:t> late coming (S4-S6)</a:t>
            </a:r>
          </a:p>
          <a:p>
            <a:endParaRPr lang="en-GB" dirty="0" smtClean="0"/>
          </a:p>
          <a:p>
            <a:r>
              <a:rPr lang="en-GB" dirty="0" smtClean="0"/>
              <a:t>It is your responsibility to ensure that you get a note from your parent/carer or that they phone the school that morning, to provide the valid reason.</a:t>
            </a:r>
          </a:p>
          <a:p>
            <a:endParaRPr lang="en-GB" dirty="0" smtClean="0"/>
          </a:p>
          <a:p>
            <a:r>
              <a:rPr lang="en-GB" dirty="0" smtClean="0"/>
              <a:t>No valid note or </a:t>
            </a:r>
            <a:r>
              <a:rPr lang="en-GB" dirty="0"/>
              <a:t>p</a:t>
            </a:r>
            <a:r>
              <a:rPr lang="en-GB" dirty="0" smtClean="0"/>
              <a:t>hone call from parent/carer will result in a detention / your late coming counting towards </a:t>
            </a:r>
            <a:r>
              <a:rPr lang="en-GB" u="sng" dirty="0" smtClean="0"/>
              <a:t>persistent</a:t>
            </a:r>
            <a:r>
              <a:rPr lang="en-GB" dirty="0" smtClean="0"/>
              <a:t> late coming ( 3 or more)</a:t>
            </a:r>
          </a:p>
          <a:p>
            <a:pPr marL="0" indent="0">
              <a:buNone/>
            </a:pPr>
            <a:endParaRPr lang="en-GB" dirty="0"/>
          </a:p>
          <a:p>
            <a:endParaRPr lang="en-GB" dirty="0" smtClean="0"/>
          </a:p>
          <a:p>
            <a:endParaRPr lang="en-GB" dirty="0" smtClean="0"/>
          </a:p>
        </p:txBody>
      </p:sp>
    </p:spTree>
    <p:extLst>
      <p:ext uri="{BB962C8B-B14F-4D97-AF65-F5344CB8AC3E}">
        <p14:creationId xmlns:p14="http://schemas.microsoft.com/office/powerpoint/2010/main" val="1967819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Some valid and invalid reasons for late coming</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b="1" dirty="0" smtClean="0"/>
              <a:t>Valid</a:t>
            </a:r>
          </a:p>
          <a:p>
            <a:r>
              <a:rPr lang="en-GB" dirty="0" smtClean="0"/>
              <a:t>Medical appointment/Emergency dental appointment</a:t>
            </a:r>
          </a:p>
          <a:p>
            <a:r>
              <a:rPr lang="en-GB" dirty="0" smtClean="0"/>
              <a:t>Illness</a:t>
            </a:r>
          </a:p>
          <a:p>
            <a:r>
              <a:rPr lang="en-GB" dirty="0" smtClean="0"/>
              <a:t>Personal/Family emergency</a:t>
            </a:r>
          </a:p>
          <a:p>
            <a:pPr marL="0" indent="0">
              <a:buNone/>
            </a:pPr>
            <a:r>
              <a:rPr lang="en-GB" b="1" dirty="0" smtClean="0"/>
              <a:t>Invalid</a:t>
            </a:r>
          </a:p>
          <a:p>
            <a:r>
              <a:rPr lang="en-GB" dirty="0" smtClean="0"/>
              <a:t>Missed the bus</a:t>
            </a:r>
          </a:p>
          <a:p>
            <a:r>
              <a:rPr lang="en-GB" dirty="0" smtClean="0"/>
              <a:t>Car broke down again!</a:t>
            </a:r>
          </a:p>
          <a:p>
            <a:r>
              <a:rPr lang="en-GB" dirty="0" smtClean="0"/>
              <a:t>Roadworks/ heavy traffic</a:t>
            </a:r>
          </a:p>
          <a:p>
            <a:r>
              <a:rPr lang="en-GB" dirty="0" smtClean="0"/>
              <a:t>Frost on parent/ carer’s car</a:t>
            </a:r>
          </a:p>
          <a:p>
            <a:r>
              <a:rPr lang="en-GB" dirty="0" smtClean="0"/>
              <a:t>Had to go back for my homework, keys, phone, kit….</a:t>
            </a:r>
          </a:p>
          <a:p>
            <a:r>
              <a:rPr lang="en-GB" dirty="0" smtClean="0"/>
              <a:t>I live far away from the school/ out with the Grove catchment</a:t>
            </a:r>
          </a:p>
          <a:p>
            <a:endParaRPr lang="en-GB" dirty="0"/>
          </a:p>
        </p:txBody>
      </p:sp>
    </p:spTree>
    <p:extLst>
      <p:ext uri="{BB962C8B-B14F-4D97-AF65-F5344CB8AC3E}">
        <p14:creationId xmlns:p14="http://schemas.microsoft.com/office/powerpoint/2010/main" val="369075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reason for the difference in procedures for S1-S3 and S4-S6</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School staff and pupils (via the PRC) believe that:</a:t>
            </a:r>
          </a:p>
          <a:p>
            <a:pPr marL="0" indent="0">
              <a:buNone/>
            </a:pPr>
            <a:endParaRPr lang="en-GB" dirty="0" smtClean="0"/>
          </a:p>
          <a:p>
            <a:r>
              <a:rPr lang="en-GB" dirty="0" smtClean="0"/>
              <a:t>S1-S3 pupils need the opportunity to learn how late coming could affect their employment, apprenticeship and college and university education prospects</a:t>
            </a:r>
          </a:p>
          <a:p>
            <a:endParaRPr lang="en-GB" dirty="0" smtClean="0"/>
          </a:p>
          <a:p>
            <a:r>
              <a:rPr lang="en-GB" dirty="0" smtClean="0"/>
              <a:t>S4-S6 pupils should have learned this and be aware of the risks to their post-school prospects of employment, college and university, if they choose to be persistently late for school</a:t>
            </a:r>
          </a:p>
          <a:p>
            <a:endParaRPr lang="en-GB" dirty="0"/>
          </a:p>
          <a:p>
            <a:endParaRPr lang="en-GB" dirty="0"/>
          </a:p>
        </p:txBody>
      </p:sp>
    </p:spTree>
    <p:extLst>
      <p:ext uri="{BB962C8B-B14F-4D97-AF65-F5344CB8AC3E}">
        <p14:creationId xmlns:p14="http://schemas.microsoft.com/office/powerpoint/2010/main" val="3496738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And finally</a:t>
            </a:r>
            <a:endParaRPr lang="en-GB" dirty="0"/>
          </a:p>
        </p:txBody>
      </p:sp>
      <p:sp>
        <p:nvSpPr>
          <p:cNvPr id="3" name="Content Placeholder 2"/>
          <p:cNvSpPr>
            <a:spLocks noGrp="1"/>
          </p:cNvSpPr>
          <p:nvPr>
            <p:ph idx="1"/>
          </p:nvPr>
        </p:nvSpPr>
        <p:spPr/>
        <p:txBody>
          <a:bodyPr>
            <a:normAutofit lnSpcReduction="10000"/>
          </a:bodyPr>
          <a:lstStyle/>
          <a:p>
            <a:r>
              <a:rPr lang="en-GB" dirty="0" smtClean="0"/>
              <a:t>There is one way to ensure that:</a:t>
            </a:r>
          </a:p>
          <a:p>
            <a:endParaRPr lang="en-GB" dirty="0" smtClean="0"/>
          </a:p>
          <a:p>
            <a:r>
              <a:rPr lang="en-GB" dirty="0" smtClean="0"/>
              <a:t>You never get detention</a:t>
            </a:r>
          </a:p>
          <a:p>
            <a:r>
              <a:rPr lang="en-GB" dirty="0" smtClean="0"/>
              <a:t>Your references  for employment, apprenticeships, college and university are not affected</a:t>
            </a:r>
          </a:p>
          <a:p>
            <a:endParaRPr lang="en-GB" dirty="0"/>
          </a:p>
          <a:p>
            <a:r>
              <a:rPr lang="en-GB" dirty="0" smtClean="0"/>
              <a:t>Turn up on time! It is really not that hard to do. Is it?</a:t>
            </a:r>
          </a:p>
          <a:p>
            <a:pPr marL="0" indent="0">
              <a:buNone/>
            </a:pPr>
            <a:r>
              <a:rPr lang="en-GB" dirty="0" smtClean="0"/>
              <a:t>    Most of us do it every day anyway.</a:t>
            </a:r>
            <a:endParaRPr lang="en-GB" dirty="0"/>
          </a:p>
        </p:txBody>
      </p:sp>
    </p:spTree>
    <p:extLst>
      <p:ext uri="{BB962C8B-B14F-4D97-AF65-F5344CB8AC3E}">
        <p14:creationId xmlns:p14="http://schemas.microsoft.com/office/powerpoint/2010/main" val="36553955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151</TotalTime>
  <Words>1035</Words>
  <Application>Microsoft Office PowerPoint</Application>
  <PresentationFormat>On-screen Show (4:3)</PresentationFormat>
  <Paragraphs>75</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Change to Morning Late coming Procedures</vt:lpstr>
      <vt:lpstr>Why we should come to school on time</vt:lpstr>
      <vt:lpstr>S1-S3 Pupils- late in the morning</vt:lpstr>
      <vt:lpstr>S4-S6 pupils- late in the morning</vt:lpstr>
      <vt:lpstr>Notes from parent/carer</vt:lpstr>
      <vt:lpstr>Some valid and invalid reasons for late coming</vt:lpstr>
      <vt:lpstr>The reason for the difference in procedures for S1-S3 and S4-S6</vt:lpstr>
      <vt:lpstr>And finally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to late coming procedures</dc:title>
  <dc:creator>Lesley</dc:creator>
  <cp:lastModifiedBy>Lesley</cp:lastModifiedBy>
  <cp:revision>16</cp:revision>
  <dcterms:created xsi:type="dcterms:W3CDTF">2016-03-27T15:19:40Z</dcterms:created>
  <dcterms:modified xsi:type="dcterms:W3CDTF">2016-03-27T18:13:09Z</dcterms:modified>
</cp:coreProperties>
</file>