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03" r:id="rId2"/>
    <p:sldId id="304" r:id="rId3"/>
    <p:sldId id="305" r:id="rId4"/>
    <p:sldId id="319" r:id="rId5"/>
    <p:sldId id="322" r:id="rId6"/>
    <p:sldId id="306" r:id="rId7"/>
    <p:sldId id="307" r:id="rId8"/>
    <p:sldId id="318" r:id="rId9"/>
    <p:sldId id="308" r:id="rId10"/>
    <p:sldId id="309" r:id="rId11"/>
    <p:sldId id="310" r:id="rId12"/>
    <p:sldId id="321" r:id="rId13"/>
    <p:sldId id="312" r:id="rId14"/>
    <p:sldId id="315" r:id="rId15"/>
    <p:sldId id="316" r:id="rId16"/>
    <p:sldId id="317" r:id="rId17"/>
  </p:sldIdLst>
  <p:sldSz cx="9144000" cy="6858000" type="screen4x3"/>
  <p:notesSz cx="6808788" cy="9940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CC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06" autoAdjust="0"/>
  </p:normalViewPr>
  <p:slideViewPr>
    <p:cSldViewPr>
      <p:cViewPr varScale="1">
        <p:scale>
          <a:sx n="95" d="100"/>
          <a:sy n="95" d="100"/>
        </p:scale>
        <p:origin x="4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1"/>
            <a:ext cx="2950475" cy="497046"/>
          </a:xfrm>
          <a:prstGeom prst="rect">
            <a:avLst/>
          </a:prstGeom>
          <a:noFill/>
          <a:ln w="9525">
            <a:noFill/>
            <a:miter lim="800000"/>
            <a:headEnd/>
            <a:tailEnd/>
          </a:ln>
          <a:effectLst/>
        </p:spPr>
        <p:txBody>
          <a:bodyPr vert="horz" wrap="square" lIns="93132" tIns="46566" rIns="93132" bIns="46566" numCol="1" anchor="t" anchorCtr="0" compatLnSpc="1">
            <a:prstTxWarp prst="textNoShape">
              <a:avLst/>
            </a:prstTxWarp>
          </a:bodyPr>
          <a:lstStyle>
            <a:lvl1pPr>
              <a:defRPr sz="1200">
                <a:latin typeface="Constantia" pitchFamily="18" charset="0"/>
              </a:defRPr>
            </a:lvl1pPr>
          </a:lstStyle>
          <a:p>
            <a:pPr>
              <a:defRPr/>
            </a:pPr>
            <a:endParaRPr lang="en-US"/>
          </a:p>
        </p:txBody>
      </p:sp>
      <p:sp>
        <p:nvSpPr>
          <p:cNvPr id="21507" name="Rectangle 3"/>
          <p:cNvSpPr>
            <a:spLocks noGrp="1" noChangeArrowheads="1"/>
          </p:cNvSpPr>
          <p:nvPr>
            <p:ph type="dt" idx="1"/>
          </p:nvPr>
        </p:nvSpPr>
        <p:spPr bwMode="auto">
          <a:xfrm>
            <a:off x="3856738" y="1"/>
            <a:ext cx="2950475" cy="497046"/>
          </a:xfrm>
          <a:prstGeom prst="rect">
            <a:avLst/>
          </a:prstGeom>
          <a:noFill/>
          <a:ln w="9525">
            <a:noFill/>
            <a:miter lim="800000"/>
            <a:headEnd/>
            <a:tailEnd/>
          </a:ln>
          <a:effectLst/>
        </p:spPr>
        <p:txBody>
          <a:bodyPr vert="horz" wrap="square" lIns="93132" tIns="46566" rIns="93132" bIns="46566" numCol="1" anchor="t" anchorCtr="0" compatLnSpc="1">
            <a:prstTxWarp prst="textNoShape">
              <a:avLst/>
            </a:prstTxWarp>
          </a:bodyPr>
          <a:lstStyle>
            <a:lvl1pPr algn="r">
              <a:defRPr sz="1200">
                <a:latin typeface="Constantia" pitchFamily="18" charset="0"/>
              </a:defRPr>
            </a:lvl1pPr>
          </a:lstStyle>
          <a:p>
            <a:pPr>
              <a:defRPr/>
            </a:pPr>
            <a:fld id="{BBC87EB7-A2A7-4CB7-A9E9-155D1FC14F97}" type="datetimeFigureOut">
              <a:rPr lang="en-US"/>
              <a:pPr>
                <a:defRPr/>
              </a:pPr>
              <a:t>1/12/2017</a:t>
            </a:fld>
            <a:endParaRPr lang="en-US"/>
          </a:p>
        </p:txBody>
      </p:sp>
      <p:sp>
        <p:nvSpPr>
          <p:cNvPr id="13316" name="Rectangle 4"/>
          <p:cNvSpPr>
            <a:spLocks noGrp="1" noRot="1" noChangeAspect="1" noChangeArrowheads="1" noTextEdit="1"/>
          </p:cNvSpPr>
          <p:nvPr>
            <p:ph type="sldImg" idx="2"/>
          </p:nvPr>
        </p:nvSpPr>
        <p:spPr bwMode="auto">
          <a:xfrm>
            <a:off x="919163" y="746125"/>
            <a:ext cx="4970462" cy="37274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0879" y="4721940"/>
            <a:ext cx="5447030" cy="4473416"/>
          </a:xfrm>
          <a:prstGeom prst="rect">
            <a:avLst/>
          </a:prstGeom>
          <a:noFill/>
          <a:ln w="9525">
            <a:noFill/>
            <a:miter lim="800000"/>
            <a:headEnd/>
            <a:tailEnd/>
          </a:ln>
          <a:effectLst/>
        </p:spPr>
        <p:txBody>
          <a:bodyPr vert="horz" wrap="square" lIns="93132" tIns="46566" rIns="93132" bIns="465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9442154"/>
            <a:ext cx="2950475" cy="497046"/>
          </a:xfrm>
          <a:prstGeom prst="rect">
            <a:avLst/>
          </a:prstGeom>
          <a:noFill/>
          <a:ln w="9525">
            <a:noFill/>
            <a:miter lim="800000"/>
            <a:headEnd/>
            <a:tailEnd/>
          </a:ln>
          <a:effectLst/>
        </p:spPr>
        <p:txBody>
          <a:bodyPr vert="horz" wrap="square" lIns="93132" tIns="46566" rIns="93132" bIns="46566" numCol="1" anchor="b" anchorCtr="0" compatLnSpc="1">
            <a:prstTxWarp prst="textNoShape">
              <a:avLst/>
            </a:prstTxWarp>
          </a:bodyPr>
          <a:lstStyle>
            <a:lvl1pPr>
              <a:defRPr sz="1200">
                <a:latin typeface="Constantia" pitchFamily="18" charset="0"/>
              </a:defRPr>
            </a:lvl1pPr>
          </a:lstStyle>
          <a:p>
            <a:pPr>
              <a:defRPr/>
            </a:pPr>
            <a:endParaRPr lang="en-US"/>
          </a:p>
        </p:txBody>
      </p:sp>
      <p:sp>
        <p:nvSpPr>
          <p:cNvPr id="21511" name="Rectangle 7"/>
          <p:cNvSpPr>
            <a:spLocks noGrp="1" noChangeArrowheads="1"/>
          </p:cNvSpPr>
          <p:nvPr>
            <p:ph type="sldNum" sz="quarter" idx="5"/>
          </p:nvPr>
        </p:nvSpPr>
        <p:spPr bwMode="auto">
          <a:xfrm>
            <a:off x="3856738" y="9442154"/>
            <a:ext cx="2950475" cy="497046"/>
          </a:xfrm>
          <a:prstGeom prst="rect">
            <a:avLst/>
          </a:prstGeom>
          <a:noFill/>
          <a:ln w="9525">
            <a:noFill/>
            <a:miter lim="800000"/>
            <a:headEnd/>
            <a:tailEnd/>
          </a:ln>
          <a:effectLst/>
        </p:spPr>
        <p:txBody>
          <a:bodyPr vert="horz" wrap="square" lIns="93132" tIns="46566" rIns="93132" bIns="46566" numCol="1" anchor="b" anchorCtr="0" compatLnSpc="1">
            <a:prstTxWarp prst="textNoShape">
              <a:avLst/>
            </a:prstTxWarp>
          </a:bodyPr>
          <a:lstStyle>
            <a:lvl1pPr algn="r">
              <a:defRPr sz="1200">
                <a:latin typeface="Constantia" pitchFamily="18" charset="0"/>
              </a:defRPr>
            </a:lvl1pPr>
          </a:lstStyle>
          <a:p>
            <a:pPr>
              <a:defRPr/>
            </a:pPr>
            <a:fld id="{F972AE7F-EE9B-42AD-8140-C6B35326FFFC}" type="slidenum">
              <a:rPr lang="en-US"/>
              <a:pPr>
                <a:defRPr/>
              </a:pPr>
              <a:t>‹#›</a:t>
            </a:fld>
            <a:endParaRPr lang="en-US"/>
          </a:p>
        </p:txBody>
      </p:sp>
    </p:spTree>
    <p:extLst>
      <p:ext uri="{BB962C8B-B14F-4D97-AF65-F5344CB8AC3E}">
        <p14:creationId xmlns:p14="http://schemas.microsoft.com/office/powerpoint/2010/main" val="23151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US" dirty="0"/>
              <a:t>Good evening, for this section I would like to give you an </a:t>
            </a:r>
            <a:r>
              <a:rPr lang="en-US" b="1" dirty="0"/>
              <a:t>outline of some of </a:t>
            </a:r>
            <a:r>
              <a:rPr lang="en-US" b="1" dirty="0" smtClean="0"/>
              <a:t>the options </a:t>
            </a:r>
            <a:r>
              <a:rPr lang="en-US" b="1" dirty="0"/>
              <a:t>for pupils  we have either recently introduced, or will be offering for the first time this year</a:t>
            </a:r>
            <a:r>
              <a:rPr lang="en-GB" dirty="0"/>
              <a:t> </a:t>
            </a:r>
          </a:p>
          <a:p>
            <a:pPr eaLnBrk="0" fontAlgn="base" hangingPunct="0"/>
            <a:r>
              <a:rPr lang="en-GB" dirty="0"/>
              <a:t> </a:t>
            </a:r>
          </a:p>
          <a:p>
            <a:pPr eaLnBrk="0" fontAlgn="base" hangingPunct="0"/>
            <a:r>
              <a:rPr lang="en-US" smtClean="0"/>
              <a:t>The choice </a:t>
            </a:r>
            <a:r>
              <a:rPr lang="en-US" dirty="0"/>
              <a:t>available to pupils moving into S4/5/6 next year are </a:t>
            </a:r>
            <a:r>
              <a:rPr lang="en-US" b="1" dirty="0"/>
              <a:t>linked to the key recommendations identified in the Wood Report.</a:t>
            </a:r>
            <a:r>
              <a:rPr lang="en-US" dirty="0"/>
              <a:t> This was commissioned by the government and aims to ensure that pupils at school have the opportunity to :</a:t>
            </a:r>
            <a:endParaRPr lang="en-GB" dirty="0"/>
          </a:p>
          <a:p>
            <a:pPr eaLnBrk="0" fontAlgn="base" hangingPunct="0"/>
            <a:r>
              <a:rPr lang="en-GB" dirty="0"/>
              <a:t> </a:t>
            </a:r>
          </a:p>
          <a:p>
            <a:pPr lvl="0" eaLnBrk="0" fontAlgn="base" hangingPunct="0"/>
            <a:r>
              <a:rPr lang="en-US" dirty="0"/>
              <a:t>access a wider range of qualifications including vocational qualifications</a:t>
            </a:r>
            <a:endParaRPr lang="en-GB" dirty="0"/>
          </a:p>
          <a:p>
            <a:pPr lvl="0" eaLnBrk="0" fontAlgn="base" hangingPunct="0"/>
            <a:r>
              <a:rPr lang="en-US" dirty="0"/>
              <a:t>develop key employability skills and </a:t>
            </a:r>
            <a:endParaRPr lang="en-GB" dirty="0"/>
          </a:p>
          <a:p>
            <a:pPr lvl="0" eaLnBrk="0" fontAlgn="base" hangingPunct="0"/>
            <a:r>
              <a:rPr lang="en-US" dirty="0"/>
              <a:t>Improve their awareness and understanding of industry  </a:t>
            </a:r>
            <a:endParaRPr lang="en-GB" dirty="0"/>
          </a:p>
          <a:p>
            <a:pPr eaLnBrk="0" fontAlgn="base" hangingPunct="0"/>
            <a:r>
              <a:rPr lang="en-GB" dirty="0"/>
              <a:t> </a:t>
            </a:r>
          </a:p>
          <a:p>
            <a:pPr eaLnBrk="0" fontAlgn="base" hangingPunct="0"/>
            <a:r>
              <a:rPr lang="en-US" dirty="0"/>
              <a:t> </a:t>
            </a:r>
            <a:endParaRPr lang="en-GB" dirty="0"/>
          </a:p>
          <a:p>
            <a:pPr eaLnBrk="0" fontAlgn="base" hangingPunct="0"/>
            <a:r>
              <a:rPr lang="en-US" b="1" dirty="0"/>
              <a:t>Central to this is the notion of developing employability- it aims to ensure that pupils can access the </a:t>
            </a:r>
            <a:r>
              <a:rPr lang="en-US" b="1" dirty="0" err="1"/>
              <a:t>labour</a:t>
            </a:r>
            <a:r>
              <a:rPr lang="en-US" b="1" dirty="0"/>
              <a:t> market with the skills and range of qualifications sought by potential employers</a:t>
            </a:r>
            <a:endParaRPr lang="en-GB" dirty="0"/>
          </a:p>
        </p:txBody>
      </p:sp>
      <p:sp>
        <p:nvSpPr>
          <p:cNvPr id="4" name="Slide Number Placeholder 3"/>
          <p:cNvSpPr>
            <a:spLocks noGrp="1"/>
          </p:cNvSpPr>
          <p:nvPr>
            <p:ph type="sldNum" sz="quarter" idx="10"/>
          </p:nvPr>
        </p:nvSpPr>
        <p:spPr/>
        <p:txBody>
          <a:bodyPr/>
          <a:lstStyle/>
          <a:p>
            <a:fld id="{F20E841C-708B-D44D-9903-17C0CF6DB77E}" type="slidenum">
              <a:rPr lang="en-US" smtClean="0"/>
              <a:t>1</a:t>
            </a:fld>
            <a:endParaRPr lang="en-US"/>
          </a:p>
        </p:txBody>
      </p:sp>
    </p:spTree>
    <p:extLst>
      <p:ext uri="{BB962C8B-B14F-4D97-AF65-F5344CB8AC3E}">
        <p14:creationId xmlns:p14="http://schemas.microsoft.com/office/powerpoint/2010/main" val="15009090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smtClean="0"/>
              <a:t>A</a:t>
            </a:r>
            <a:r>
              <a:rPr lang="en-GB" baseline="0" dirty="0" smtClean="0"/>
              <a:t> significant pathway for pupils is our</a:t>
            </a:r>
            <a:r>
              <a:rPr lang="en-GB" dirty="0" smtClean="0"/>
              <a:t> </a:t>
            </a:r>
            <a:r>
              <a:rPr lang="en-GB" dirty="0"/>
              <a:t>apprenticeship options – both the </a:t>
            </a:r>
            <a:r>
              <a:rPr lang="en-GB" b="1" dirty="0"/>
              <a:t>apprentice pathway </a:t>
            </a:r>
            <a:r>
              <a:rPr lang="en-GB" dirty="0"/>
              <a:t>in plumbing and electrical </a:t>
            </a:r>
            <a:r>
              <a:rPr lang="en-GB" dirty="0" smtClean="0"/>
              <a:t>(which </a:t>
            </a:r>
            <a:r>
              <a:rPr lang="en-GB" dirty="0"/>
              <a:t>is a 1 year </a:t>
            </a:r>
            <a:r>
              <a:rPr lang="en-GB" dirty="0" smtClean="0"/>
              <a:t>program) </a:t>
            </a:r>
            <a:r>
              <a:rPr lang="en-GB" dirty="0"/>
              <a:t>and </a:t>
            </a:r>
            <a:r>
              <a:rPr lang="en-GB" b="1" dirty="0"/>
              <a:t>foundation apprenticeships</a:t>
            </a:r>
            <a:r>
              <a:rPr lang="en-GB" dirty="0"/>
              <a:t> </a:t>
            </a:r>
            <a:r>
              <a:rPr lang="en-GB" dirty="0" smtClean="0"/>
              <a:t>(which </a:t>
            </a:r>
            <a:r>
              <a:rPr lang="en-GB" dirty="0"/>
              <a:t>are two year </a:t>
            </a:r>
            <a:r>
              <a:rPr lang="en-GB" dirty="0" smtClean="0"/>
              <a:t>programs).</a:t>
            </a:r>
            <a:endParaRPr lang="en-GB" dirty="0"/>
          </a:p>
          <a:p>
            <a:pPr eaLnBrk="0" fontAlgn="base" hangingPunct="0"/>
            <a:r>
              <a:rPr lang="en-GB" dirty="0"/>
              <a:t> </a:t>
            </a:r>
          </a:p>
          <a:p>
            <a:pPr eaLnBrk="0" fontAlgn="base" hangingPunct="0"/>
            <a:r>
              <a:rPr lang="en-GB" b="1" dirty="0"/>
              <a:t>Both options enable pupils </a:t>
            </a:r>
            <a:r>
              <a:rPr lang="en-GB" dirty="0"/>
              <a:t>to gain qualifications and work based learning and experience</a:t>
            </a:r>
          </a:p>
          <a:p>
            <a:pPr eaLnBrk="0" fontAlgn="base" hangingPunct="0"/>
            <a:r>
              <a:rPr lang="en-GB" dirty="0"/>
              <a:t> </a:t>
            </a:r>
          </a:p>
          <a:p>
            <a:r>
              <a:rPr lang="en-GB" dirty="0"/>
              <a:t>The aim of both is to enable young people to </a:t>
            </a:r>
            <a:r>
              <a:rPr lang="en-GB" b="1" dirty="0"/>
              <a:t>progress into full time employment or apprenticeships </a:t>
            </a:r>
            <a:r>
              <a:rPr lang="en-GB" dirty="0"/>
              <a:t>and have been developed for areas where there is a demand for recruits</a:t>
            </a:r>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10</a:t>
            </a:fld>
            <a:endParaRPr lang="en-US"/>
          </a:p>
        </p:txBody>
      </p:sp>
    </p:spTree>
    <p:extLst>
      <p:ext uri="{BB962C8B-B14F-4D97-AF65-F5344CB8AC3E}">
        <p14:creationId xmlns:p14="http://schemas.microsoft.com/office/powerpoint/2010/main" val="3145387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b="1" dirty="0"/>
              <a:t>If we take the plumbing/electrical pathway as an example</a:t>
            </a:r>
            <a:r>
              <a:rPr lang="en-GB" dirty="0"/>
              <a:t>; pupils involved in the apprenticeship program in electrical and plumbing would </a:t>
            </a:r>
            <a:r>
              <a:rPr lang="en-GB" dirty="0" smtClean="0"/>
              <a:t>spend-</a:t>
            </a:r>
          </a:p>
          <a:p>
            <a:pPr eaLnBrk="0" fontAlgn="base" hangingPunct="0"/>
            <a:endParaRPr lang="en-GB" dirty="0"/>
          </a:p>
          <a:p>
            <a:pPr eaLnBrk="0" fontAlgn="base" hangingPunct="0"/>
            <a:r>
              <a:rPr lang="en-GB" dirty="0" smtClean="0"/>
              <a:t>School- maths English and practical electronics</a:t>
            </a:r>
          </a:p>
          <a:p>
            <a:pPr eaLnBrk="0" fontAlgn="base" hangingPunct="0"/>
            <a:endParaRPr lang="en-GB" dirty="0" smtClean="0"/>
          </a:p>
          <a:p>
            <a:pPr eaLnBrk="0" fontAlgn="base" hangingPunct="0"/>
            <a:r>
              <a:rPr lang="en-GB" dirty="0" smtClean="0"/>
              <a:t>College- relevant vocational </a:t>
            </a:r>
            <a:r>
              <a:rPr lang="en-GB" b="1" dirty="0" smtClean="0"/>
              <a:t>qualification linked to knowledge and skills required </a:t>
            </a:r>
            <a:r>
              <a:rPr lang="en-GB" dirty="0" smtClean="0"/>
              <a:t>for</a:t>
            </a:r>
            <a:r>
              <a:rPr lang="en-GB" baseline="0" dirty="0" smtClean="0"/>
              <a:t> plumbing or electricians</a:t>
            </a:r>
            <a:endParaRPr lang="en-GB" dirty="0"/>
          </a:p>
          <a:p>
            <a:pPr eaLnBrk="0" fontAlgn="base" hangingPunct="0"/>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11</a:t>
            </a:fld>
            <a:endParaRPr lang="en-US"/>
          </a:p>
        </p:txBody>
      </p:sp>
    </p:spTree>
    <p:extLst>
      <p:ext uri="{BB962C8B-B14F-4D97-AF65-F5344CB8AC3E}">
        <p14:creationId xmlns:p14="http://schemas.microsoft.com/office/powerpoint/2010/main" val="3129823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this </a:t>
            </a:r>
            <a:r>
              <a:rPr lang="en-GB" b="1" dirty="0"/>
              <a:t>slide  illustrates the </a:t>
            </a:r>
            <a:r>
              <a:rPr lang="en-GB" b="1" dirty="0" smtClean="0"/>
              <a:t>potential benefit </a:t>
            </a:r>
            <a:r>
              <a:rPr lang="en-GB" dirty="0"/>
              <a:t>of this </a:t>
            </a:r>
            <a:r>
              <a:rPr lang="en-GB" dirty="0" smtClean="0"/>
              <a:t>approach</a:t>
            </a:r>
          </a:p>
          <a:p>
            <a:endParaRPr lang="en-GB" dirty="0" smtClean="0"/>
          </a:p>
          <a:p>
            <a:r>
              <a:rPr lang="en-GB" dirty="0" smtClean="0"/>
              <a:t>From experience </a:t>
            </a:r>
            <a:r>
              <a:rPr lang="en-GB" b="1" dirty="0" smtClean="0"/>
              <a:t>pupils who complete the pathway</a:t>
            </a:r>
            <a:r>
              <a:rPr lang="en-GB" b="1" baseline="0" dirty="0" smtClean="0"/>
              <a:t> are a more attractive proposition for potential employers</a:t>
            </a:r>
            <a:endParaRPr lang="en-GB" b="1" dirty="0"/>
          </a:p>
          <a:p>
            <a:endParaRPr lang="en-GB" b="1" dirty="0"/>
          </a:p>
          <a:p>
            <a:r>
              <a:rPr lang="en-GB" dirty="0"/>
              <a:t>If you would like </a:t>
            </a:r>
            <a:r>
              <a:rPr lang="en-GB" b="1" dirty="0"/>
              <a:t>further information on the opportunities</a:t>
            </a:r>
            <a:r>
              <a:rPr lang="en-GB" dirty="0"/>
              <a:t> via the foundation apprenticeship option I would recommend attending the workshop on offer from Elaine walls from Skills development Scotland</a:t>
            </a:r>
            <a:br>
              <a:rPr lang="en-GB" dirty="0"/>
            </a:br>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12</a:t>
            </a:fld>
            <a:endParaRPr lang="en-US"/>
          </a:p>
        </p:txBody>
      </p:sp>
    </p:spTree>
    <p:extLst>
      <p:ext uri="{BB962C8B-B14F-4D97-AF65-F5344CB8AC3E}">
        <p14:creationId xmlns:p14="http://schemas.microsoft.com/office/powerpoint/2010/main" val="3781954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Finally we have a number of HNC options</a:t>
            </a:r>
          </a:p>
          <a:p>
            <a:pPr eaLnBrk="0" fontAlgn="base" hangingPunct="0"/>
            <a:r>
              <a:rPr lang="en-GB" dirty="0"/>
              <a:t> </a:t>
            </a:r>
          </a:p>
          <a:p>
            <a:pPr eaLnBrk="0" fontAlgn="base" hangingPunct="0"/>
            <a:r>
              <a:rPr lang="en-GB" dirty="0"/>
              <a:t>Two of these are timetabled </a:t>
            </a:r>
            <a:endParaRPr lang="en-GB" dirty="0" smtClean="0"/>
          </a:p>
          <a:p>
            <a:pPr eaLnBrk="0" fontAlgn="base" hangingPunct="0"/>
            <a:endParaRPr lang="en-GB" dirty="0" smtClean="0"/>
          </a:p>
          <a:p>
            <a:pPr eaLnBrk="0" fontAlgn="base" hangingPunct="0"/>
            <a:r>
              <a:rPr lang="en-GB" dirty="0" smtClean="0"/>
              <a:t>HNC+ advanced Higher</a:t>
            </a:r>
            <a:endParaRPr lang="en-GB" dirty="0"/>
          </a:p>
          <a:p>
            <a:pPr eaLnBrk="0" fontAlgn="base" hangingPunct="0"/>
            <a:r>
              <a:rPr lang="en-GB" dirty="0"/>
              <a:t> </a:t>
            </a:r>
          </a:p>
          <a:p>
            <a:pPr eaLnBrk="0" fontAlgn="base" hangingPunct="0"/>
            <a:r>
              <a:rPr lang="en-GB" dirty="0"/>
              <a:t>Dundee &amp; Angus College have also offered the possibly of our pupils joining </a:t>
            </a:r>
            <a:r>
              <a:rPr lang="en-GB" dirty="0" err="1"/>
              <a:t>exisiting</a:t>
            </a:r>
            <a:r>
              <a:rPr lang="en-GB" dirty="0"/>
              <a:t> </a:t>
            </a:r>
          </a:p>
          <a:p>
            <a:pPr eaLnBrk="0" fontAlgn="base" hangingPunct="0"/>
            <a:r>
              <a:rPr lang="en-GB" dirty="0"/>
              <a:t>college courses if space allows in a number of HNC area</a:t>
            </a:r>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13</a:t>
            </a:fld>
            <a:endParaRPr lang="en-US"/>
          </a:p>
        </p:txBody>
      </p:sp>
    </p:spTree>
    <p:extLst>
      <p:ext uri="{BB962C8B-B14F-4D97-AF65-F5344CB8AC3E}">
        <p14:creationId xmlns:p14="http://schemas.microsoft.com/office/powerpoint/2010/main" val="2770846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Overall these developments in the senior phase seek to enhance the employability options for pupils, providing opportunities to gain </a:t>
            </a:r>
          </a:p>
          <a:p>
            <a:pPr eaLnBrk="0" fontAlgn="base" hangingPunct="0"/>
            <a:r>
              <a:rPr lang="en-GB" dirty="0"/>
              <a:t>academic qualifications</a:t>
            </a:r>
          </a:p>
          <a:p>
            <a:pPr eaLnBrk="0" fontAlgn="base" hangingPunct="0"/>
            <a:r>
              <a:rPr lang="en-GB" dirty="0"/>
              <a:t>vocational qualifications and </a:t>
            </a:r>
          </a:p>
          <a:p>
            <a:pPr eaLnBrk="0" fontAlgn="base" hangingPunct="0"/>
            <a:r>
              <a:rPr lang="en-GB" dirty="0"/>
              <a:t>industry certification and </a:t>
            </a:r>
          </a:p>
          <a:p>
            <a:pPr eaLnBrk="0" fontAlgn="base" hangingPunct="0"/>
            <a:r>
              <a:rPr lang="en-GB" dirty="0"/>
              <a:t>allowing pupils to develop key skills and </a:t>
            </a:r>
          </a:p>
          <a:p>
            <a:pPr eaLnBrk="0" fontAlgn="base" hangingPunct="0"/>
            <a:r>
              <a:rPr lang="en-GB" dirty="0"/>
              <a:t>extending understanding of specific careers and of industry</a:t>
            </a:r>
          </a:p>
          <a:p>
            <a:pPr eaLnBrk="0" fontAlgn="base" hangingPunct="0"/>
            <a:r>
              <a:rPr lang="en-GB" dirty="0"/>
              <a:t> to prepare pupils for the transition to the labour market</a:t>
            </a:r>
          </a:p>
          <a:p>
            <a:pPr eaLnBrk="0" fontAlgn="base" hangingPunct="0"/>
            <a:r>
              <a:rPr lang="en-GB" dirty="0"/>
              <a:t> </a:t>
            </a:r>
          </a:p>
          <a:p>
            <a:pPr eaLnBrk="0" fontAlgn="base" hangingPunct="0"/>
            <a:r>
              <a:rPr lang="en-GB" b="1" dirty="0"/>
              <a:t>Increasingly the norm for pupils in S4/5/6 as we further develop this approach will be a blended learning approach. T</a:t>
            </a:r>
            <a:r>
              <a:rPr lang="en-US" b="1" dirty="0"/>
              <a:t>his may mean pupils in S4/5/6 have learning experiences in school, at college, on work placement and could involve working with college or university lecturers and students as well as employers and other agencies</a:t>
            </a:r>
            <a:r>
              <a:rPr lang="en-US" b="1" dirty="0" smtClean="0"/>
              <a:t>.</a:t>
            </a:r>
          </a:p>
          <a:p>
            <a:pPr eaLnBrk="0" fontAlgn="base" hangingPunct="0"/>
            <a:endParaRPr lang="en-US" b="1" dirty="0" smtClean="0"/>
          </a:p>
          <a:p>
            <a:pPr eaLnBrk="0" fontAlgn="base" hangingPunct="0"/>
            <a:r>
              <a:rPr lang="en-US" b="0" dirty="0" smtClean="0"/>
              <a:t>Further information is available</a:t>
            </a:r>
            <a:r>
              <a:rPr lang="en-US" b="0" baseline="0" dirty="0" smtClean="0"/>
              <a:t> from the </a:t>
            </a:r>
            <a:r>
              <a:rPr lang="en-US" b="1" baseline="0" dirty="0" smtClean="0"/>
              <a:t>course choice booklet which can be found on the school website, </a:t>
            </a:r>
            <a:r>
              <a:rPr lang="en-US" b="0" baseline="0" dirty="0" smtClean="0"/>
              <a:t>for anyone who does not have internet access there are</a:t>
            </a:r>
            <a:r>
              <a:rPr lang="en-US" b="1" baseline="0" dirty="0" smtClean="0"/>
              <a:t> a limited number of paper copies </a:t>
            </a:r>
            <a:r>
              <a:rPr lang="en-US" b="0" baseline="0" dirty="0" smtClean="0"/>
              <a:t>that can be collected after this session</a:t>
            </a:r>
          </a:p>
          <a:p>
            <a:pPr eaLnBrk="0" fontAlgn="base" hangingPunct="0"/>
            <a:endParaRPr lang="en-US" b="1" baseline="0" dirty="0" smtClean="0"/>
          </a:p>
          <a:p>
            <a:pPr eaLnBrk="0" fontAlgn="base" hangingPunct="0"/>
            <a:r>
              <a:rPr lang="en-US" b="0" baseline="0" dirty="0" smtClean="0"/>
              <a:t>At this point I will pass you onto </a:t>
            </a:r>
            <a:r>
              <a:rPr lang="en-US" b="1" baseline="0" dirty="0" smtClean="0"/>
              <a:t>Simon Hewitt </a:t>
            </a:r>
            <a:r>
              <a:rPr lang="en-US" b="0" baseline="0" dirty="0" smtClean="0"/>
              <a:t>from Dundee and angus college</a:t>
            </a:r>
            <a:endParaRPr lang="en-GB" b="0" dirty="0"/>
          </a:p>
        </p:txBody>
      </p:sp>
      <p:sp>
        <p:nvSpPr>
          <p:cNvPr id="4" name="Slide Number Placeholder 3"/>
          <p:cNvSpPr>
            <a:spLocks noGrp="1"/>
          </p:cNvSpPr>
          <p:nvPr>
            <p:ph type="sldNum" sz="quarter" idx="10"/>
          </p:nvPr>
        </p:nvSpPr>
        <p:spPr/>
        <p:txBody>
          <a:bodyPr/>
          <a:lstStyle/>
          <a:p>
            <a:fld id="{F20E841C-708B-D44D-9903-17C0CF6DB77E}" type="slidenum">
              <a:rPr lang="en-US" smtClean="0"/>
              <a:t>14</a:t>
            </a:fld>
            <a:endParaRPr lang="en-US"/>
          </a:p>
        </p:txBody>
      </p:sp>
    </p:spTree>
    <p:extLst>
      <p:ext uri="{BB962C8B-B14F-4D97-AF65-F5344CB8AC3E}">
        <p14:creationId xmlns:p14="http://schemas.microsoft.com/office/powerpoint/2010/main" val="593369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Before I pass you over to Mr Hewitt </a:t>
            </a:r>
          </a:p>
          <a:p>
            <a:pPr eaLnBrk="0" fontAlgn="base" hangingPunct="0"/>
            <a:r>
              <a:rPr lang="en-GB" dirty="0"/>
              <a:t>we are looking to engage employers and develop links in as many areas as possible.</a:t>
            </a:r>
          </a:p>
          <a:p>
            <a:pPr eaLnBrk="0" fontAlgn="base" hangingPunct="0"/>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15</a:t>
            </a:fld>
            <a:endParaRPr lang="en-US"/>
          </a:p>
        </p:txBody>
      </p:sp>
    </p:spTree>
    <p:extLst>
      <p:ext uri="{BB962C8B-B14F-4D97-AF65-F5344CB8AC3E}">
        <p14:creationId xmlns:p14="http://schemas.microsoft.com/office/powerpoint/2010/main" val="611144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16</a:t>
            </a:fld>
            <a:endParaRPr lang="en-US"/>
          </a:p>
        </p:txBody>
      </p:sp>
    </p:spTree>
    <p:extLst>
      <p:ext uri="{BB962C8B-B14F-4D97-AF65-F5344CB8AC3E}">
        <p14:creationId xmlns:p14="http://schemas.microsoft.com/office/powerpoint/2010/main" val="3241808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US" dirty="0"/>
              <a:t>There are a</a:t>
            </a:r>
            <a:r>
              <a:rPr lang="en-US" b="1" dirty="0"/>
              <a:t> number of contexts </a:t>
            </a:r>
            <a:r>
              <a:rPr lang="en-US" dirty="0"/>
              <a:t>for these developments</a:t>
            </a:r>
            <a:r>
              <a:rPr lang="en-US" b="1" dirty="0"/>
              <a:t>, one </a:t>
            </a:r>
            <a:r>
              <a:rPr lang="en-US" dirty="0"/>
              <a:t>is the</a:t>
            </a:r>
            <a:r>
              <a:rPr lang="en-US" b="1" dirty="0"/>
              <a:t> significant changes in the </a:t>
            </a:r>
            <a:r>
              <a:rPr lang="en-US" b="1" dirty="0" err="1"/>
              <a:t>labour</a:t>
            </a:r>
            <a:r>
              <a:rPr lang="en-US" b="1" dirty="0"/>
              <a:t> market </a:t>
            </a:r>
            <a:r>
              <a:rPr lang="en-US" dirty="0"/>
              <a:t>&amp; another is</a:t>
            </a:r>
            <a:r>
              <a:rPr lang="en-US" b="1" dirty="0"/>
              <a:t> feedback from employers. </a:t>
            </a:r>
            <a:endParaRPr lang="en-GB" dirty="0"/>
          </a:p>
          <a:p>
            <a:pPr eaLnBrk="0" fontAlgn="base" hangingPunct="0"/>
            <a:r>
              <a:rPr lang="en-US" dirty="0"/>
              <a:t> We currently have </a:t>
            </a:r>
            <a:r>
              <a:rPr lang="en-US" b="1" dirty="0"/>
              <a:t>high levels of youth unemployment</a:t>
            </a:r>
            <a:r>
              <a:rPr lang="en-US" dirty="0"/>
              <a:t> at the same time that employers are unable to fill vacancies and skills shortages exist.  This has led to a review of how we are preparing pupils </a:t>
            </a:r>
            <a:endParaRPr lang="en-GB" dirty="0"/>
          </a:p>
          <a:p>
            <a:pPr eaLnBrk="0" fontAlgn="base" hangingPunct="0"/>
            <a:r>
              <a:rPr lang="en-US" dirty="0"/>
              <a:t> </a:t>
            </a:r>
            <a:endParaRPr lang="en-GB" dirty="0"/>
          </a:p>
          <a:p>
            <a:pPr eaLnBrk="0" fontAlgn="base" hangingPunct="0"/>
            <a:r>
              <a:rPr lang="en-US" dirty="0"/>
              <a:t>For many pupils , what I </a:t>
            </a:r>
            <a:r>
              <a:rPr lang="en-US" b="1" dirty="0"/>
              <a:t>will refer to as the traditional route- </a:t>
            </a:r>
            <a:r>
              <a:rPr lang="en-US" dirty="0"/>
              <a:t>progression through school, onto university and into employment is the most suitable option and will remain so. That has implications for the choices they are about to make regarding specific subjects</a:t>
            </a:r>
            <a:endParaRPr lang="en-GB" dirty="0"/>
          </a:p>
          <a:p>
            <a:pPr eaLnBrk="0" fontAlgn="base" hangingPunct="0"/>
            <a:r>
              <a:rPr lang="en-GB" dirty="0"/>
              <a:t> </a:t>
            </a:r>
          </a:p>
          <a:p>
            <a:pPr eaLnBrk="0" fontAlgn="base" hangingPunct="0"/>
            <a:r>
              <a:rPr lang="en-US" dirty="0"/>
              <a:t>However, this option </a:t>
            </a:r>
            <a:r>
              <a:rPr lang="en-US" b="1" dirty="0"/>
              <a:t>is no longer the guarantee</a:t>
            </a:r>
            <a:r>
              <a:rPr lang="en-US" dirty="0"/>
              <a:t> that it might have been the past. (Graduates working in low skilled, low paid employment)</a:t>
            </a:r>
            <a:endParaRPr lang="en-GB" dirty="0"/>
          </a:p>
          <a:p>
            <a:pPr eaLnBrk="0" fontAlgn="base" hangingPunct="0"/>
            <a:r>
              <a:rPr lang="en-GB" dirty="0"/>
              <a:t> </a:t>
            </a:r>
          </a:p>
          <a:p>
            <a:pPr eaLnBrk="0" fontAlgn="base" hangingPunct="0"/>
            <a:r>
              <a:rPr lang="en-US" dirty="0"/>
              <a:t>Pupils can now access degree level courses through </a:t>
            </a:r>
            <a:r>
              <a:rPr lang="en-US" b="1" dirty="0"/>
              <a:t>routes other than the traditional academic </a:t>
            </a:r>
            <a:r>
              <a:rPr lang="en-US" b="1" dirty="0" err="1"/>
              <a:t>highers</a:t>
            </a:r>
            <a:r>
              <a:rPr lang="en-US" b="1" dirty="0"/>
              <a:t> </a:t>
            </a:r>
            <a:r>
              <a:rPr lang="en-US" dirty="0"/>
              <a:t> (for example via HNCs and HNDs) which may be more appropriate / or more successful given potential cut backs in the university sector and funding arrangements for these courses.</a:t>
            </a:r>
            <a:endParaRPr lang="en-GB" dirty="0"/>
          </a:p>
          <a:p>
            <a:pPr eaLnBrk="0" fontAlgn="base" hangingPunct="0"/>
            <a:r>
              <a:rPr lang="en-GB" dirty="0"/>
              <a:t> </a:t>
            </a:r>
          </a:p>
          <a:p>
            <a:pPr eaLnBrk="0" fontAlgn="base" hangingPunct="0"/>
            <a:r>
              <a:rPr lang="en-US" dirty="0"/>
              <a:t>The degree route is definitely the best option for some pupils.  But even for those pupils who wish to follow that route</a:t>
            </a:r>
            <a:r>
              <a:rPr lang="en-US" b="1" dirty="0"/>
              <a:t>, having only academic qualifications from school alone may not be enough</a:t>
            </a:r>
            <a:r>
              <a:rPr lang="en-US" dirty="0"/>
              <a:t>, for example almost all applicants applying for medicine will probably have achieved 5 As at Higher but applicants may require other vocationally based experiences such as relevant work placements to enhance their personal statements and secure an interview. </a:t>
            </a:r>
          </a:p>
          <a:p>
            <a:pPr eaLnBrk="0" fontAlgn="base" hangingPunct="0"/>
            <a:endParaRPr lang="en-GB" dirty="0"/>
          </a:p>
          <a:p>
            <a:pPr eaLnBrk="0" fontAlgn="base" hangingPunct="0"/>
            <a:r>
              <a:rPr lang="en-US" b="1" dirty="0"/>
              <a:t>Currently just under half our pupils</a:t>
            </a:r>
            <a:r>
              <a:rPr lang="en-US" dirty="0"/>
              <a:t> </a:t>
            </a:r>
            <a:r>
              <a:rPr lang="en-US" b="1" dirty="0"/>
              <a:t>don’t </a:t>
            </a:r>
            <a:r>
              <a:rPr lang="en-US" dirty="0"/>
              <a:t>follow the university route. Other routes such as vocational qualifications or modern apprenticeships might be more appropriate for some rather than accumulating academic qualifications</a:t>
            </a:r>
            <a:endParaRPr lang="en-GB" dirty="0"/>
          </a:p>
          <a:p>
            <a:pPr eaLnBrk="0" fontAlgn="base" hangingPunct="0"/>
            <a:r>
              <a:rPr lang="en-US" dirty="0"/>
              <a:t>Increasingly some employers prefer to recruit through a more vocational route- feel recruits more suited to their needs- </a:t>
            </a:r>
            <a:r>
              <a:rPr lang="en-US" dirty="0" err="1"/>
              <a:t>ie</a:t>
            </a:r>
            <a:r>
              <a:rPr lang="en-US" dirty="0"/>
              <a:t> accountancy</a:t>
            </a:r>
            <a:endParaRPr lang="en-GB" dirty="0"/>
          </a:p>
          <a:p>
            <a:pPr eaLnBrk="0" fontAlgn="base" hangingPunct="0"/>
            <a:r>
              <a:rPr lang="en-GB" dirty="0"/>
              <a:t> </a:t>
            </a:r>
          </a:p>
          <a:p>
            <a:pPr eaLnBrk="0" fontAlgn="base" hangingPunct="0"/>
            <a:r>
              <a:rPr lang="en-GB" dirty="0"/>
              <a:t> </a:t>
            </a:r>
          </a:p>
          <a:p>
            <a:pPr eaLnBrk="0" fontAlgn="base" hangingPunct="0"/>
            <a:r>
              <a:rPr lang="en-US" b="1" dirty="0"/>
              <a:t>A key finding from feedback we as a school have from employers </a:t>
            </a:r>
            <a:r>
              <a:rPr lang="en-US" b="0" dirty="0"/>
              <a:t>is that they are increasingly highlighting </a:t>
            </a:r>
            <a:r>
              <a:rPr lang="en-US" dirty="0"/>
              <a:t>the importance of what are referred to as 21st century skills or soft skills as major factor in their recruitment processes.</a:t>
            </a:r>
          </a:p>
          <a:p>
            <a:pPr eaLnBrk="0" fontAlgn="base" hangingPunct="0"/>
            <a:r>
              <a:rPr lang="en-US" dirty="0"/>
              <a:t>  </a:t>
            </a:r>
            <a:endParaRPr lang="en-GB" dirty="0"/>
          </a:p>
          <a:p>
            <a:pPr eaLnBrk="0" fontAlgn="base" hangingPunct="0"/>
            <a:r>
              <a:rPr lang="en-US" dirty="0"/>
              <a:t>As a result of all of these developments we are increasing the range of options and providing wider pathways to enhance the employability of pupils as they progress through the senior phase.</a:t>
            </a:r>
            <a:endParaRPr lang="en-GB" dirty="0"/>
          </a:p>
          <a:p>
            <a:pPr eaLnBrk="0" fontAlgn="base" hangingPunct="0"/>
            <a:r>
              <a:rPr lang="en-GB" b="1" dirty="0"/>
              <a:t> </a:t>
            </a:r>
            <a:endParaRPr lang="en-GB" dirty="0"/>
          </a:p>
          <a:p>
            <a:pPr eaLnBrk="0" fontAlgn="base" hangingPunct="0"/>
            <a:r>
              <a:rPr lang="en-US" dirty="0"/>
              <a:t>We believe this provides a wider </a:t>
            </a:r>
            <a:r>
              <a:rPr lang="en-US" b="1" dirty="0"/>
              <a:t>range of choices</a:t>
            </a:r>
            <a:r>
              <a:rPr lang="en-US" dirty="0"/>
              <a:t> and a more </a:t>
            </a:r>
            <a:r>
              <a:rPr lang="en-US" b="1" dirty="0" err="1"/>
              <a:t>personalised</a:t>
            </a:r>
            <a:r>
              <a:rPr lang="en-US" b="1" dirty="0"/>
              <a:t> </a:t>
            </a:r>
            <a:r>
              <a:rPr lang="en-US" dirty="0"/>
              <a:t>curriculum which offers </a:t>
            </a:r>
            <a:r>
              <a:rPr lang="en-US" b="1" dirty="0"/>
              <a:t>greater relevance</a:t>
            </a:r>
            <a:r>
              <a:rPr lang="en-US" dirty="0"/>
              <a:t> for a wider range of pupils than what was seen as the traditional model.  </a:t>
            </a:r>
            <a:endParaRPr lang="en-GB" dirty="0"/>
          </a:p>
          <a:p>
            <a:pPr eaLnBrk="0" fontAlgn="base" hangingPunct="0"/>
            <a:r>
              <a:rPr lang="en-US" dirty="0"/>
              <a:t> </a:t>
            </a:r>
            <a:endParaRPr lang="en-GB" dirty="0"/>
          </a:p>
          <a:p>
            <a:r>
              <a:rPr lang="en-US" dirty="0"/>
              <a:t>So what does this look like?</a:t>
            </a:r>
          </a:p>
        </p:txBody>
      </p:sp>
      <p:sp>
        <p:nvSpPr>
          <p:cNvPr id="4" name="Slide Number Placeholder 3"/>
          <p:cNvSpPr>
            <a:spLocks noGrp="1"/>
          </p:cNvSpPr>
          <p:nvPr>
            <p:ph type="sldNum" sz="quarter" idx="10"/>
          </p:nvPr>
        </p:nvSpPr>
        <p:spPr/>
        <p:txBody>
          <a:bodyPr/>
          <a:lstStyle/>
          <a:p>
            <a:fld id="{F20E841C-708B-D44D-9903-17C0CF6DB77E}" type="slidenum">
              <a:rPr lang="en-US" smtClean="0"/>
              <a:t>2</a:t>
            </a:fld>
            <a:endParaRPr lang="en-US"/>
          </a:p>
        </p:txBody>
      </p:sp>
    </p:spTree>
    <p:extLst>
      <p:ext uri="{BB962C8B-B14F-4D97-AF65-F5344CB8AC3E}">
        <p14:creationId xmlns:p14="http://schemas.microsoft.com/office/powerpoint/2010/main" val="4012845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range of options available as pupils move into the different stages of S4/5/6 </a:t>
            </a:r>
            <a:endParaRPr lang="en-GB" dirty="0"/>
          </a:p>
          <a:p>
            <a:pPr eaLnBrk="0" fontAlgn="base" hangingPunct="0"/>
            <a:r>
              <a:rPr lang="en-US" dirty="0"/>
              <a:t>We have ‘traditional’ qualification- </a:t>
            </a:r>
            <a:r>
              <a:rPr lang="en-US" dirty="0" err="1"/>
              <a:t>ie</a:t>
            </a:r>
            <a:r>
              <a:rPr lang="en-US" dirty="0"/>
              <a:t> nat5 higher </a:t>
            </a:r>
            <a:r>
              <a:rPr lang="en-US" dirty="0" err="1"/>
              <a:t>etc</a:t>
            </a:r>
            <a:endParaRPr lang="en-GB" dirty="0"/>
          </a:p>
          <a:p>
            <a:pPr eaLnBrk="0" fontAlgn="base" hangingPunct="0"/>
            <a:r>
              <a:rPr lang="en-US" dirty="0"/>
              <a:t>Skills for work courses – as well as content cover key employability skills- main options are tourism and hospitality and early education and child care</a:t>
            </a:r>
            <a:endParaRPr lang="en-GB" dirty="0"/>
          </a:p>
          <a:p>
            <a:pPr eaLnBrk="0" fontAlgn="base" hangingPunct="0"/>
            <a:r>
              <a:rPr lang="en-US" dirty="0"/>
              <a:t>We offer college link options for a number of years</a:t>
            </a:r>
            <a:endParaRPr lang="en-GB" dirty="0"/>
          </a:p>
          <a:p>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F20E841C-708B-D44D-9903-17C0CF6DB77E}" type="slidenum">
              <a:rPr lang="en-US" smtClean="0"/>
              <a:t>3</a:t>
            </a:fld>
            <a:endParaRPr lang="en-US"/>
          </a:p>
        </p:txBody>
      </p:sp>
    </p:spTree>
    <p:extLst>
      <p:ext uri="{BB962C8B-B14F-4D97-AF65-F5344CB8AC3E}">
        <p14:creationId xmlns:p14="http://schemas.microsoft.com/office/powerpoint/2010/main" val="1582763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current list of options on offer as part of this program;</a:t>
            </a:r>
            <a:endParaRPr lang="en-GB" dirty="0"/>
          </a:p>
          <a:p>
            <a:r>
              <a:rPr lang="en-US" dirty="0"/>
              <a:t> </a:t>
            </a:r>
            <a:endParaRPr lang="en-GB" dirty="0"/>
          </a:p>
          <a:p>
            <a:pPr lvl="0"/>
            <a:r>
              <a:rPr lang="en-US" dirty="0"/>
              <a:t>These are </a:t>
            </a:r>
            <a:r>
              <a:rPr lang="en-US" b="1" dirty="0"/>
              <a:t>available for all pupils</a:t>
            </a:r>
            <a:r>
              <a:rPr lang="en-US" dirty="0"/>
              <a:t> moving into fourth fifth and sixth year</a:t>
            </a:r>
            <a:endParaRPr lang="en-GB" dirty="0"/>
          </a:p>
          <a:p>
            <a:pPr lvl="0"/>
            <a:r>
              <a:rPr lang="en-US" dirty="0"/>
              <a:t>These courses are delivered at  the relevant college campus- </a:t>
            </a:r>
            <a:r>
              <a:rPr lang="en-US" b="1" dirty="0"/>
              <a:t>transport pupils</a:t>
            </a:r>
            <a:r>
              <a:rPr lang="en-US" dirty="0"/>
              <a:t> to these</a:t>
            </a:r>
          </a:p>
          <a:p>
            <a:pPr defTabSz="931316"/>
            <a:r>
              <a:rPr lang="en-US" dirty="0"/>
              <a:t>We </a:t>
            </a:r>
            <a:r>
              <a:rPr lang="en-US" b="1" dirty="0"/>
              <a:t>timetable these</a:t>
            </a:r>
            <a:r>
              <a:rPr lang="en-US" dirty="0"/>
              <a:t> to fit in with the </a:t>
            </a:r>
            <a:r>
              <a:rPr lang="en-US" dirty="0" err="1"/>
              <a:t>exisiting</a:t>
            </a:r>
            <a:r>
              <a:rPr lang="en-US" dirty="0"/>
              <a:t> school timetable- in place of 1 of their school based subjects</a:t>
            </a:r>
            <a:endParaRPr lang="en-GB" dirty="0"/>
          </a:p>
          <a:p>
            <a:pPr lvl="0"/>
            <a:endParaRPr lang="en-GB" dirty="0"/>
          </a:p>
          <a:p>
            <a:pPr lvl="0"/>
            <a:r>
              <a:rPr lang="en-US" dirty="0"/>
              <a:t>All these subjects are offered at </a:t>
            </a:r>
            <a:r>
              <a:rPr lang="en-US" b="1" dirty="0"/>
              <a:t>SCQF levels 4-6</a:t>
            </a:r>
            <a:r>
              <a:rPr lang="en-US" dirty="0"/>
              <a:t> which is comparable to national 4, 5 and </a:t>
            </a:r>
            <a:r>
              <a:rPr lang="en-US" dirty="0" smtClean="0"/>
              <a:t>higher</a:t>
            </a:r>
          </a:p>
          <a:p>
            <a:pPr lvl="0"/>
            <a:endParaRPr lang="en-GB" dirty="0"/>
          </a:p>
          <a:p>
            <a:r>
              <a:rPr lang="en-US" dirty="0"/>
              <a:t>Highlight the </a:t>
            </a:r>
            <a:r>
              <a:rPr lang="en-US" dirty="0" smtClean="0"/>
              <a:t>handout </a:t>
            </a:r>
            <a:r>
              <a:rPr lang="en-US" dirty="0"/>
              <a:t>that gives an indication of how different types of qualifications compare</a:t>
            </a:r>
          </a:p>
          <a:p>
            <a:endParaRPr lang="en-US" dirty="0"/>
          </a:p>
          <a:p>
            <a:pPr defTabSz="931316"/>
            <a:r>
              <a:rPr lang="en-US" dirty="0" smtClean="0"/>
              <a:t>These</a:t>
            </a:r>
            <a:r>
              <a:rPr lang="en-US" baseline="0" dirty="0" smtClean="0"/>
              <a:t> options</a:t>
            </a:r>
            <a:r>
              <a:rPr lang="en-US" dirty="0" smtClean="0"/>
              <a:t> </a:t>
            </a:r>
            <a:r>
              <a:rPr lang="en-US" b="1" dirty="0"/>
              <a:t>widen the range of subjects</a:t>
            </a:r>
            <a:r>
              <a:rPr lang="en-US" dirty="0"/>
              <a:t> available to our pupils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4</a:t>
            </a:fld>
            <a:endParaRPr lang="en-US"/>
          </a:p>
        </p:txBody>
      </p:sp>
    </p:spTree>
    <p:extLst>
      <p:ext uri="{BB962C8B-B14F-4D97-AF65-F5344CB8AC3E}">
        <p14:creationId xmlns:p14="http://schemas.microsoft.com/office/powerpoint/2010/main" val="2779585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also have a number of newer options to provide more  pathways for pupils at Grove </a:t>
            </a:r>
            <a:r>
              <a:rPr lang="en-US" dirty="0"/>
              <a:t>For some </a:t>
            </a:r>
            <a:endParaRPr lang="en-US" dirty="0" smtClean="0"/>
          </a:p>
          <a:p>
            <a:endParaRPr lang="en-US" dirty="0" smtClean="0"/>
          </a:p>
          <a:p>
            <a:r>
              <a:rPr lang="en-US" dirty="0" smtClean="0"/>
              <a:t>S4 </a:t>
            </a:r>
            <a:r>
              <a:rPr lang="en-US" dirty="0"/>
              <a:t>pupils we offer an </a:t>
            </a:r>
            <a:r>
              <a:rPr lang="en-US" b="1" dirty="0"/>
              <a:t>employability </a:t>
            </a:r>
            <a:r>
              <a:rPr lang="en-US" b="1" dirty="0" smtClean="0"/>
              <a:t>transition program </a:t>
            </a:r>
            <a:r>
              <a:rPr lang="en-US" dirty="0"/>
              <a:t>aimed at developing </a:t>
            </a:r>
            <a:r>
              <a:rPr lang="en-US" b="1" dirty="0"/>
              <a:t>employability skills, providing vocational certification</a:t>
            </a:r>
            <a:r>
              <a:rPr lang="en-US" dirty="0"/>
              <a:t> and developing career management skills- mainly for pupils already working with kick it kick of project</a:t>
            </a:r>
            <a:endParaRPr lang="en-GB" dirty="0"/>
          </a:p>
          <a:p>
            <a:pPr eaLnBrk="0" fontAlgn="base" hangingPunct="0"/>
            <a:r>
              <a:rPr lang="en-GB" dirty="0"/>
              <a:t> </a:t>
            </a:r>
          </a:p>
          <a:p>
            <a:pPr eaLnBrk="0" fontAlgn="base" hangingPunct="0"/>
            <a:r>
              <a:rPr lang="en-US" dirty="0"/>
              <a:t>We offer  courses more closely aligned to enhance employability- these tend to be  more focused on career standards for specific </a:t>
            </a:r>
            <a:r>
              <a:rPr lang="en-US" dirty="0" smtClean="0"/>
              <a:t>industries</a:t>
            </a:r>
          </a:p>
          <a:p>
            <a:pPr eaLnBrk="0" fontAlgn="base" hangingPunct="0"/>
            <a:endParaRPr lang="en-GB" dirty="0"/>
          </a:p>
          <a:p>
            <a:pPr eaLnBrk="0" fontAlgn="base" hangingPunct="0"/>
            <a:r>
              <a:rPr lang="en-US" dirty="0"/>
              <a:t>We </a:t>
            </a:r>
            <a:r>
              <a:rPr lang="en-US" dirty="0" smtClean="0"/>
              <a:t>offer </a:t>
            </a:r>
            <a:r>
              <a:rPr lang="en-US" dirty="0"/>
              <a:t>industry standard certification that </a:t>
            </a:r>
            <a:r>
              <a:rPr lang="en-US" b="1" dirty="0"/>
              <a:t>would enable pupils who gain these to access employment </a:t>
            </a:r>
            <a:r>
              <a:rPr lang="en-US" b="1" dirty="0" smtClean="0"/>
              <a:t>directly</a:t>
            </a:r>
          </a:p>
          <a:p>
            <a:pPr eaLnBrk="0" fontAlgn="base" hangingPunct="0"/>
            <a:endParaRPr lang="en-GB" b="1" dirty="0"/>
          </a:p>
          <a:p>
            <a:pPr eaLnBrk="0" fontAlgn="base" hangingPunct="0"/>
            <a:r>
              <a:rPr lang="en-US" dirty="0"/>
              <a:t>We are also offer apprenticeship pathways to secure full time apprenticeships in a number of </a:t>
            </a:r>
            <a:r>
              <a:rPr lang="en-US" dirty="0" smtClean="0"/>
              <a:t>areas</a:t>
            </a:r>
          </a:p>
          <a:p>
            <a:pPr eaLnBrk="0" fontAlgn="base" hangingPunct="0"/>
            <a:endParaRPr lang="en-GB" dirty="0"/>
          </a:p>
          <a:p>
            <a:pPr eaLnBrk="0" fontAlgn="base" hangingPunct="0"/>
            <a:r>
              <a:rPr lang="en-US" dirty="0"/>
              <a:t>Finally </a:t>
            </a:r>
            <a:r>
              <a:rPr lang="en-US" dirty="0" smtClean="0"/>
              <a:t>we</a:t>
            </a:r>
            <a:r>
              <a:rPr lang="en-US" baseline="0" dirty="0" smtClean="0"/>
              <a:t> also </a:t>
            </a:r>
            <a:r>
              <a:rPr lang="en-US" dirty="0" smtClean="0"/>
              <a:t>offer </a:t>
            </a:r>
            <a:r>
              <a:rPr lang="en-US" dirty="0"/>
              <a:t>more </a:t>
            </a:r>
            <a:r>
              <a:rPr lang="en-US" b="1" dirty="0"/>
              <a:t>vocational courses such as HNC </a:t>
            </a:r>
            <a:r>
              <a:rPr lang="en-US" dirty="0"/>
              <a:t>directly related to particular </a:t>
            </a:r>
            <a:r>
              <a:rPr lang="en-US" dirty="0" smtClean="0"/>
              <a:t>careers</a:t>
            </a:r>
          </a:p>
          <a:p>
            <a:pPr eaLnBrk="0" fontAlgn="base" hangingPunct="0"/>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I’d like to expand on some of these options</a:t>
            </a:r>
          </a:p>
          <a:p>
            <a:pPr eaLnBrk="0" fontAlgn="base" hangingPunct="0"/>
            <a:endParaRPr lang="en-GB" dirty="0"/>
          </a:p>
          <a:p>
            <a:pPr eaLnBrk="0" fontAlgn="base" hangingPunct="0"/>
            <a:r>
              <a:rPr lang="en-US" dirty="0"/>
              <a:t> </a:t>
            </a:r>
            <a:endParaRPr lang="en-GB" dirty="0"/>
          </a:p>
        </p:txBody>
      </p:sp>
      <p:sp>
        <p:nvSpPr>
          <p:cNvPr id="4" name="Slide Number Placeholder 3"/>
          <p:cNvSpPr>
            <a:spLocks noGrp="1"/>
          </p:cNvSpPr>
          <p:nvPr>
            <p:ph type="sldNum" sz="quarter" idx="10"/>
          </p:nvPr>
        </p:nvSpPr>
        <p:spPr/>
        <p:txBody>
          <a:bodyPr/>
          <a:lstStyle/>
          <a:p>
            <a:fld id="{F20E841C-708B-D44D-9903-17C0CF6DB77E}" type="slidenum">
              <a:rPr lang="en-US" smtClean="0"/>
              <a:t>5</a:t>
            </a:fld>
            <a:endParaRPr lang="en-US"/>
          </a:p>
        </p:txBody>
      </p:sp>
    </p:spTree>
    <p:extLst>
      <p:ext uri="{BB962C8B-B14F-4D97-AF65-F5344CB8AC3E}">
        <p14:creationId xmlns:p14="http://schemas.microsoft.com/office/powerpoint/2010/main" val="4129467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 </a:t>
            </a:r>
          </a:p>
          <a:p>
            <a:pPr eaLnBrk="0" fontAlgn="base" hangingPunct="0"/>
            <a:r>
              <a:rPr lang="en-GB" dirty="0"/>
              <a:t>This year we will again be offering NPAs  in computer games design and cyber security- both areas of significant potential growth in the labour market</a:t>
            </a:r>
          </a:p>
          <a:p>
            <a:pPr eaLnBrk="0" fontAlgn="base" hangingPunct="0"/>
            <a:r>
              <a:rPr lang="en-GB" dirty="0"/>
              <a:t> </a:t>
            </a:r>
          </a:p>
          <a:p>
            <a:pPr eaLnBrk="0" fontAlgn="base" hangingPunct="0"/>
            <a:r>
              <a:rPr lang="en-GB" dirty="0"/>
              <a:t>Dundee has an established reputation already in the computer games </a:t>
            </a:r>
            <a:r>
              <a:rPr lang="en-GB" dirty="0" smtClean="0"/>
              <a:t>industry</a:t>
            </a:r>
          </a:p>
          <a:p>
            <a:pPr eaLnBrk="0" fontAlgn="base" hangingPunct="0"/>
            <a:endParaRPr lang="en-GB" dirty="0"/>
          </a:p>
          <a:p>
            <a:pPr eaLnBrk="0" fontAlgn="base" hangingPunct="0"/>
            <a:r>
              <a:rPr lang="en-GB" dirty="0"/>
              <a:t>All the indications are that cyber security will be a massive area for job </a:t>
            </a:r>
            <a:r>
              <a:rPr lang="en-GB" dirty="0" smtClean="0"/>
              <a:t>growth</a:t>
            </a:r>
            <a:r>
              <a:rPr lang="en-GB" dirty="0"/>
              <a:t> </a:t>
            </a:r>
            <a:endParaRPr lang="en-GB" dirty="0" smtClean="0"/>
          </a:p>
          <a:p>
            <a:pPr eaLnBrk="0" fontAlgn="base" hangingPunct="0"/>
            <a:endParaRPr lang="en-GB" dirty="0"/>
          </a:p>
          <a:p>
            <a:pPr eaLnBrk="0" fontAlgn="base" hangingPunct="0"/>
            <a:r>
              <a:rPr lang="en-GB" dirty="0"/>
              <a:t>These are </a:t>
            </a:r>
            <a:r>
              <a:rPr lang="en-GB" b="1" dirty="0"/>
              <a:t>not limited to pupils with backgrounds in computing</a:t>
            </a:r>
            <a:r>
              <a:rPr lang="en-GB" dirty="0"/>
              <a:t>- they give for example pupils with skills in art and music an opportunity to deploy these skills in a vocational context</a:t>
            </a:r>
          </a:p>
          <a:p>
            <a:pPr eaLnBrk="0" fontAlgn="base" hangingPunct="0"/>
            <a:r>
              <a:rPr lang="en-GB" dirty="0"/>
              <a:t> </a:t>
            </a:r>
          </a:p>
          <a:p>
            <a:endParaRPr lang="en-GB" dirty="0" smtClean="0"/>
          </a:p>
        </p:txBody>
      </p:sp>
      <p:sp>
        <p:nvSpPr>
          <p:cNvPr id="4" name="Slide Number Placeholder 3"/>
          <p:cNvSpPr>
            <a:spLocks noGrp="1"/>
          </p:cNvSpPr>
          <p:nvPr>
            <p:ph type="sldNum" sz="quarter" idx="10"/>
          </p:nvPr>
        </p:nvSpPr>
        <p:spPr/>
        <p:txBody>
          <a:bodyPr/>
          <a:lstStyle/>
          <a:p>
            <a:fld id="{F20E841C-708B-D44D-9903-17C0CF6DB77E}" type="slidenum">
              <a:rPr lang="en-US" smtClean="0"/>
              <a:t>6</a:t>
            </a:fld>
            <a:endParaRPr lang="en-US"/>
          </a:p>
        </p:txBody>
      </p:sp>
    </p:spTree>
    <p:extLst>
      <p:ext uri="{BB962C8B-B14F-4D97-AF65-F5344CB8AC3E}">
        <p14:creationId xmlns:p14="http://schemas.microsoft.com/office/powerpoint/2010/main" val="3970829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These courses also focus not just on the content but how they will be delivered- </a:t>
            </a:r>
            <a:endParaRPr lang="en-GB" dirty="0" smtClean="0"/>
          </a:p>
          <a:p>
            <a:pPr eaLnBrk="0" fontAlgn="base" hangingPunct="0"/>
            <a:endParaRPr lang="en-GB" dirty="0" smtClean="0"/>
          </a:p>
          <a:p>
            <a:pPr eaLnBrk="0" fontAlgn="base" hangingPunct="0"/>
            <a:r>
              <a:rPr lang="en-GB" dirty="0" smtClean="0"/>
              <a:t>we </a:t>
            </a:r>
            <a:r>
              <a:rPr lang="en-GB" dirty="0"/>
              <a:t>have already established links with universities and colleges and this year </a:t>
            </a:r>
            <a:endParaRPr lang="en-GB" dirty="0" smtClean="0"/>
          </a:p>
          <a:p>
            <a:pPr eaLnBrk="0" fontAlgn="base" hangingPunct="0"/>
            <a:endParaRPr lang="en-GB" dirty="0" smtClean="0"/>
          </a:p>
          <a:p>
            <a:pPr eaLnBrk="0" fontAlgn="base" hangingPunct="0"/>
            <a:r>
              <a:rPr lang="en-GB" dirty="0" smtClean="0"/>
              <a:t>we </a:t>
            </a:r>
            <a:r>
              <a:rPr lang="en-GB" dirty="0"/>
              <a:t>have had pupils working with staff and students from local universities as well as employers from related areas.  </a:t>
            </a:r>
            <a:endParaRPr lang="en-GB" dirty="0" smtClean="0"/>
          </a:p>
          <a:p>
            <a:pPr eaLnBrk="0" fontAlgn="base" hangingPunct="0"/>
            <a:endParaRPr lang="en-GB" dirty="0" smtClean="0"/>
          </a:p>
          <a:p>
            <a:pPr eaLnBrk="0" fontAlgn="base" hangingPunct="0"/>
            <a:r>
              <a:rPr lang="en-GB" dirty="0" smtClean="0"/>
              <a:t>We </a:t>
            </a:r>
            <a:r>
              <a:rPr lang="en-GB" dirty="0"/>
              <a:t>have also had some of our pupil enhancing their skills through working with students in High schools in the USA</a:t>
            </a:r>
          </a:p>
        </p:txBody>
      </p:sp>
      <p:sp>
        <p:nvSpPr>
          <p:cNvPr id="4" name="Slide Number Placeholder 3"/>
          <p:cNvSpPr>
            <a:spLocks noGrp="1"/>
          </p:cNvSpPr>
          <p:nvPr>
            <p:ph type="sldNum" sz="quarter" idx="10"/>
          </p:nvPr>
        </p:nvSpPr>
        <p:spPr/>
        <p:txBody>
          <a:bodyPr/>
          <a:lstStyle/>
          <a:p>
            <a:fld id="{F20E841C-708B-D44D-9903-17C0CF6DB77E}" type="slidenum">
              <a:rPr lang="en-US" smtClean="0"/>
              <a:t>7</a:t>
            </a:fld>
            <a:endParaRPr lang="en-US"/>
          </a:p>
        </p:txBody>
      </p:sp>
    </p:spTree>
    <p:extLst>
      <p:ext uri="{BB962C8B-B14F-4D97-AF65-F5344CB8AC3E}">
        <p14:creationId xmlns:p14="http://schemas.microsoft.com/office/powerpoint/2010/main" val="1107592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new option for pupils starting next year will be our advanced engineering program.  </a:t>
            </a:r>
          </a:p>
          <a:p>
            <a:r>
              <a:rPr lang="en-GB" dirty="0"/>
              <a:t> </a:t>
            </a:r>
          </a:p>
          <a:p>
            <a:r>
              <a:rPr lang="en-GB" dirty="0"/>
              <a:t>This will be available for pupils in S6, they will be involved designing, manufacturing and testing an ROV submersible, working with engineering firms, and universities </a:t>
            </a:r>
          </a:p>
          <a:p>
            <a:endParaRPr lang="en-GB" dirty="0"/>
          </a:p>
          <a:p>
            <a:r>
              <a:rPr lang="en-GB" dirty="0"/>
              <a:t>This option will also enable participants to apply &amp; extend their knowledge and understanding as well as develop key skills</a:t>
            </a:r>
          </a:p>
          <a:p>
            <a:r>
              <a:rPr lang="en-GB" dirty="0"/>
              <a:t> </a:t>
            </a:r>
          </a:p>
          <a:p>
            <a:r>
              <a:rPr lang="en-GB" dirty="0" err="1"/>
              <a:t>etc</a:t>
            </a:r>
            <a:r>
              <a:rPr lang="en-GB" dirty="0"/>
              <a:t/>
            </a:r>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8</a:t>
            </a:fld>
            <a:endParaRPr lang="en-US"/>
          </a:p>
        </p:txBody>
      </p:sp>
    </p:spTree>
    <p:extLst>
      <p:ext uri="{BB962C8B-B14F-4D97-AF65-F5344CB8AC3E}">
        <p14:creationId xmlns:p14="http://schemas.microsoft.com/office/powerpoint/2010/main" val="213994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r>
              <a:rPr lang="en-GB" dirty="0"/>
              <a:t>A second  feature we introduced last year are our industry linked qualifications</a:t>
            </a:r>
          </a:p>
          <a:p>
            <a:pPr eaLnBrk="0" fontAlgn="base" hangingPunct="0"/>
            <a:r>
              <a:rPr lang="en-GB" dirty="0"/>
              <a:t> </a:t>
            </a:r>
          </a:p>
          <a:p>
            <a:pPr eaLnBrk="0" fontAlgn="base" hangingPunct="0"/>
            <a:r>
              <a:rPr lang="en-GB" dirty="0"/>
              <a:t>The two main option are what we call the Fitness Industry Training Academy and our Coaching </a:t>
            </a:r>
            <a:r>
              <a:rPr lang="en-GB" dirty="0" smtClean="0"/>
              <a:t>Academy- each is the equivalent</a:t>
            </a:r>
            <a:r>
              <a:rPr lang="en-GB" baseline="0" dirty="0" smtClean="0"/>
              <a:t> of a subject when making choices</a:t>
            </a:r>
            <a:endParaRPr lang="en-GB" dirty="0" smtClean="0"/>
          </a:p>
          <a:p>
            <a:pPr eaLnBrk="0" fontAlgn="base" hangingPunct="0"/>
            <a:endParaRPr lang="en-GB" dirty="0"/>
          </a:p>
          <a:p>
            <a:pPr eaLnBrk="0" fontAlgn="base" hangingPunct="0"/>
            <a:r>
              <a:rPr lang="en-US" dirty="0"/>
              <a:t>So for example as  part of the Fitness Industry Academy pupils would complete the  National Pool Lifeguard Qualification (NPLQ). This is the recognized lifeguard qualification in the UK &amp; Ireland. On successful completion of the course you will be fully qualified to work as a Pool Lifeguard</a:t>
            </a:r>
            <a:endParaRPr lang="en-GB" dirty="0"/>
          </a:p>
          <a:p>
            <a:r>
              <a:rPr lang="en-US" dirty="0"/>
              <a:t/>
            </a:r>
            <a:br>
              <a:rPr lang="en-US" dirty="0"/>
            </a:br>
            <a:r>
              <a:rPr lang="en-US" dirty="0"/>
              <a:t> </a:t>
            </a:r>
            <a:endParaRPr lang="en-GB" dirty="0"/>
          </a:p>
        </p:txBody>
      </p:sp>
      <p:sp>
        <p:nvSpPr>
          <p:cNvPr id="4" name="Slide Number Placeholder 3"/>
          <p:cNvSpPr>
            <a:spLocks noGrp="1"/>
          </p:cNvSpPr>
          <p:nvPr>
            <p:ph type="sldNum" sz="quarter" idx="10"/>
          </p:nvPr>
        </p:nvSpPr>
        <p:spPr/>
        <p:txBody>
          <a:bodyPr/>
          <a:lstStyle/>
          <a:p>
            <a:pPr>
              <a:defRPr/>
            </a:pPr>
            <a:fld id="{F972AE7F-EE9B-42AD-8140-C6B35326FFFC}" type="slidenum">
              <a:rPr lang="en-US" smtClean="0"/>
              <a:pPr>
                <a:defRPr/>
              </a:pPr>
              <a:t>9</a:t>
            </a:fld>
            <a:endParaRPr lang="en-US"/>
          </a:p>
        </p:txBody>
      </p:sp>
    </p:spTree>
    <p:extLst>
      <p:ext uri="{BB962C8B-B14F-4D97-AF65-F5344CB8AC3E}">
        <p14:creationId xmlns:p14="http://schemas.microsoft.com/office/powerpoint/2010/main" val="42639236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CC06573-1354-4AB0-A8E5-BA00378DDBD3}" type="datetimeFigureOut">
              <a:rPr lang="en-GB"/>
              <a:pPr>
                <a:defRPr/>
              </a:pPr>
              <a:t>12/01/2017</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764737B9-64F4-4106-AD31-66145CFD9591}"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B3AE5C8-31EC-4FFA-AEB3-C7E496BECAB2}" type="datetimeFigureOut">
              <a:rPr lang="en-GB"/>
              <a:pPr>
                <a:defRPr/>
              </a:pPr>
              <a:t>12/01/2017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1D7DF08A-FD69-4D56-9D61-3FA1A9A280A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BAE2502-3223-492D-9E3E-90CB6892E977}" type="datetimeFigureOut">
              <a:rPr lang="en-GB"/>
              <a:pPr>
                <a:defRPr/>
              </a:pPr>
              <a:t>12/01/2017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CCDCDF87-EF53-4D00-A1A8-5087D6147D9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3 Column">
    <p:spTree>
      <p:nvGrpSpPr>
        <p:cNvPr id="1" name=""/>
        <p:cNvGrpSpPr/>
        <p:nvPr/>
      </p:nvGrpSpPr>
      <p:grpSpPr>
        <a:xfrm>
          <a:off x="0" y="0"/>
          <a:ext cx="0" cy="0"/>
          <a:chOff x="0" y="0"/>
          <a:chExt cx="0" cy="0"/>
        </a:xfrm>
      </p:grpSpPr>
      <p:sp>
        <p:nvSpPr>
          <p:cNvPr id="132" name="Shape 132"/>
          <p:cNvSpPr>
            <a:spLocks noGrp="1"/>
          </p:cNvSpPr>
          <p:nvPr>
            <p:ph type="title"/>
          </p:nvPr>
        </p:nvSpPr>
        <p:spPr>
          <a:prstGeom prst="rect">
            <a:avLst/>
          </a:prstGeom>
        </p:spPr>
        <p:txBody>
          <a:bodyPr/>
          <a:lstStyle/>
          <a:p>
            <a:r>
              <a:t>Title Text</a:t>
            </a:r>
          </a:p>
        </p:txBody>
      </p:sp>
      <p:sp>
        <p:nvSpPr>
          <p:cNvPr id="133" name="Shape 133"/>
          <p:cNvSpPr>
            <a:spLocks noGrp="1"/>
          </p:cNvSpPr>
          <p:nvPr>
            <p:ph type="body" sz="quarter" idx="1"/>
          </p:nvPr>
        </p:nvSpPr>
        <p:spPr>
          <a:xfrm>
            <a:off x="1002962" y="1885951"/>
            <a:ext cx="2210150" cy="576263"/>
          </a:xfrm>
          <a:prstGeom prst="rect">
            <a:avLst/>
          </a:prstGeom>
        </p:spPr>
        <p:txBody>
          <a:bodyPr anchor="b"/>
          <a:lstStyle>
            <a:lvl1pPr marL="0" indent="0">
              <a:buSzTx/>
              <a:buFontTx/>
              <a:buNone/>
              <a:defRPr sz="1800">
                <a:solidFill>
                  <a:srgbClr val="CAEBF2"/>
                </a:solidFill>
              </a:defRPr>
            </a:lvl1pPr>
            <a:lvl2pPr marL="0" indent="342900">
              <a:buSzTx/>
              <a:buFontTx/>
              <a:buNone/>
              <a:defRPr sz="1800">
                <a:solidFill>
                  <a:srgbClr val="CAEBF2"/>
                </a:solidFill>
              </a:defRPr>
            </a:lvl2pPr>
            <a:lvl3pPr marL="0" indent="685800">
              <a:buSzTx/>
              <a:buFontTx/>
              <a:buNone/>
              <a:defRPr sz="1800">
                <a:solidFill>
                  <a:srgbClr val="CAEBF2"/>
                </a:solidFill>
              </a:defRPr>
            </a:lvl3pPr>
            <a:lvl4pPr marL="0" indent="1028700">
              <a:buSzTx/>
              <a:buFontTx/>
              <a:buNone/>
              <a:defRPr sz="1800">
                <a:solidFill>
                  <a:srgbClr val="CAEBF2"/>
                </a:solidFill>
              </a:defRPr>
            </a:lvl4pPr>
            <a:lvl5pPr marL="0" indent="1371600">
              <a:buSzTx/>
              <a:buFontTx/>
              <a:buNone/>
              <a:defRPr sz="1800">
                <a:solidFill>
                  <a:srgbClr val="CAEBF2"/>
                </a:solidFill>
              </a:defRPr>
            </a:lvl5pPr>
          </a:lstStyle>
          <a:p>
            <a:r>
              <a:t>Body Level One</a:t>
            </a:r>
          </a:p>
          <a:p>
            <a:pPr lvl="1"/>
            <a:r>
              <a:t>Body Level Two</a:t>
            </a:r>
          </a:p>
          <a:p>
            <a:pPr lvl="2"/>
            <a:r>
              <a:t>Body Level Three</a:t>
            </a:r>
          </a:p>
          <a:p>
            <a:pPr lvl="3"/>
            <a:r>
              <a:t>Body Level Four</a:t>
            </a:r>
          </a:p>
          <a:p>
            <a:pPr lvl="4"/>
            <a:r>
              <a:t>Body Level Five</a:t>
            </a:r>
          </a:p>
        </p:txBody>
      </p:sp>
      <p:sp>
        <p:nvSpPr>
          <p:cNvPr id="134" name="Shape 134"/>
          <p:cNvSpPr>
            <a:spLocks noGrp="1"/>
          </p:cNvSpPr>
          <p:nvPr>
            <p:ph type="body" sz="quarter" idx="13"/>
          </p:nvPr>
        </p:nvSpPr>
        <p:spPr>
          <a:xfrm>
            <a:off x="1017598" y="2571750"/>
            <a:ext cx="2195513" cy="3589338"/>
          </a:xfrm>
          <a:prstGeom prst="rect">
            <a:avLst/>
          </a:prstGeom>
        </p:spPr>
        <p:txBody>
          <a:bodyPr/>
          <a:lstStyle>
            <a:lvl1pPr marL="0" indent="0">
              <a:buSzTx/>
              <a:buFontTx/>
              <a:buNone/>
              <a:defRPr sz="1400"/>
            </a:lvl1pPr>
          </a:lstStyle>
          <a:p>
            <a:pPr marL="0" indent="0">
              <a:buSzTx/>
              <a:buFontTx/>
              <a:buNone/>
              <a:defRPr sz="1400"/>
            </a:pPr>
            <a:endParaRPr/>
          </a:p>
        </p:txBody>
      </p:sp>
      <p:sp>
        <p:nvSpPr>
          <p:cNvPr id="135" name="Shape 135"/>
          <p:cNvSpPr>
            <a:spLocks noGrp="1"/>
          </p:cNvSpPr>
          <p:nvPr>
            <p:ph type="body" sz="quarter" idx="14"/>
          </p:nvPr>
        </p:nvSpPr>
        <p:spPr>
          <a:xfrm>
            <a:off x="3440995" y="1885951"/>
            <a:ext cx="2202182" cy="576263"/>
          </a:xfrm>
          <a:prstGeom prst="rect">
            <a:avLst/>
          </a:prstGeom>
        </p:spPr>
        <p:txBody>
          <a:bodyPr anchor="b"/>
          <a:lstStyle>
            <a:lvl1pPr marL="0" indent="0">
              <a:buSzTx/>
              <a:buFontTx/>
              <a:buNone/>
              <a:defRPr sz="2400">
                <a:solidFill>
                  <a:srgbClr val="CAEBF2"/>
                </a:solidFill>
              </a:defRPr>
            </a:lvl1pPr>
          </a:lstStyle>
          <a:p>
            <a:pPr marL="0" indent="0">
              <a:buSzTx/>
              <a:buFontTx/>
              <a:buNone/>
              <a:defRPr sz="2400">
                <a:solidFill>
                  <a:srgbClr val="CAEBF2"/>
                </a:solidFill>
              </a:defRPr>
            </a:pPr>
            <a:endParaRPr/>
          </a:p>
        </p:txBody>
      </p:sp>
      <p:sp>
        <p:nvSpPr>
          <p:cNvPr id="136" name="Shape 136"/>
          <p:cNvSpPr>
            <a:spLocks noGrp="1"/>
          </p:cNvSpPr>
          <p:nvPr>
            <p:ph type="body" sz="quarter" idx="15"/>
          </p:nvPr>
        </p:nvSpPr>
        <p:spPr>
          <a:xfrm>
            <a:off x="3433081" y="2571750"/>
            <a:ext cx="2210096" cy="3589338"/>
          </a:xfrm>
          <a:prstGeom prst="rect">
            <a:avLst/>
          </a:prstGeom>
        </p:spPr>
        <p:txBody>
          <a:bodyPr/>
          <a:lstStyle>
            <a:lvl1pPr marL="0" indent="0">
              <a:buSzTx/>
              <a:buFontTx/>
              <a:buNone/>
              <a:defRPr sz="1400"/>
            </a:lvl1pPr>
          </a:lstStyle>
          <a:p>
            <a:pPr marL="0" indent="0">
              <a:buSzTx/>
              <a:buFontTx/>
              <a:buNone/>
              <a:defRPr sz="1400"/>
            </a:pPr>
            <a:endParaRPr/>
          </a:p>
        </p:txBody>
      </p:sp>
      <p:sp>
        <p:nvSpPr>
          <p:cNvPr id="137" name="Shape 137"/>
          <p:cNvSpPr>
            <a:spLocks noGrp="1"/>
          </p:cNvSpPr>
          <p:nvPr>
            <p:ph type="body" sz="quarter" idx="16"/>
          </p:nvPr>
        </p:nvSpPr>
        <p:spPr>
          <a:xfrm>
            <a:off x="5871776" y="1885951"/>
            <a:ext cx="2199086" cy="576263"/>
          </a:xfrm>
          <a:prstGeom prst="rect">
            <a:avLst/>
          </a:prstGeom>
        </p:spPr>
        <p:txBody>
          <a:bodyPr anchor="b"/>
          <a:lstStyle>
            <a:lvl1pPr marL="0" indent="0">
              <a:buSzTx/>
              <a:buFontTx/>
              <a:buNone/>
              <a:defRPr sz="2400">
                <a:solidFill>
                  <a:srgbClr val="CAEBF2"/>
                </a:solidFill>
              </a:defRPr>
            </a:lvl1pPr>
          </a:lstStyle>
          <a:p>
            <a:pPr marL="0" indent="0">
              <a:buSzTx/>
              <a:buFontTx/>
              <a:buNone/>
              <a:defRPr sz="2400">
                <a:solidFill>
                  <a:srgbClr val="CAEBF2"/>
                </a:solidFill>
              </a:defRPr>
            </a:pPr>
            <a:endParaRPr/>
          </a:p>
        </p:txBody>
      </p:sp>
      <p:sp>
        <p:nvSpPr>
          <p:cNvPr id="138" name="Shape 138"/>
          <p:cNvSpPr>
            <a:spLocks noGrp="1"/>
          </p:cNvSpPr>
          <p:nvPr>
            <p:ph type="body" sz="quarter" idx="17"/>
          </p:nvPr>
        </p:nvSpPr>
        <p:spPr>
          <a:xfrm>
            <a:off x="5871776" y="2571750"/>
            <a:ext cx="2199086" cy="3589338"/>
          </a:xfrm>
          <a:prstGeom prst="rect">
            <a:avLst/>
          </a:prstGeom>
        </p:spPr>
        <p:txBody>
          <a:bodyPr/>
          <a:lstStyle>
            <a:lvl1pPr marL="0" indent="0">
              <a:buSzTx/>
              <a:buFontTx/>
              <a:buNone/>
              <a:defRPr sz="1400"/>
            </a:lvl1pPr>
          </a:lstStyle>
          <a:p>
            <a:pPr marL="0" indent="0">
              <a:buSzTx/>
              <a:buFontTx/>
              <a:buNone/>
              <a:defRPr sz="1400"/>
            </a:pPr>
            <a:endParaRPr/>
          </a:p>
        </p:txBody>
      </p:sp>
      <p:sp>
        <p:nvSpPr>
          <p:cNvPr id="139" name="Shape 13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39088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1F34054-FEF1-47C1-ABB9-AA5941B6D339}" type="datetimeFigureOut">
              <a:rPr lang="en-GB"/>
              <a:pPr>
                <a:defRPr/>
              </a:pPr>
              <a:t>12/01/2017</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040DE0A8-3195-4FDD-86A8-EF6E7301121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843034-A44D-4F36-86B3-056017C667E1}" type="datetimeFigureOut">
              <a:rPr lang="en-GB"/>
              <a:pPr>
                <a:defRPr/>
              </a:pPr>
              <a:t>12/01/2017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FB2817C-19C1-4F68-8993-99338A493F2C}"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C335BB4-13D7-441E-B73E-F56992040395}" type="datetimeFigureOut">
              <a:rPr lang="en-GB"/>
              <a:pPr>
                <a:defRPr/>
              </a:pPr>
              <a:t>12/01/2017</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77470AC8-4000-4508-9B0C-539B760E39B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FDDEB83-954F-4022-9D63-2B1E54700E19}" type="datetimeFigureOut">
              <a:rPr lang="en-GB"/>
              <a:pPr>
                <a:defRPr/>
              </a:pPr>
              <a:t>12/01/2017</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E13B933D-B548-406B-9985-D6691C1001C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EF3EB2B-DE6F-45A9-92F8-E952DE97ACAA}" type="datetimeFigureOut">
              <a:rPr lang="en-GB"/>
              <a:pPr>
                <a:defRPr/>
              </a:pPr>
              <a:t>12/01/2017</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D4D791B8-776A-4A43-A790-A21978C47EC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E5FE586-139F-4A20-A695-C4B046B31291}" type="datetimeFigureOut">
              <a:rPr lang="en-GB"/>
              <a:pPr>
                <a:defRPr/>
              </a:pPr>
              <a:t>12/01/2017</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0EDCD12D-9D6D-47A8-B55D-29C1163D3520}"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CD454BB-FF63-4156-B33B-E074A3FA339D}" type="datetimeFigureOut">
              <a:rPr lang="en-GB"/>
              <a:pPr>
                <a:defRPr/>
              </a:pPr>
              <a:t>12/01/2017</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E8888794-075F-46D0-930D-24181188EBE5}"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09EB3E0-BBBC-4525-9030-7C8D4CF53142}" type="datetimeFigureOut">
              <a:rPr lang="en-GB"/>
              <a:pPr>
                <a:defRPr/>
              </a:pPr>
              <a:t>12/01/2017</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592B933-6DF0-4C3B-832E-FC7F72BFCDB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CFA2FB7-0442-47E5-BE09-45223EF1E84C}" type="datetimeFigureOut">
              <a:rPr lang="en-GB"/>
              <a:pPr>
                <a:defRPr/>
              </a:pPr>
              <a:t>12/01/2017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CDA85400-73DB-49E8-B8B2-69851EF9E839}"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 id="2147483675"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Andy.creamer@dundeecity.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Senior Phase choices</a:t>
            </a:r>
            <a:endParaRPr lang="en-US" dirty="0"/>
          </a:p>
        </p:txBody>
      </p:sp>
      <p:sp>
        <p:nvSpPr>
          <p:cNvPr id="3" name="Subtitle 2"/>
          <p:cNvSpPr>
            <a:spLocks noGrp="1"/>
          </p:cNvSpPr>
          <p:nvPr>
            <p:ph type="subTitle" idx="1"/>
          </p:nvPr>
        </p:nvSpPr>
        <p:spPr/>
        <p:txBody>
          <a:bodyPr/>
          <a:lstStyle/>
          <a:p>
            <a:r>
              <a:rPr lang="en-US" dirty="0" smtClean="0"/>
              <a:t>Developing </a:t>
            </a:r>
            <a:r>
              <a:rPr lang="en-US" dirty="0" err="1" smtClean="0"/>
              <a:t>Scotlands</a:t>
            </a:r>
            <a:r>
              <a:rPr lang="en-US" dirty="0" smtClean="0"/>
              <a:t> Young Workforce</a:t>
            </a:r>
            <a:endParaRPr lang="en-US" dirty="0"/>
          </a:p>
        </p:txBody>
      </p:sp>
    </p:spTree>
    <p:extLst>
      <p:ext uri="{BB962C8B-B14F-4D97-AF65-F5344CB8AC3E}">
        <p14:creationId xmlns:p14="http://schemas.microsoft.com/office/powerpoint/2010/main" val="1382554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Apprenticeship pathways </a:t>
            </a:r>
            <a:br>
              <a:rPr lang="en-US" dirty="0" smtClean="0"/>
            </a:br>
            <a:r>
              <a:rPr lang="en-US" dirty="0" smtClean="0"/>
              <a:t>Foundation Apprenticeships</a:t>
            </a:r>
            <a:endParaRPr lang="en-US" dirty="0"/>
          </a:p>
        </p:txBody>
      </p:sp>
      <p:sp>
        <p:nvSpPr>
          <p:cNvPr id="3" name="Content Placeholder 2"/>
          <p:cNvSpPr>
            <a:spLocks noGrp="1"/>
          </p:cNvSpPr>
          <p:nvPr>
            <p:ph idx="1"/>
          </p:nvPr>
        </p:nvSpPr>
        <p:spPr/>
        <p:txBody>
          <a:bodyPr>
            <a:normAutofit lnSpcReduction="10000"/>
          </a:bodyPr>
          <a:lstStyle/>
          <a:p>
            <a:r>
              <a:rPr lang="en-US" b="1" dirty="0" smtClean="0"/>
              <a:t>Apprenticeship pathways (1 year program)</a:t>
            </a:r>
          </a:p>
          <a:p>
            <a:pPr lvl="1"/>
            <a:r>
              <a:rPr lang="en-US" dirty="0" smtClean="0"/>
              <a:t>Electrical &amp; Plumbing Pathway</a:t>
            </a:r>
          </a:p>
          <a:p>
            <a:endParaRPr lang="en-US" dirty="0" smtClean="0"/>
          </a:p>
          <a:p>
            <a:r>
              <a:rPr lang="en-US" b="1" dirty="0" smtClean="0"/>
              <a:t>Foundation Apprenticeships (2 year programs)</a:t>
            </a:r>
          </a:p>
          <a:p>
            <a:pPr lvl="1"/>
            <a:r>
              <a:rPr lang="en-US" dirty="0" smtClean="0"/>
              <a:t>Social Services and Healthcare</a:t>
            </a:r>
          </a:p>
          <a:p>
            <a:pPr lvl="1"/>
            <a:r>
              <a:rPr lang="en-US" dirty="0" smtClean="0"/>
              <a:t>Social Services (Children &amp; Young People)</a:t>
            </a:r>
          </a:p>
          <a:p>
            <a:pPr lvl="1"/>
            <a:r>
              <a:rPr lang="en-US" dirty="0" smtClean="0"/>
              <a:t>ICT &amp; Digital Technologies</a:t>
            </a:r>
          </a:p>
          <a:p>
            <a:pPr lvl="1"/>
            <a:r>
              <a:rPr lang="en-US" dirty="0" smtClean="0"/>
              <a:t>Business Skills </a:t>
            </a:r>
          </a:p>
          <a:p>
            <a:pPr lvl="1"/>
            <a:r>
              <a:rPr lang="en-US" dirty="0" smtClean="0"/>
              <a:t>Laboratory Skills</a:t>
            </a:r>
          </a:p>
          <a:p>
            <a:pPr lvl="1"/>
            <a:r>
              <a:rPr lang="en-US" dirty="0" smtClean="0"/>
              <a:t>Engineering Technician</a:t>
            </a:r>
          </a:p>
          <a:p>
            <a:endParaRPr lang="en-US" dirty="0"/>
          </a:p>
        </p:txBody>
      </p:sp>
    </p:spTree>
    <p:extLst>
      <p:ext uri="{BB962C8B-B14F-4D97-AF65-F5344CB8AC3E}">
        <p14:creationId xmlns:p14="http://schemas.microsoft.com/office/powerpoint/2010/main" val="1098542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&amp; Plumbing pathway</a:t>
            </a:r>
            <a:endParaRPr lang="en-US" dirty="0"/>
          </a:p>
        </p:txBody>
      </p:sp>
      <p:sp>
        <p:nvSpPr>
          <p:cNvPr id="3" name="Content Placeholder 2"/>
          <p:cNvSpPr>
            <a:spLocks noGrp="1"/>
          </p:cNvSpPr>
          <p:nvPr>
            <p:ph idx="1"/>
          </p:nvPr>
        </p:nvSpPr>
        <p:spPr/>
        <p:txBody>
          <a:bodyPr/>
          <a:lstStyle/>
          <a:p>
            <a:r>
              <a:rPr lang="en-US" dirty="0" smtClean="0"/>
              <a:t>Pathways in 2 areas: Plumber and Electrician</a:t>
            </a:r>
          </a:p>
          <a:p>
            <a:pPr marL="0" indent="0">
              <a:buNone/>
            </a:pPr>
            <a:endParaRPr lang="en-US" dirty="0" smtClean="0"/>
          </a:p>
          <a:p>
            <a:r>
              <a:rPr lang="en-US" dirty="0" smtClean="0"/>
              <a:t>2 days per week in school</a:t>
            </a:r>
          </a:p>
          <a:p>
            <a:r>
              <a:rPr lang="en-US" dirty="0" smtClean="0"/>
              <a:t>2 days per week at Dundee &amp; Angus College</a:t>
            </a:r>
          </a:p>
          <a:p>
            <a:r>
              <a:rPr lang="en-US" dirty="0" smtClean="0"/>
              <a:t>1 day per week on placement with employer</a:t>
            </a:r>
          </a:p>
          <a:p>
            <a:endParaRPr lang="en-US" dirty="0" smtClean="0"/>
          </a:p>
          <a:p>
            <a:r>
              <a:rPr lang="en-US" dirty="0" smtClean="0"/>
              <a:t>Partnership between Grove Academy, Dundee &amp; Angus College, National Training Federations, local employers</a:t>
            </a:r>
          </a:p>
          <a:p>
            <a:endParaRPr lang="en-US" dirty="0"/>
          </a:p>
        </p:txBody>
      </p:sp>
    </p:spTree>
    <p:extLst>
      <p:ext uri="{BB962C8B-B14F-4D97-AF65-F5344CB8AC3E}">
        <p14:creationId xmlns:p14="http://schemas.microsoft.com/office/powerpoint/2010/main" val="2844612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p:cNvSpPr>
          <p:nvPr>
            <p:ph type="title"/>
          </p:nvPr>
        </p:nvSpPr>
        <p:spPr>
          <a:prstGeom prst="rect">
            <a:avLst/>
          </a:prstGeom>
        </p:spPr>
        <p:txBody>
          <a:bodyPr/>
          <a:lstStyle/>
          <a:p>
            <a:r>
              <a:rPr dirty="0"/>
              <a:t>Different </a:t>
            </a:r>
            <a:r>
              <a:rPr dirty="0" smtClean="0"/>
              <a:t>options</a:t>
            </a:r>
            <a:r>
              <a:rPr lang="en-GB" dirty="0" smtClean="0"/>
              <a:t> and outcomes</a:t>
            </a:r>
            <a:endParaRPr dirty="0"/>
          </a:p>
        </p:txBody>
      </p:sp>
      <p:sp>
        <p:nvSpPr>
          <p:cNvPr id="224" name="Shape 224"/>
          <p:cNvSpPr>
            <a:spLocks noGrp="1"/>
          </p:cNvSpPr>
          <p:nvPr>
            <p:ph type="body" sz="quarter" idx="1"/>
          </p:nvPr>
        </p:nvSpPr>
        <p:spPr>
          <a:prstGeom prst="rect">
            <a:avLst/>
          </a:prstGeom>
        </p:spPr>
        <p:txBody>
          <a:bodyPr>
            <a:normAutofit fontScale="85000" lnSpcReduction="20000"/>
          </a:bodyPr>
          <a:lstStyle>
            <a:lvl1pPr defTabSz="832104">
              <a:spcBef>
                <a:spcPts val="900"/>
              </a:spcBef>
              <a:defRPr sz="2184"/>
            </a:lvl1pPr>
          </a:lstStyle>
          <a:p>
            <a:r>
              <a:rPr dirty="0">
                <a:solidFill>
                  <a:schemeClr val="tx1">
                    <a:lumMod val="65000"/>
                    <a:lumOff val="35000"/>
                  </a:schemeClr>
                </a:solidFill>
              </a:rPr>
              <a:t>Traditional school subjects</a:t>
            </a:r>
          </a:p>
        </p:txBody>
      </p:sp>
      <p:sp>
        <p:nvSpPr>
          <p:cNvPr id="225" name="Shape 225"/>
          <p:cNvSpPr>
            <a:spLocks noGrp="1"/>
          </p:cNvSpPr>
          <p:nvPr>
            <p:ph type="body" idx="13"/>
          </p:nvPr>
        </p:nvSpPr>
        <p:spPr>
          <a:prstGeom prst="rect">
            <a:avLst/>
          </a:prstGeom>
          <a:extLst>
            <a:ext uri="{C572A759-6A51-4108-AA02-DFA0A04FC94B}">
              <ma14:wrappingTextBoxFlag xmlns="" xmlns:ma14="http://schemas.microsoft.com/office/mac/drawingml/2011/main" val="1"/>
            </a:ext>
          </a:extLst>
        </p:spPr>
        <p:txBody>
          <a:bodyPr/>
          <a:lstStyle/>
          <a:p>
            <a:pPr>
              <a:defRPr sz="1400"/>
            </a:pPr>
            <a:r>
              <a:rPr dirty="0"/>
              <a:t>Academic </a:t>
            </a:r>
            <a:r>
              <a:rPr dirty="0" smtClean="0"/>
              <a:t>subjects</a:t>
            </a:r>
            <a:endParaRPr lang="en-GB" dirty="0" smtClean="0"/>
          </a:p>
          <a:p>
            <a:pPr>
              <a:defRPr sz="1400"/>
            </a:pPr>
            <a:r>
              <a:rPr dirty="0" smtClean="0"/>
              <a:t> </a:t>
            </a:r>
            <a:endParaRPr lang="en-GB" dirty="0"/>
          </a:p>
          <a:p>
            <a:pPr>
              <a:defRPr sz="1400"/>
            </a:pPr>
            <a:r>
              <a:rPr dirty="0" smtClean="0"/>
              <a:t>No </a:t>
            </a:r>
            <a:r>
              <a:rPr dirty="0"/>
              <a:t>vocational subjects</a:t>
            </a:r>
          </a:p>
          <a:p>
            <a:pPr>
              <a:defRPr sz="1400"/>
            </a:pPr>
            <a:r>
              <a:rPr dirty="0"/>
              <a:t>No vocational skills</a:t>
            </a:r>
          </a:p>
          <a:p>
            <a:pPr>
              <a:defRPr sz="1400"/>
            </a:pPr>
            <a:r>
              <a:rPr dirty="0"/>
              <a:t>No </a:t>
            </a:r>
            <a:r>
              <a:rPr dirty="0" smtClean="0"/>
              <a:t>relevant</a:t>
            </a:r>
            <a:r>
              <a:rPr lang="en-GB" dirty="0" smtClean="0"/>
              <a:t> experience</a:t>
            </a:r>
            <a:endParaRPr dirty="0"/>
          </a:p>
          <a:p>
            <a:pPr>
              <a:defRPr sz="1400"/>
            </a:pPr>
            <a:r>
              <a:rPr dirty="0"/>
              <a:t>No knowledge of the industry</a:t>
            </a:r>
          </a:p>
        </p:txBody>
      </p:sp>
      <p:sp>
        <p:nvSpPr>
          <p:cNvPr id="226" name="Shape 226"/>
          <p:cNvSpPr>
            <a:spLocks noGrp="1"/>
          </p:cNvSpPr>
          <p:nvPr>
            <p:ph type="body" idx="14"/>
          </p:nvPr>
        </p:nvSpPr>
        <p:spPr>
          <a:prstGeom prst="rect">
            <a:avLst/>
          </a:prstGeom>
          <a:extLst>
            <a:ext uri="{C572A759-6A51-4108-AA02-DFA0A04FC94B}">
              <ma14:wrappingTextBoxFlag xmlns="" xmlns:ma14="http://schemas.microsoft.com/office/mac/drawingml/2011/main" val="1"/>
            </a:ext>
          </a:extLst>
        </p:spPr>
        <p:txBody>
          <a:bodyPr>
            <a:normAutofit fontScale="77500" lnSpcReduction="20000"/>
          </a:bodyPr>
          <a:lstStyle>
            <a:lvl1pPr>
              <a:buSzTx/>
              <a:buFontTx/>
              <a:buNone/>
              <a:defRPr sz="2400">
                <a:solidFill>
                  <a:srgbClr val="CAEBF2"/>
                </a:solidFill>
              </a:defRPr>
            </a:lvl1pPr>
          </a:lstStyle>
          <a:p>
            <a:r>
              <a:rPr dirty="0">
                <a:solidFill>
                  <a:schemeClr val="tx1">
                    <a:lumMod val="65000"/>
                    <a:lumOff val="35000"/>
                  </a:schemeClr>
                </a:solidFill>
              </a:rPr>
              <a:t>College Pre app course</a:t>
            </a:r>
          </a:p>
        </p:txBody>
      </p:sp>
      <p:sp>
        <p:nvSpPr>
          <p:cNvPr id="227" name="Shape 227"/>
          <p:cNvSpPr>
            <a:spLocks noGrp="1"/>
          </p:cNvSpPr>
          <p:nvPr>
            <p:ph type="body" idx="15"/>
          </p:nvPr>
        </p:nvSpPr>
        <p:spPr>
          <a:prstGeom prst="rect">
            <a:avLst/>
          </a:prstGeom>
          <a:extLst>
            <a:ext uri="{C572A759-6A51-4108-AA02-DFA0A04FC94B}">
              <ma14:wrappingTextBoxFlag xmlns="" xmlns:ma14="http://schemas.microsoft.com/office/mac/drawingml/2011/main" val="1"/>
            </a:ext>
          </a:extLst>
        </p:spPr>
        <p:txBody>
          <a:bodyPr/>
          <a:lstStyle/>
          <a:p>
            <a:pPr>
              <a:defRPr sz="1400"/>
            </a:pPr>
            <a:r>
              <a:rPr dirty="0"/>
              <a:t>Academic subjects</a:t>
            </a:r>
          </a:p>
          <a:p>
            <a:pPr>
              <a:defRPr sz="1400"/>
            </a:pPr>
            <a:endParaRPr dirty="0"/>
          </a:p>
          <a:p>
            <a:pPr>
              <a:defRPr sz="1400"/>
            </a:pPr>
            <a:r>
              <a:rPr dirty="0"/>
              <a:t>Vocational qualifications </a:t>
            </a:r>
          </a:p>
          <a:p>
            <a:pPr>
              <a:defRPr sz="1400"/>
            </a:pPr>
            <a:r>
              <a:rPr dirty="0"/>
              <a:t>(NPA level 5)</a:t>
            </a:r>
          </a:p>
          <a:p>
            <a:pPr>
              <a:defRPr sz="1400"/>
            </a:pPr>
            <a:r>
              <a:rPr dirty="0"/>
              <a:t>No industry certification</a:t>
            </a:r>
          </a:p>
          <a:p>
            <a:pPr>
              <a:defRPr sz="1400"/>
            </a:pPr>
            <a:r>
              <a:rPr dirty="0"/>
              <a:t>No experience</a:t>
            </a:r>
          </a:p>
          <a:p>
            <a:pPr>
              <a:defRPr sz="1400"/>
            </a:pPr>
            <a:r>
              <a:rPr dirty="0"/>
              <a:t>General industry understanding</a:t>
            </a:r>
          </a:p>
        </p:txBody>
      </p:sp>
      <p:sp>
        <p:nvSpPr>
          <p:cNvPr id="228" name="Shape 228"/>
          <p:cNvSpPr>
            <a:spLocks noGrp="1"/>
          </p:cNvSpPr>
          <p:nvPr>
            <p:ph type="body" idx="16"/>
          </p:nvPr>
        </p:nvSpPr>
        <p:spPr>
          <a:xfrm>
            <a:off x="5871776" y="1885951"/>
            <a:ext cx="2444640" cy="576263"/>
          </a:xfrm>
          <a:prstGeom prst="rect">
            <a:avLst/>
          </a:prstGeom>
          <a:extLst>
            <a:ext uri="{C572A759-6A51-4108-AA02-DFA0A04FC94B}">
              <ma14:wrappingTextBoxFlag xmlns="" xmlns:ma14="http://schemas.microsoft.com/office/mac/drawingml/2011/main" val="1"/>
            </a:ext>
          </a:extLst>
        </p:spPr>
        <p:txBody>
          <a:bodyPr>
            <a:normAutofit fontScale="70000" lnSpcReduction="20000"/>
          </a:bodyPr>
          <a:lstStyle>
            <a:lvl1pPr marL="196596" indent="-196596" defTabSz="786384">
              <a:spcBef>
                <a:spcPts val="800"/>
              </a:spcBef>
              <a:buSzTx/>
              <a:buFontTx/>
              <a:buNone/>
              <a:defRPr sz="2064">
                <a:solidFill>
                  <a:srgbClr val="CAEBF2"/>
                </a:solidFill>
              </a:defRPr>
            </a:lvl1pPr>
          </a:lstStyle>
          <a:p>
            <a:r>
              <a:rPr dirty="0" smtClean="0">
                <a:solidFill>
                  <a:schemeClr val="tx1">
                    <a:lumMod val="65000"/>
                    <a:lumOff val="35000"/>
                  </a:schemeClr>
                </a:solidFill>
              </a:rPr>
              <a:t>Electrical/</a:t>
            </a:r>
            <a:r>
              <a:rPr lang="en-GB" dirty="0" smtClean="0">
                <a:solidFill>
                  <a:schemeClr val="tx1">
                    <a:lumMod val="65000"/>
                    <a:lumOff val="35000"/>
                  </a:schemeClr>
                </a:solidFill>
              </a:rPr>
              <a:t> Plumbing</a:t>
            </a:r>
          </a:p>
          <a:p>
            <a:r>
              <a:rPr dirty="0" smtClean="0">
                <a:solidFill>
                  <a:schemeClr val="tx1">
                    <a:lumMod val="65000"/>
                    <a:lumOff val="35000"/>
                  </a:schemeClr>
                </a:solidFill>
              </a:rPr>
              <a:t>Pathway</a:t>
            </a:r>
            <a:endParaRPr dirty="0">
              <a:solidFill>
                <a:schemeClr val="tx1">
                  <a:lumMod val="65000"/>
                  <a:lumOff val="35000"/>
                </a:schemeClr>
              </a:solidFill>
            </a:endParaRPr>
          </a:p>
        </p:txBody>
      </p:sp>
      <p:sp>
        <p:nvSpPr>
          <p:cNvPr id="229" name="Shape 229"/>
          <p:cNvSpPr>
            <a:spLocks noGrp="1"/>
          </p:cNvSpPr>
          <p:nvPr>
            <p:ph type="body" idx="17"/>
          </p:nvPr>
        </p:nvSpPr>
        <p:spPr>
          <a:prstGeom prst="rect">
            <a:avLst/>
          </a:prstGeom>
          <a:extLst>
            <a:ext uri="{C572A759-6A51-4108-AA02-DFA0A04FC94B}">
              <ma14:wrappingTextBoxFlag xmlns="" xmlns:ma14="http://schemas.microsoft.com/office/mac/drawingml/2011/main" val="1"/>
            </a:ext>
          </a:extLst>
        </p:spPr>
        <p:txBody>
          <a:bodyPr/>
          <a:lstStyle/>
          <a:p>
            <a:pPr>
              <a:defRPr sz="1400"/>
            </a:pPr>
            <a:r>
              <a:rPr dirty="0"/>
              <a:t>Academic subjects</a:t>
            </a:r>
          </a:p>
          <a:p>
            <a:pPr>
              <a:defRPr sz="1400"/>
            </a:pPr>
            <a:endParaRPr dirty="0"/>
          </a:p>
          <a:p>
            <a:pPr>
              <a:defRPr sz="1400"/>
            </a:pPr>
            <a:r>
              <a:rPr dirty="0"/>
              <a:t>Vocational qualifications</a:t>
            </a:r>
          </a:p>
          <a:p>
            <a:pPr>
              <a:defRPr sz="1400"/>
            </a:pPr>
            <a:r>
              <a:rPr dirty="0"/>
              <a:t>(NPA Level 5)</a:t>
            </a:r>
          </a:p>
          <a:p>
            <a:pPr>
              <a:defRPr sz="1400"/>
            </a:pPr>
            <a:r>
              <a:rPr dirty="0"/>
              <a:t>Industry certification</a:t>
            </a:r>
          </a:p>
          <a:p>
            <a:pPr>
              <a:defRPr sz="1400"/>
            </a:pPr>
            <a:r>
              <a:rPr dirty="0"/>
              <a:t>Relevant experience</a:t>
            </a:r>
          </a:p>
          <a:p>
            <a:pPr>
              <a:defRPr sz="1400"/>
            </a:pPr>
            <a:r>
              <a:rPr dirty="0"/>
              <a:t>Detailed industry understanding</a:t>
            </a:r>
          </a:p>
          <a:p>
            <a:pPr>
              <a:defRPr sz="1400"/>
            </a:pPr>
            <a:r>
              <a:rPr dirty="0"/>
              <a:t>Employability skills</a:t>
            </a:r>
          </a:p>
          <a:p>
            <a:pPr>
              <a:defRPr sz="1400"/>
            </a:pPr>
            <a:r>
              <a:rPr dirty="0"/>
              <a:t>Employer reference</a:t>
            </a:r>
          </a:p>
        </p:txBody>
      </p:sp>
    </p:spTree>
    <p:extLst>
      <p:ext uri="{BB962C8B-B14F-4D97-AF65-F5344CB8AC3E}">
        <p14:creationId xmlns:p14="http://schemas.microsoft.com/office/powerpoint/2010/main" val="294671901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HNC options </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HNC Computing (2 year program – S5)</a:t>
            </a:r>
          </a:p>
          <a:p>
            <a:endParaRPr lang="en-US" dirty="0"/>
          </a:p>
          <a:p>
            <a:r>
              <a:rPr lang="en-US" dirty="0" smtClean="0"/>
              <a:t>HNC Engineering Systems ( 2 year program- S5)</a:t>
            </a:r>
          </a:p>
          <a:p>
            <a:endParaRPr lang="en-US" dirty="0"/>
          </a:p>
          <a:p>
            <a:r>
              <a:rPr lang="en-US" dirty="0" smtClean="0"/>
              <a:t>HNC in-fill opportunities</a:t>
            </a:r>
          </a:p>
          <a:p>
            <a:pPr lvl="1"/>
            <a:r>
              <a:rPr lang="en-US" dirty="0"/>
              <a:t>Join existing college courses</a:t>
            </a:r>
          </a:p>
          <a:p>
            <a:pPr lvl="1"/>
            <a:r>
              <a:rPr lang="en-US" dirty="0"/>
              <a:t>Dependent on spaces</a:t>
            </a:r>
          </a:p>
          <a:p>
            <a:pPr lvl="1"/>
            <a:r>
              <a:rPr lang="en-US" dirty="0"/>
              <a:t>Extraction from normal  school timetable</a:t>
            </a:r>
          </a:p>
          <a:p>
            <a:endParaRPr lang="en-US" dirty="0" smtClean="0"/>
          </a:p>
          <a:p>
            <a:endParaRPr lang="en-US" dirty="0"/>
          </a:p>
        </p:txBody>
      </p:sp>
    </p:spTree>
    <p:extLst>
      <p:ext uri="{BB962C8B-B14F-4D97-AF65-F5344CB8AC3E}">
        <p14:creationId xmlns:p14="http://schemas.microsoft.com/office/powerpoint/2010/main" val="1565968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Employability</a:t>
            </a:r>
            <a:endParaRPr lang="en-US" dirty="0"/>
          </a:p>
        </p:txBody>
      </p:sp>
      <p:sp>
        <p:nvSpPr>
          <p:cNvPr id="3" name="Content Placeholder 2"/>
          <p:cNvSpPr>
            <a:spLocks noGrp="1"/>
          </p:cNvSpPr>
          <p:nvPr>
            <p:ph idx="1"/>
          </p:nvPr>
        </p:nvSpPr>
        <p:spPr/>
        <p:txBody>
          <a:bodyPr/>
          <a:lstStyle/>
          <a:p>
            <a:r>
              <a:rPr lang="en-US" dirty="0" smtClean="0"/>
              <a:t>Academic qualifications</a:t>
            </a:r>
          </a:p>
          <a:p>
            <a:r>
              <a:rPr lang="en-US" dirty="0" smtClean="0"/>
              <a:t>Vocational qualifications</a:t>
            </a:r>
          </a:p>
          <a:p>
            <a:r>
              <a:rPr lang="en-US" dirty="0" smtClean="0"/>
              <a:t>Key employability skills (soft skills)</a:t>
            </a:r>
          </a:p>
          <a:p>
            <a:r>
              <a:rPr lang="en-US" dirty="0" smtClean="0"/>
              <a:t>Awareness and understanding of industry</a:t>
            </a:r>
          </a:p>
          <a:p>
            <a:r>
              <a:rPr lang="en-US" dirty="0" smtClean="0"/>
              <a:t>Career management skills</a:t>
            </a:r>
            <a:endParaRPr lang="en-US" dirty="0"/>
          </a:p>
        </p:txBody>
      </p:sp>
    </p:spTree>
    <p:extLst>
      <p:ext uri="{BB962C8B-B14F-4D97-AF65-F5344CB8AC3E}">
        <p14:creationId xmlns:p14="http://schemas.microsoft.com/office/powerpoint/2010/main" val="149287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Developing employer </a:t>
            </a:r>
            <a:r>
              <a:rPr lang="en-US" dirty="0" smtClean="0"/>
              <a:t>links</a:t>
            </a:r>
            <a:endParaRPr lang="en-US" dirty="0"/>
          </a:p>
        </p:txBody>
      </p:sp>
      <p:sp>
        <p:nvSpPr>
          <p:cNvPr id="3" name="Content Placeholder 2"/>
          <p:cNvSpPr>
            <a:spLocks noGrp="1"/>
          </p:cNvSpPr>
          <p:nvPr>
            <p:ph idx="1"/>
          </p:nvPr>
        </p:nvSpPr>
        <p:spPr/>
        <p:txBody>
          <a:bodyPr/>
          <a:lstStyle/>
          <a:p>
            <a:r>
              <a:rPr lang="en-US" dirty="0" smtClean="0">
                <a:hlinkClick r:id="rId3"/>
              </a:rPr>
              <a:t>Andy.creamer@dundeecity.gov.uk</a:t>
            </a:r>
            <a:endParaRPr lang="en-US" dirty="0" smtClean="0"/>
          </a:p>
          <a:p>
            <a:endParaRPr lang="en-US" dirty="0"/>
          </a:p>
          <a:p>
            <a:r>
              <a:rPr lang="en-US" dirty="0" smtClean="0"/>
              <a:t>01382 436800</a:t>
            </a:r>
          </a:p>
          <a:p>
            <a:endParaRPr lang="en-US" dirty="0"/>
          </a:p>
          <a:p>
            <a:endParaRPr lang="en-US" dirty="0"/>
          </a:p>
        </p:txBody>
      </p:sp>
    </p:spTree>
    <p:extLst>
      <p:ext uri="{BB962C8B-B14F-4D97-AF65-F5344CB8AC3E}">
        <p14:creationId xmlns:p14="http://schemas.microsoft.com/office/powerpoint/2010/main" val="3911495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61555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mployability</a:t>
            </a:r>
            <a:endParaRPr lang="en-US" dirty="0"/>
          </a:p>
        </p:txBody>
      </p:sp>
      <p:sp>
        <p:nvSpPr>
          <p:cNvPr id="3" name="Content Placeholder 2"/>
          <p:cNvSpPr>
            <a:spLocks noGrp="1"/>
          </p:cNvSpPr>
          <p:nvPr>
            <p:ph idx="1"/>
          </p:nvPr>
        </p:nvSpPr>
        <p:spPr/>
        <p:txBody>
          <a:bodyPr/>
          <a:lstStyle/>
          <a:p>
            <a:r>
              <a:rPr lang="en-US" dirty="0" smtClean="0"/>
              <a:t>‘Traditional’ university route is the most suitable route for some pupils and in some areas</a:t>
            </a:r>
          </a:p>
          <a:p>
            <a:r>
              <a:rPr lang="en-US" dirty="0" smtClean="0"/>
              <a:t>Degree route doesn’t guarantee employability</a:t>
            </a:r>
          </a:p>
          <a:p>
            <a:r>
              <a:rPr lang="en-US" dirty="0" smtClean="0"/>
              <a:t>Other (non traditional) routes to degree level courses</a:t>
            </a:r>
          </a:p>
          <a:p>
            <a:r>
              <a:rPr lang="en-US" dirty="0" smtClean="0"/>
              <a:t>Employability skills and vocational qualifications support access to degree level courses </a:t>
            </a:r>
          </a:p>
          <a:p>
            <a:r>
              <a:rPr lang="en-US" dirty="0"/>
              <a:t>Almost half our pupils don’t </a:t>
            </a:r>
            <a:r>
              <a:rPr lang="en-US" dirty="0" smtClean="0"/>
              <a:t>follow the university route</a:t>
            </a:r>
            <a:endParaRPr lang="en-US" dirty="0"/>
          </a:p>
          <a:p>
            <a:r>
              <a:rPr lang="en-US" dirty="0"/>
              <a:t>Some employers prefer vocational qualifications over </a:t>
            </a:r>
            <a:r>
              <a:rPr lang="en-US" dirty="0" smtClean="0"/>
              <a:t>academic</a:t>
            </a:r>
          </a:p>
          <a:p>
            <a:r>
              <a:rPr lang="en-US" dirty="0" smtClean="0"/>
              <a:t>Employers highlight 21</a:t>
            </a:r>
            <a:r>
              <a:rPr lang="en-US" baseline="30000" dirty="0" smtClean="0"/>
              <a:t>st</a:t>
            </a:r>
            <a:r>
              <a:rPr lang="en-US" dirty="0" smtClean="0"/>
              <a:t> Century skills (soft skills)</a:t>
            </a:r>
          </a:p>
          <a:p>
            <a:endParaRPr lang="en-US" dirty="0" smtClean="0"/>
          </a:p>
          <a:p>
            <a:endParaRPr lang="en-US" dirty="0"/>
          </a:p>
        </p:txBody>
      </p:sp>
    </p:spTree>
    <p:extLst>
      <p:ext uri="{BB962C8B-B14F-4D97-AF65-F5344CB8AC3E}">
        <p14:creationId xmlns:p14="http://schemas.microsoft.com/office/powerpoint/2010/main" val="4026401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Senior Phase-1</a:t>
            </a:r>
            <a:br>
              <a:rPr lang="en-US" dirty="0" smtClean="0"/>
            </a:b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’Traditional’ qualifications (Nat4/ Nat5/ Higher)</a:t>
            </a:r>
          </a:p>
          <a:p>
            <a:r>
              <a:rPr lang="en-US" dirty="0"/>
              <a:t>Skills for Work </a:t>
            </a:r>
            <a:r>
              <a:rPr lang="en-US" dirty="0" smtClean="0"/>
              <a:t>courses</a:t>
            </a:r>
          </a:p>
          <a:p>
            <a:r>
              <a:rPr lang="en-US" dirty="0" smtClean="0"/>
              <a:t>School / College options</a:t>
            </a:r>
          </a:p>
        </p:txBody>
      </p:sp>
    </p:spTree>
    <p:extLst>
      <p:ext uri="{BB962C8B-B14F-4D97-AF65-F5344CB8AC3E}">
        <p14:creationId xmlns:p14="http://schemas.microsoft.com/office/powerpoint/2010/main" val="3957294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School/ College options (S4/5/6)</a:t>
            </a:r>
            <a:endParaRPr lang="en-GB" sz="4800" dirty="0"/>
          </a:p>
        </p:txBody>
      </p:sp>
      <p:sp>
        <p:nvSpPr>
          <p:cNvPr id="4" name="Content Placeholder 3"/>
          <p:cNvSpPr>
            <a:spLocks noGrp="1"/>
          </p:cNvSpPr>
          <p:nvPr>
            <p:ph sz="half" idx="1"/>
          </p:nvPr>
        </p:nvSpPr>
        <p:spPr/>
        <p:txBody>
          <a:bodyPr/>
          <a:lstStyle/>
          <a:p>
            <a:r>
              <a:rPr lang="en-GB" sz="2000" dirty="0" smtClean="0"/>
              <a:t>Automotive Skills (N4)</a:t>
            </a:r>
          </a:p>
          <a:p>
            <a:r>
              <a:rPr lang="en-GB" sz="2000" dirty="0" smtClean="0"/>
              <a:t>Website/Graphic Design and Development (N5)</a:t>
            </a:r>
          </a:p>
          <a:p>
            <a:r>
              <a:rPr lang="en-GB" sz="2000" dirty="0" smtClean="0"/>
              <a:t>Creative Industries (L4)</a:t>
            </a:r>
          </a:p>
          <a:p>
            <a:r>
              <a:rPr lang="en-GB" sz="2000" dirty="0" smtClean="0"/>
              <a:t>Construction Crafts (N4&amp;N5)</a:t>
            </a:r>
          </a:p>
          <a:p>
            <a:r>
              <a:rPr lang="en-GB" sz="2000" dirty="0" smtClean="0"/>
              <a:t>Childcare and Development (Higher)</a:t>
            </a:r>
          </a:p>
          <a:p>
            <a:r>
              <a:rPr lang="en-GB" sz="2000" dirty="0" smtClean="0"/>
              <a:t>Dance (Higher)</a:t>
            </a:r>
          </a:p>
          <a:p>
            <a:r>
              <a:rPr lang="en-GB" sz="2000" dirty="0" smtClean="0"/>
              <a:t>Early Education and Childcare (N4&amp;N5)</a:t>
            </a:r>
          </a:p>
          <a:p>
            <a:r>
              <a:rPr lang="en-GB" sz="2000" dirty="0" smtClean="0"/>
              <a:t>Engineering Skills (N4&amp;N5)</a:t>
            </a:r>
          </a:p>
        </p:txBody>
      </p:sp>
      <p:sp>
        <p:nvSpPr>
          <p:cNvPr id="5" name="Content Placeholder 4"/>
          <p:cNvSpPr>
            <a:spLocks noGrp="1"/>
          </p:cNvSpPr>
          <p:nvPr>
            <p:ph sz="half" idx="2"/>
          </p:nvPr>
        </p:nvSpPr>
        <p:spPr/>
        <p:txBody>
          <a:bodyPr/>
          <a:lstStyle/>
          <a:p>
            <a:r>
              <a:rPr lang="en-GB" sz="2000" dirty="0"/>
              <a:t>Hairdressing &amp; </a:t>
            </a:r>
            <a:r>
              <a:rPr lang="en-GB" sz="2000" dirty="0" smtClean="0"/>
              <a:t>Beauty (N4&amp;N5)</a:t>
            </a:r>
            <a:endParaRPr lang="en-GB" sz="2000" dirty="0"/>
          </a:p>
          <a:p>
            <a:r>
              <a:rPr lang="en-GB" sz="2000" dirty="0" smtClean="0"/>
              <a:t>Business Skills (L6)</a:t>
            </a:r>
          </a:p>
          <a:p>
            <a:r>
              <a:rPr lang="en-GB" sz="2000" dirty="0" smtClean="0"/>
              <a:t>Engineering Technician (L6)</a:t>
            </a:r>
          </a:p>
          <a:p>
            <a:r>
              <a:rPr lang="en-GB" sz="2000" dirty="0" smtClean="0"/>
              <a:t>ICT and Digital Technologies (L6)</a:t>
            </a:r>
          </a:p>
          <a:p>
            <a:r>
              <a:rPr lang="en-GB" sz="2000" dirty="0" smtClean="0"/>
              <a:t>Laboratory Skills (L6)</a:t>
            </a:r>
          </a:p>
          <a:p>
            <a:r>
              <a:rPr lang="en-GB" sz="2000" dirty="0" smtClean="0"/>
              <a:t>Practical Science (L5)</a:t>
            </a:r>
          </a:p>
          <a:p>
            <a:r>
              <a:rPr lang="en-GB" sz="2000" dirty="0" smtClean="0"/>
              <a:t>Social Services &amp; Health care (L6)</a:t>
            </a:r>
          </a:p>
          <a:p>
            <a:r>
              <a:rPr lang="en-GB" sz="2000" dirty="0" smtClean="0"/>
              <a:t>Social Services and Childcare (L6)</a:t>
            </a:r>
            <a:endParaRPr lang="en-GB" sz="2000" dirty="0"/>
          </a:p>
        </p:txBody>
      </p:sp>
    </p:spTree>
    <p:extLst>
      <p:ext uri="{BB962C8B-B14F-4D97-AF65-F5344CB8AC3E}">
        <p14:creationId xmlns:p14="http://schemas.microsoft.com/office/powerpoint/2010/main" val="1549948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Senior Phase-2</a:t>
            </a:r>
            <a:br>
              <a:rPr lang="en-US" dirty="0" smtClean="0"/>
            </a:br>
            <a:r>
              <a:rPr lang="en-US" dirty="0" smtClean="0"/>
              <a:t>Flexible Pathways </a:t>
            </a:r>
            <a:endParaRPr lang="en-US" dirty="0"/>
          </a:p>
        </p:txBody>
      </p:sp>
      <p:sp>
        <p:nvSpPr>
          <p:cNvPr id="3" name="Content Placeholder 2"/>
          <p:cNvSpPr>
            <a:spLocks noGrp="1"/>
          </p:cNvSpPr>
          <p:nvPr>
            <p:ph idx="1"/>
          </p:nvPr>
        </p:nvSpPr>
        <p:spPr/>
        <p:txBody>
          <a:bodyPr>
            <a:normAutofit/>
          </a:bodyPr>
          <a:lstStyle/>
          <a:p>
            <a:r>
              <a:rPr lang="en-US" dirty="0" smtClean="0"/>
              <a:t>Employability </a:t>
            </a:r>
            <a:r>
              <a:rPr lang="en-US" dirty="0"/>
              <a:t>transition program (</a:t>
            </a:r>
            <a:r>
              <a:rPr lang="en-US" dirty="0" smtClean="0"/>
              <a:t>s4)</a:t>
            </a:r>
          </a:p>
          <a:p>
            <a:r>
              <a:rPr lang="en-US" dirty="0" smtClean="0"/>
              <a:t>Employability </a:t>
            </a:r>
            <a:r>
              <a:rPr lang="en-US" dirty="0"/>
              <a:t>linked </a:t>
            </a:r>
            <a:r>
              <a:rPr lang="en-US" dirty="0" smtClean="0"/>
              <a:t>courses</a:t>
            </a:r>
          </a:p>
          <a:p>
            <a:pPr lvl="1"/>
            <a:r>
              <a:rPr lang="en-US" dirty="0" smtClean="0"/>
              <a:t>NPA  courses</a:t>
            </a:r>
          </a:p>
          <a:p>
            <a:pPr lvl="1"/>
            <a:r>
              <a:rPr lang="en-US" dirty="0" smtClean="0"/>
              <a:t>Advanced Engineering Program</a:t>
            </a:r>
          </a:p>
          <a:p>
            <a:r>
              <a:rPr lang="en-US" dirty="0" smtClean="0"/>
              <a:t>Industry linked certification</a:t>
            </a:r>
          </a:p>
          <a:p>
            <a:r>
              <a:rPr lang="en-US" dirty="0" smtClean="0"/>
              <a:t>Apprenticeship options</a:t>
            </a:r>
          </a:p>
          <a:p>
            <a:r>
              <a:rPr lang="en-US" dirty="0" smtClean="0"/>
              <a:t>HNC options- timetabled &amp; infill</a:t>
            </a:r>
          </a:p>
          <a:p>
            <a:r>
              <a:rPr lang="en-US" dirty="0" smtClean="0"/>
              <a:t>Flexible work placements</a:t>
            </a:r>
          </a:p>
        </p:txBody>
      </p:sp>
    </p:spTree>
    <p:extLst>
      <p:ext uri="{BB962C8B-B14F-4D97-AF65-F5344CB8AC3E}">
        <p14:creationId xmlns:p14="http://schemas.microsoft.com/office/powerpoint/2010/main" val="2390510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3"/>
          <a:stretch>
            <a:fillRect/>
          </a:stretch>
        </p:blipFill>
        <p:spPr>
          <a:xfrm>
            <a:off x="1089764" y="1035746"/>
            <a:ext cx="7139836" cy="4454226"/>
          </a:xfrm>
          <a:prstGeom prst="rect">
            <a:avLst/>
          </a:prstGeom>
        </p:spPr>
      </p:pic>
    </p:spTree>
    <p:extLst>
      <p:ext uri="{BB962C8B-B14F-4D97-AF65-F5344CB8AC3E}">
        <p14:creationId xmlns:p14="http://schemas.microsoft.com/office/powerpoint/2010/main" val="2693398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Picture 2" descr="\\scotland.gov.uk\dc1\FS5_Home\U418734\Presentations\SQA Presentation\cyber skills shortage 20 years.jpg"/>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1643" t="14425" r="38248" b="42345"/>
          <a:stretch/>
        </p:blipFill>
        <p:spPr bwMode="auto">
          <a:xfrm>
            <a:off x="845507" y="1131094"/>
            <a:ext cx="7543799" cy="4308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816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Advanced Engineering Program</a:t>
            </a:r>
            <a:endParaRPr lang="en-GB" dirty="0"/>
          </a:p>
        </p:txBody>
      </p:sp>
      <p:sp>
        <p:nvSpPr>
          <p:cNvPr id="3" name="Content Placeholder 2"/>
          <p:cNvSpPr>
            <a:spLocks noGrp="1"/>
          </p:cNvSpPr>
          <p:nvPr>
            <p:ph idx="1"/>
          </p:nvPr>
        </p:nvSpPr>
        <p:spPr/>
        <p:txBody>
          <a:bodyPr/>
          <a:lstStyle/>
          <a:p>
            <a:r>
              <a:rPr lang="en-GB" dirty="0" smtClean="0"/>
              <a:t>S6 pupils with background in engineering science or similar</a:t>
            </a:r>
          </a:p>
          <a:p>
            <a:r>
              <a:rPr lang="en-GB" dirty="0" smtClean="0"/>
              <a:t>Design, manufacture and test a fully functioning R.O.V.</a:t>
            </a:r>
          </a:p>
          <a:p>
            <a:r>
              <a:rPr lang="en-GB" dirty="0" smtClean="0"/>
              <a:t>Working with Employers, College and University staff</a:t>
            </a:r>
          </a:p>
          <a:p>
            <a:r>
              <a:rPr lang="en-GB" dirty="0" smtClean="0"/>
              <a:t>Entered for Gold Crest Award</a:t>
            </a:r>
          </a:p>
          <a:p>
            <a:r>
              <a:rPr lang="en-GB" dirty="0" smtClean="0"/>
              <a:t>Entered for international competition (Marine Advance Technological Competition)</a:t>
            </a:r>
          </a:p>
          <a:p>
            <a:endParaRPr lang="en-GB" dirty="0" smtClean="0"/>
          </a:p>
          <a:p>
            <a:endParaRPr lang="en-GB" dirty="0"/>
          </a:p>
        </p:txBody>
      </p:sp>
    </p:spTree>
    <p:extLst>
      <p:ext uri="{BB962C8B-B14F-4D97-AF65-F5344CB8AC3E}">
        <p14:creationId xmlns:p14="http://schemas.microsoft.com/office/powerpoint/2010/main" val="2515134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linked qualifications</a:t>
            </a:r>
            <a:endParaRPr lang="en-US" dirty="0"/>
          </a:p>
        </p:txBody>
      </p:sp>
      <p:sp>
        <p:nvSpPr>
          <p:cNvPr id="3" name="Content Placeholder 2"/>
          <p:cNvSpPr>
            <a:spLocks noGrp="1"/>
          </p:cNvSpPr>
          <p:nvPr>
            <p:ph idx="1"/>
          </p:nvPr>
        </p:nvSpPr>
        <p:spPr/>
        <p:txBody>
          <a:bodyPr/>
          <a:lstStyle/>
          <a:p>
            <a:r>
              <a:rPr lang="en-US" b="1" dirty="0" smtClean="0"/>
              <a:t>Fitness Industry Training Academy</a:t>
            </a:r>
          </a:p>
          <a:p>
            <a:pPr lvl="1"/>
            <a:r>
              <a:rPr lang="en-US" dirty="0" smtClean="0"/>
              <a:t>Life Guard Qualification</a:t>
            </a:r>
          </a:p>
          <a:p>
            <a:pPr lvl="1"/>
            <a:r>
              <a:rPr lang="en-US" dirty="0" smtClean="0"/>
              <a:t>Fitness </a:t>
            </a:r>
            <a:r>
              <a:rPr lang="en-US" dirty="0"/>
              <a:t>I</a:t>
            </a:r>
            <a:r>
              <a:rPr lang="en-US" dirty="0" smtClean="0"/>
              <a:t>nstructor Qualification</a:t>
            </a:r>
          </a:p>
          <a:p>
            <a:pPr lvl="1"/>
            <a:endParaRPr lang="en-US" b="1" dirty="0"/>
          </a:p>
          <a:p>
            <a:r>
              <a:rPr lang="en-US" b="1" dirty="0" smtClean="0"/>
              <a:t>Coaching Academy</a:t>
            </a:r>
          </a:p>
          <a:p>
            <a:pPr lvl="1"/>
            <a:r>
              <a:rPr lang="en-US" dirty="0" smtClean="0"/>
              <a:t>SFA coaching qualifications</a:t>
            </a:r>
          </a:p>
          <a:p>
            <a:pPr lvl="1"/>
            <a:r>
              <a:rPr lang="en-US" dirty="0" smtClean="0"/>
              <a:t>SSF Coaching modules (SCQF Accredited from session 2017-18)</a:t>
            </a:r>
            <a:endParaRPr lang="en-US" dirty="0"/>
          </a:p>
          <a:p>
            <a:endParaRPr lang="en-US" dirty="0" smtClean="0"/>
          </a:p>
          <a:p>
            <a:endParaRPr lang="en-US" dirty="0"/>
          </a:p>
        </p:txBody>
      </p:sp>
    </p:spTree>
    <p:extLst>
      <p:ext uri="{BB962C8B-B14F-4D97-AF65-F5344CB8AC3E}">
        <p14:creationId xmlns:p14="http://schemas.microsoft.com/office/powerpoint/2010/main" val="24462926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1742</TotalTime>
  <Words>1042</Words>
  <Application>Microsoft Office PowerPoint</Application>
  <PresentationFormat>On-screen Show (4:3)</PresentationFormat>
  <Paragraphs>268</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Constantia</vt:lpstr>
      <vt:lpstr>Wingdings 2</vt:lpstr>
      <vt:lpstr>Flow</vt:lpstr>
      <vt:lpstr>Senior Phase choices</vt:lpstr>
      <vt:lpstr>Employability</vt:lpstr>
      <vt:lpstr>Options for Senior Phase-1  </vt:lpstr>
      <vt:lpstr>School/ College options (S4/5/6)</vt:lpstr>
      <vt:lpstr>Options for Senior Phase-2 Flexible Pathways </vt:lpstr>
      <vt:lpstr>PowerPoint Presentation</vt:lpstr>
      <vt:lpstr>PowerPoint Presentation</vt:lpstr>
      <vt:lpstr>Advanced Engineering Program</vt:lpstr>
      <vt:lpstr>Industry linked qualifications</vt:lpstr>
      <vt:lpstr>Apprenticeship pathways  Foundation Apprenticeships</vt:lpstr>
      <vt:lpstr>Electrical &amp; Plumbing pathway</vt:lpstr>
      <vt:lpstr>Different options and outcomes</vt:lpstr>
      <vt:lpstr>HNC options </vt:lpstr>
      <vt:lpstr>Employability</vt:lpstr>
      <vt:lpstr>Developing employer links</vt:lpstr>
      <vt:lpstr>PowerPoint Presentation</vt:lpstr>
    </vt:vector>
  </TitlesOfParts>
  <Company>Dundee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Grove Academy</dc:title>
  <dc:creator>Hutton, Graham</dc:creator>
  <cp:lastModifiedBy>acreamer735</cp:lastModifiedBy>
  <cp:revision>76</cp:revision>
  <cp:lastPrinted>2017-01-12T16:40:08Z</cp:lastPrinted>
  <dcterms:created xsi:type="dcterms:W3CDTF">2012-11-07T19:43:34Z</dcterms:created>
  <dcterms:modified xsi:type="dcterms:W3CDTF">2017-01-12T16:42:50Z</dcterms:modified>
</cp:coreProperties>
</file>