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sldIdLst>
    <p:sldId id="256" r:id="rId6"/>
    <p:sldId id="273" r:id="rId7"/>
    <p:sldId id="276" r:id="rId8"/>
    <p:sldId id="274" r:id="rId9"/>
    <p:sldId id="277" r:id="rId10"/>
    <p:sldId id="279" r:id="rId11"/>
    <p:sldId id="278" r:id="rId12"/>
    <p:sldId id="280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A5C2"/>
    <a:srgbClr val="0099CC"/>
    <a:srgbClr val="33CCCC"/>
    <a:srgbClr val="693278"/>
    <a:srgbClr val="009999"/>
    <a:srgbClr val="438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 autoAdjust="0"/>
    <p:restoredTop sz="88345" autoAdjust="0"/>
  </p:normalViewPr>
  <p:slideViewPr>
    <p:cSldViewPr>
      <p:cViewPr varScale="1">
        <p:scale>
          <a:sx n="95" d="100"/>
          <a:sy n="95" d="100"/>
        </p:scale>
        <p:origin x="4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A25EC-AFA4-401D-8D81-F10A57649422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8F6B6-68BA-4978-804E-A5529D1B6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266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8F6B6-68BA-4978-804E-A5529D1B69D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520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8F6B6-68BA-4978-804E-A5529D1B69D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0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8F6B6-68BA-4978-804E-A5529D1B69D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08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8F6B6-68BA-4978-804E-A5529D1B69D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08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8F6B6-68BA-4978-804E-A5529D1B69D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08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8F6B6-68BA-4978-804E-A5529D1B69D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08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8F6B6-68BA-4978-804E-A5529D1B69D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08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8F6B6-68BA-4978-804E-A5529D1B69D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08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2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90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87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33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41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56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81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33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3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61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B4E8-ABAC-40A5-BBCB-DF641DE9EE8F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6885F-C1A2-4E64-9393-BA3A5CF0A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76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://www.youtube.com/embed/aViMzIyqJjM?rel=0&amp;autoplay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3555776"/>
            <a:ext cx="8290870" cy="82908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9" y="6172200"/>
            <a:ext cx="9144000" cy="685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897" y="-315416"/>
            <a:ext cx="9144000" cy="646440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5895198"/>
            <a:ext cx="8670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    Certain projects managed by Dundee and Angus College are supported by European funding. </a:t>
            </a:r>
            <a:endParaRPr lang="en-GB" sz="1200" dirty="0">
              <a:solidFill>
                <a:schemeClr val="bg1">
                  <a:lumMod val="65000"/>
                </a:schemeClr>
              </a:solidFill>
              <a:latin typeface="Meiryo" pitchFamily="34" charset="-128"/>
              <a:ea typeface="Meiryo" pitchFamily="34" charset="-128"/>
              <a:cs typeface="Meiryo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07905" y="1484784"/>
            <a:ext cx="50405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600" b="1" dirty="0" smtClean="0">
                <a:solidFill>
                  <a:srgbClr val="00A5C2"/>
                </a:solidFill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Learn@ D&amp;A</a:t>
            </a:r>
            <a:endParaRPr lang="en-GB" sz="6600" b="1" dirty="0">
              <a:solidFill>
                <a:srgbClr val="00A5C2"/>
              </a:solidFill>
              <a:latin typeface="Gill Sans M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817" y="4697849"/>
            <a:ext cx="59224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rgbClr val="693278"/>
                </a:solidFill>
                <a:latin typeface="Gill Sans MT" pitchFamily="34" charset="0"/>
              </a:rPr>
              <a:t>Simon Hewitt </a:t>
            </a:r>
          </a:p>
          <a:p>
            <a:pPr algn="r"/>
            <a:r>
              <a:rPr lang="en-GB" sz="2000" b="1" dirty="0" smtClean="0">
                <a:solidFill>
                  <a:srgbClr val="693278"/>
                </a:solidFill>
                <a:latin typeface="Gill Sans MT" pitchFamily="34" charset="0"/>
              </a:rPr>
              <a:t>Vice Principal (Curriculum &amp; Attainment)</a:t>
            </a:r>
          </a:p>
          <a:p>
            <a:pPr algn="r"/>
            <a:r>
              <a:rPr lang="en-GB" sz="2000" b="1" dirty="0" smtClean="0">
                <a:solidFill>
                  <a:srgbClr val="693278"/>
                </a:solidFill>
                <a:latin typeface="Gill Sans MT" pitchFamily="34" charset="0"/>
              </a:rPr>
              <a:t>12</a:t>
            </a:r>
            <a:r>
              <a:rPr lang="en-GB" sz="2000" b="1" baseline="30000" dirty="0" smtClean="0">
                <a:solidFill>
                  <a:srgbClr val="693278"/>
                </a:solidFill>
                <a:latin typeface="Gill Sans MT" pitchFamily="34" charset="0"/>
              </a:rPr>
              <a:t>th</a:t>
            </a:r>
            <a:r>
              <a:rPr lang="en-GB" sz="2000" b="1" dirty="0" smtClean="0">
                <a:solidFill>
                  <a:srgbClr val="693278"/>
                </a:solidFill>
                <a:latin typeface="Gill Sans MT" pitchFamily="34" charset="0"/>
              </a:rPr>
              <a:t> January 2017</a:t>
            </a:r>
          </a:p>
          <a:p>
            <a:pPr algn="r"/>
            <a:endParaRPr lang="en-GB" sz="2000" b="1" dirty="0" smtClean="0">
              <a:solidFill>
                <a:srgbClr val="693278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9" y="6172200"/>
            <a:ext cx="9144000" cy="6858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9553" y="116632"/>
            <a:ext cx="8335179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5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education feels like..</a:t>
            </a:r>
            <a:endParaRPr lang="en-GB" sz="5400" b="1" dirty="0" smtClean="0">
              <a:solidFill>
                <a:srgbClr val="80008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4941" y="6330434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Learn@D&amp;A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14" y="1484784"/>
            <a:ext cx="7856634" cy="37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48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9" y="6172200"/>
            <a:ext cx="9144000" cy="6858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9553" y="116632"/>
            <a:ext cx="8335179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5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College</a:t>
            </a:r>
            <a:r>
              <a:rPr lang="en-GB" sz="5400" b="1" dirty="0" smtClean="0">
                <a:solidFill>
                  <a:srgbClr val="800080"/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216024" y="980728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15000 Total Students across all modes (5400 Full Time)</a:t>
            </a:r>
          </a:p>
          <a:p>
            <a:pPr>
              <a:lnSpc>
                <a:spcPct val="150000"/>
              </a:lnSpc>
            </a:pPr>
            <a:endParaRPr lang="en-GB" sz="24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213 Full Time Courses ranging from SCQF Level 2-9</a:t>
            </a:r>
          </a:p>
          <a:p>
            <a:pPr>
              <a:lnSpc>
                <a:spcPct val="150000"/>
              </a:lnSpc>
            </a:pPr>
            <a:endParaRPr lang="en-GB" sz="24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2100 Students @ SCQF Level 7 and above</a:t>
            </a:r>
          </a:p>
          <a:p>
            <a:pPr>
              <a:lnSpc>
                <a:spcPct val="150000"/>
              </a:lnSpc>
            </a:pPr>
            <a:endParaRPr lang="en-GB" sz="24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of the top performing Colleges in Scotland: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78% pass rate (National 71%)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College in Scotland for Success in 16-19 year olds</a:t>
            </a:r>
            <a:b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4941" y="6330434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Learn@D&amp;A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428" y="2723011"/>
            <a:ext cx="1571636" cy="161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26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9" y="6172200"/>
            <a:ext cx="9144000" cy="685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54941" y="6330434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Learn@D&amp;A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820891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rgbClr val="00A5C2"/>
                </a:solidFill>
                <a:latin typeface="Gill Sans MT" pitchFamily="34" charset="0"/>
                <a:ea typeface="Arial Unicode MS" pitchFamily="34" charset="-128"/>
                <a:cs typeface="Arial Unicode MS" pitchFamily="34" charset="-128"/>
              </a:rPr>
              <a:t>So which pathway is best???</a:t>
            </a:r>
            <a:endParaRPr lang="en-GB" sz="6600" b="1" dirty="0">
              <a:solidFill>
                <a:srgbClr val="00A5C2"/>
              </a:solidFill>
              <a:latin typeface="Gill Sans M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6" r="1575"/>
          <a:stretch/>
        </p:blipFill>
        <p:spPr>
          <a:xfrm>
            <a:off x="400615" y="404073"/>
            <a:ext cx="8344055" cy="548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70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9" y="6172200"/>
            <a:ext cx="9144000" cy="6858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9553" y="116632"/>
            <a:ext cx="8335179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5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how does it work</a:t>
            </a:r>
            <a:r>
              <a:rPr lang="en-GB" sz="5400" b="1" dirty="0" smtClean="0">
                <a:solidFill>
                  <a:srgbClr val="800080"/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504" y="1052736"/>
            <a:ext cx="903649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HNC (SCQF Level 7) &amp; HND (SCQF Level 8)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 </a:t>
            </a:r>
            <a:r>
              <a:rPr lang="en-GB" sz="2200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GB" sz="22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Scottish Qualifications Agency </a:t>
            </a:r>
            <a:r>
              <a:rPr lang="en-GB" sz="2200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partnership with Scottish </a:t>
            </a:r>
            <a:r>
              <a:rPr lang="en-GB" sz="22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Colleges</a:t>
            </a:r>
            <a:r>
              <a:rPr lang="en-GB" sz="2200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2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Universities </a:t>
            </a:r>
            <a:r>
              <a:rPr lang="en-GB" sz="2200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2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lang="en-GB" sz="2200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 of practical and theory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On-going assessment (essays, observations, exams, projects, work placements)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 to professional bodies/certifications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Entry into Year 2 and Year 3 of University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off points to employment</a:t>
            </a: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4941" y="6330434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Learn@D&amp;A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19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9" y="6172200"/>
            <a:ext cx="9144000" cy="6858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9553" y="116632"/>
            <a:ext cx="8335179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5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HN Subject Areas</a:t>
            </a:r>
            <a:r>
              <a:rPr lang="en-GB" sz="5400" b="1" dirty="0" smtClean="0">
                <a:solidFill>
                  <a:srgbClr val="800080"/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216024" y="1196752"/>
            <a:ext cx="4139952" cy="5379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&amp; Design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 and IT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Advertising and PR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Acting and Performance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Accounting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Animal Care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Applied Sciences and Applied Biological Sciences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Architectural Technology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Beauty Therapy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Built Environment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</a:t>
            </a: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4941" y="6330434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Learn@D&amp;A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699020" y="1196752"/>
            <a:ext cx="3977436" cy="4853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 &amp; Computer Arts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Dance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 (Systems and Civil)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Management</a:t>
            </a:r>
            <a:endParaRPr lang="en-GB" sz="16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Fitness and Sport Coaching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Hairdressing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Hospitality Management &amp; Professional Cookery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Interactive Media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Photography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Sciences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 and Tourism</a:t>
            </a:r>
          </a:p>
        </p:txBody>
      </p:sp>
    </p:spTree>
    <p:extLst>
      <p:ext uri="{BB962C8B-B14F-4D97-AF65-F5344CB8AC3E}">
        <p14:creationId xmlns:p14="http://schemas.microsoft.com/office/powerpoint/2010/main" val="6295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9" y="6172200"/>
            <a:ext cx="9144000" cy="6858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9553" y="116632"/>
            <a:ext cx="8335179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5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Established Pathways with Universities</a:t>
            </a:r>
            <a:r>
              <a:rPr lang="en-GB" sz="5400" b="1" dirty="0" smtClean="0">
                <a:solidFill>
                  <a:srgbClr val="800080"/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504" y="1048082"/>
            <a:ext cx="89289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known as </a:t>
            </a:r>
            <a:r>
              <a:rPr lang="en-GB" sz="2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articulation</a:t>
            </a:r>
            <a:r>
              <a:rPr lang="en-GB" sz="2400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agreements/pathways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they?</a:t>
            </a:r>
            <a:br>
              <a:rPr lang="en-GB" sz="20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benefits?</a:t>
            </a:r>
          </a:p>
          <a:p>
            <a:pPr lvl="1">
              <a:lnSpc>
                <a:spcPct val="150000"/>
              </a:lnSpc>
            </a:pPr>
            <a:endParaRPr lang="en-GB" sz="20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Agreements (88) </a:t>
            </a:r>
            <a:r>
              <a:rPr lang="en-GB" sz="20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Dundee, </a:t>
            </a:r>
            <a:r>
              <a:rPr lang="en-GB" sz="2000" dirty="0" err="1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Abertay</a:t>
            </a:r>
            <a:r>
              <a:rPr lang="en-GB" sz="20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St. Andrews and the University of Highlands and Islands</a:t>
            </a:r>
          </a:p>
          <a:p>
            <a:pPr lvl="1">
              <a:lnSpc>
                <a:spcPct val="150000"/>
              </a:lnSpc>
            </a:pPr>
            <a:endParaRPr lang="en-GB" sz="20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Agreements (49) </a:t>
            </a:r>
            <a:r>
              <a:rPr lang="en-GB" sz="20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Robert Gordon, Glasgow Caledonian, Napier, Aberdeen, Open University</a:t>
            </a: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4941" y="6330434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Learn@D&amp;A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05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9" y="6172200"/>
            <a:ext cx="9144000" cy="685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54941" y="6330434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Learn@D&amp;A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0"/>
          <a:stretch/>
        </p:blipFill>
        <p:spPr>
          <a:xfrm>
            <a:off x="2555776" y="260646"/>
            <a:ext cx="4225644" cy="571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9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821" y="5315826"/>
            <a:ext cx="1466468" cy="1036728"/>
          </a:xfrm>
          <a:prstGeom prst="rect">
            <a:avLst/>
          </a:prstGeom>
        </p:spPr>
      </p:pic>
      <p:pic>
        <p:nvPicPr>
          <p:cNvPr id="5" name="Picture 2" descr="C:\Users\Simon Hewitt\Desktop\Simon_Slide_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1" t="26033" r="8793" b="24333"/>
          <a:stretch/>
        </p:blipFill>
        <p:spPr bwMode="auto">
          <a:xfrm>
            <a:off x="1187623" y="4653136"/>
            <a:ext cx="7551683" cy="2301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63528"/>
            <a:ext cx="5750593" cy="42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579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06EEA747D6E4428A20167F2D59B5A7" ma:contentTypeVersion="0" ma:contentTypeDescription="Create a new document." ma:contentTypeScope="" ma:versionID="6813ebd2d3c8cf879f2b4a64ddc3fa29">
  <xsd:schema xmlns:xsd="http://www.w3.org/2001/XMLSchema" xmlns:xs="http://www.w3.org/2001/XMLSchema" xmlns:p="http://schemas.microsoft.com/office/2006/metadata/properties" xmlns:ns2="30b38f7c-055c-4954-860f-745914df596c" targetNamespace="http://schemas.microsoft.com/office/2006/metadata/properties" ma:root="true" ma:fieldsID="c9a6367c1addd467084d35e508e559e0" ns2:_="">
    <xsd:import namespace="30b38f7c-055c-4954-860f-745914df596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b38f7c-055c-4954-860f-745914df596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0b38f7c-055c-4954-860f-745914df596c">3ERK4Y42ZRHQ-424-5</_dlc_DocId>
    <_dlc_DocIdUrl xmlns="30b38f7c-055c-4954-860f-745914df596c">
      <Url>http://staffportal.dundeeandangus.ac.uk/sites/curr/cdi/_layouts/15/DocIdRedir.aspx?ID=3ERK4Y42ZRHQ-424-5</Url>
      <Description>3ERK4Y42ZRHQ-424-5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1F1A23-0F8E-47E0-9146-194FD2A33DB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2E617A8-FA8A-40FB-AF44-22CD4D9175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b38f7c-055c-4954-860f-745914df59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040942-CBA8-4211-B561-30978247704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30b38f7c-055c-4954-860f-745914df596c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8926744-4E87-467A-9152-6AC44FC472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2620</TotalTime>
  <Words>265</Words>
  <Application>Microsoft Office PowerPoint</Application>
  <PresentationFormat>On-screen Show (4:3)</PresentationFormat>
  <Paragraphs>73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Unicode MS</vt:lpstr>
      <vt:lpstr>Calibri</vt:lpstr>
      <vt:lpstr>Gill Sans MT</vt:lpstr>
      <vt:lpstr>Meiryo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Fraser Mcpherson</dc:creator>
  <cp:lastModifiedBy>acreamer735</cp:lastModifiedBy>
  <cp:revision>401</cp:revision>
  <cp:lastPrinted>2013-12-02T13:29:43Z</cp:lastPrinted>
  <dcterms:created xsi:type="dcterms:W3CDTF">2013-08-30T09:02:18Z</dcterms:created>
  <dcterms:modified xsi:type="dcterms:W3CDTF">2017-01-12T13:37:32Z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0x0101008C06EEA747D6E4428A20167F2D59B5A7</vt:lpwstr>
  </property>
  <property fmtid="{D5CDD505-2E9C-101B-9397-08002B2CF9AE}" pid="3" name="_dlc_DocIdItemGuid">
    <vt:lpwstr>f5aa65d5-364c-48ae-a791-bd240ea5e8eb</vt:lpwstr>
  </property>
</Properties>
</file>