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1"/>
  </p:notesMasterIdLst>
  <p:sldIdLst>
    <p:sldId id="256" r:id="rId5"/>
    <p:sldId id="258" r:id="rId6"/>
    <p:sldId id="269" r:id="rId7"/>
    <p:sldId id="265" r:id="rId8"/>
    <p:sldId id="267" r:id="rId9"/>
    <p:sldId id="266" r:id="rId10"/>
    <p:sldId id="268" r:id="rId11"/>
    <p:sldId id="271" r:id="rId12"/>
    <p:sldId id="273" r:id="rId13"/>
    <p:sldId id="274" r:id="rId14"/>
    <p:sldId id="272"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70" r:id="rId28"/>
    <p:sldId id="287" r:id="rId29"/>
    <p:sldId id="288" r:id="rId30"/>
    <p:sldId id="289" r:id="rId31"/>
    <p:sldId id="264" r:id="rId32"/>
    <p:sldId id="292" r:id="rId33"/>
    <p:sldId id="290" r:id="rId34"/>
    <p:sldId id="257" r:id="rId35"/>
    <p:sldId id="291" r:id="rId36"/>
    <p:sldId id="260" r:id="rId37"/>
    <p:sldId id="261" r:id="rId38"/>
    <p:sldId id="26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5D9FC-30BD-4C20-A147-3C0BFB766981}" v="572" dt="2020-04-17T15:23:04.740"/>
    <p1510:client id="{D749A6E0-5F62-F442-B5BB-F3D1E6D2D360}" v="5" dt="2020-04-17T14:27:39.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7F01FA-6592-49CD-B11B-FC373A1DDFE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2F325B1-ABC8-4559-9C88-FFC19EB582FB}">
      <dgm:prSet/>
      <dgm:spPr/>
      <dgm:t>
        <a:bodyPr/>
        <a:lstStyle/>
        <a:p>
          <a:r>
            <a:rPr lang="en-GB"/>
            <a:t>First of all, keep regular sleeping hours. This programmes the brain and internal body clock to get used to a set routine.</a:t>
          </a:r>
          <a:endParaRPr lang="en-US"/>
        </a:p>
      </dgm:t>
    </dgm:pt>
    <dgm:pt modelId="{93A110B4-91C3-44BB-A762-B85A798D6104}" type="parTrans" cxnId="{70A3BD86-E128-4A50-B247-D17B2FDF31AF}">
      <dgm:prSet/>
      <dgm:spPr/>
      <dgm:t>
        <a:bodyPr/>
        <a:lstStyle/>
        <a:p>
          <a:endParaRPr lang="en-US"/>
        </a:p>
      </dgm:t>
    </dgm:pt>
    <dgm:pt modelId="{7AF45BEA-05E3-4DDE-8CC6-B819CBA4F488}" type="sibTrans" cxnId="{70A3BD86-E128-4A50-B247-D17B2FDF31AF}">
      <dgm:prSet/>
      <dgm:spPr/>
      <dgm:t>
        <a:bodyPr/>
        <a:lstStyle/>
        <a:p>
          <a:endParaRPr lang="en-US"/>
        </a:p>
      </dgm:t>
    </dgm:pt>
    <dgm:pt modelId="{9A6814C9-C40D-4392-8D40-13F2D8F1E629}">
      <dgm:prSet/>
      <dgm:spPr/>
      <dgm:t>
        <a:bodyPr/>
        <a:lstStyle/>
        <a:p>
          <a:r>
            <a:rPr lang="en-GB"/>
            <a:t>Most adults need 7-9 hours of sleep, while most teenagers need 8-10 hours every night. By working out what time you need to wake up, you can set a regular bedtime schedule.</a:t>
          </a:r>
          <a:endParaRPr lang="en-US"/>
        </a:p>
      </dgm:t>
    </dgm:pt>
    <dgm:pt modelId="{CFC75DCC-1E2D-4E44-B25D-7044858DC599}" type="parTrans" cxnId="{5D3C6422-28B8-4AC6-AD1B-574C7AA36A26}">
      <dgm:prSet/>
      <dgm:spPr/>
      <dgm:t>
        <a:bodyPr/>
        <a:lstStyle/>
        <a:p>
          <a:endParaRPr lang="en-US"/>
        </a:p>
      </dgm:t>
    </dgm:pt>
    <dgm:pt modelId="{1F50DE91-825D-47DB-B5B9-D579A583E028}" type="sibTrans" cxnId="{5D3C6422-28B8-4AC6-AD1B-574C7AA36A26}">
      <dgm:prSet/>
      <dgm:spPr/>
      <dgm:t>
        <a:bodyPr/>
        <a:lstStyle/>
        <a:p>
          <a:endParaRPr lang="en-US"/>
        </a:p>
      </dgm:t>
    </dgm:pt>
    <dgm:pt modelId="{5DCC9CB9-498F-4F20-8C1F-CB86D301424C}">
      <dgm:prSet/>
      <dgm:spPr/>
      <dgm:t>
        <a:bodyPr/>
        <a:lstStyle/>
        <a:p>
          <a:r>
            <a:rPr lang="en-GB"/>
            <a:t>It is also important to try and wake up at the same time every day. While it may seem like a good idea to try to catch up on sleep after a bad night, doing so on a regular basis can also disrupt your sleep routine.</a:t>
          </a:r>
          <a:endParaRPr lang="en-US"/>
        </a:p>
      </dgm:t>
    </dgm:pt>
    <dgm:pt modelId="{A7C9450D-8EFF-4E04-B5A6-6BD64967A9BD}" type="parTrans" cxnId="{7646F817-054C-40E6-BD66-F2F1F46DA7F8}">
      <dgm:prSet/>
      <dgm:spPr/>
      <dgm:t>
        <a:bodyPr/>
        <a:lstStyle/>
        <a:p>
          <a:endParaRPr lang="en-US"/>
        </a:p>
      </dgm:t>
    </dgm:pt>
    <dgm:pt modelId="{00B9832E-9A73-46C8-ABCF-3A8BE0AAF875}" type="sibTrans" cxnId="{7646F817-054C-40E6-BD66-F2F1F46DA7F8}">
      <dgm:prSet/>
      <dgm:spPr/>
      <dgm:t>
        <a:bodyPr/>
        <a:lstStyle/>
        <a:p>
          <a:endParaRPr lang="en-US"/>
        </a:p>
      </dgm:t>
    </dgm:pt>
    <dgm:pt modelId="{743A4697-1F2A-42F7-B0A2-4BB167237461}" type="pres">
      <dgm:prSet presAssocID="{017F01FA-6592-49CD-B11B-FC373A1DDFE4}" presName="vert0" presStyleCnt="0">
        <dgm:presLayoutVars>
          <dgm:dir/>
          <dgm:animOne val="branch"/>
          <dgm:animLvl val="lvl"/>
        </dgm:presLayoutVars>
      </dgm:prSet>
      <dgm:spPr/>
    </dgm:pt>
    <dgm:pt modelId="{D58E0BF0-5C39-4EA2-A54E-DBC267D34DF9}" type="pres">
      <dgm:prSet presAssocID="{92F325B1-ABC8-4559-9C88-FFC19EB582FB}" presName="thickLine" presStyleLbl="alignNode1" presStyleIdx="0" presStyleCnt="3"/>
      <dgm:spPr/>
    </dgm:pt>
    <dgm:pt modelId="{A10E198F-B6FB-4159-9D6C-AC7D696FBF53}" type="pres">
      <dgm:prSet presAssocID="{92F325B1-ABC8-4559-9C88-FFC19EB582FB}" presName="horz1" presStyleCnt="0"/>
      <dgm:spPr/>
    </dgm:pt>
    <dgm:pt modelId="{93C5E2F2-20EC-404B-9A43-F9CD5E261FC9}" type="pres">
      <dgm:prSet presAssocID="{92F325B1-ABC8-4559-9C88-FFC19EB582FB}" presName="tx1" presStyleLbl="revTx" presStyleIdx="0" presStyleCnt="3"/>
      <dgm:spPr/>
    </dgm:pt>
    <dgm:pt modelId="{9B41717D-0D69-42BD-8BF4-00A02DE69A10}" type="pres">
      <dgm:prSet presAssocID="{92F325B1-ABC8-4559-9C88-FFC19EB582FB}" presName="vert1" presStyleCnt="0"/>
      <dgm:spPr/>
    </dgm:pt>
    <dgm:pt modelId="{33CFEB1B-7566-48CB-A516-4CE06885BD8F}" type="pres">
      <dgm:prSet presAssocID="{9A6814C9-C40D-4392-8D40-13F2D8F1E629}" presName="thickLine" presStyleLbl="alignNode1" presStyleIdx="1" presStyleCnt="3"/>
      <dgm:spPr/>
    </dgm:pt>
    <dgm:pt modelId="{D4DFE9FD-1FB7-45A7-9451-FE4938422755}" type="pres">
      <dgm:prSet presAssocID="{9A6814C9-C40D-4392-8D40-13F2D8F1E629}" presName="horz1" presStyleCnt="0"/>
      <dgm:spPr/>
    </dgm:pt>
    <dgm:pt modelId="{16B5A420-687D-4AD8-B610-2A78B554D659}" type="pres">
      <dgm:prSet presAssocID="{9A6814C9-C40D-4392-8D40-13F2D8F1E629}" presName="tx1" presStyleLbl="revTx" presStyleIdx="1" presStyleCnt="3"/>
      <dgm:spPr/>
    </dgm:pt>
    <dgm:pt modelId="{CBFCE8D3-FAD9-4053-82F1-EE0D975E2573}" type="pres">
      <dgm:prSet presAssocID="{9A6814C9-C40D-4392-8D40-13F2D8F1E629}" presName="vert1" presStyleCnt="0"/>
      <dgm:spPr/>
    </dgm:pt>
    <dgm:pt modelId="{0B19BB8E-2A0D-462F-A029-3F1CC4A859D6}" type="pres">
      <dgm:prSet presAssocID="{5DCC9CB9-498F-4F20-8C1F-CB86D301424C}" presName="thickLine" presStyleLbl="alignNode1" presStyleIdx="2" presStyleCnt="3"/>
      <dgm:spPr/>
    </dgm:pt>
    <dgm:pt modelId="{EB3A2BC1-A23C-4397-9254-751300BDAB58}" type="pres">
      <dgm:prSet presAssocID="{5DCC9CB9-498F-4F20-8C1F-CB86D301424C}" presName="horz1" presStyleCnt="0"/>
      <dgm:spPr/>
    </dgm:pt>
    <dgm:pt modelId="{F49507FD-3AD5-4D94-AE28-C5464146FB24}" type="pres">
      <dgm:prSet presAssocID="{5DCC9CB9-498F-4F20-8C1F-CB86D301424C}" presName="tx1" presStyleLbl="revTx" presStyleIdx="2" presStyleCnt="3"/>
      <dgm:spPr/>
    </dgm:pt>
    <dgm:pt modelId="{3EA8612E-ABCC-47B1-AF25-9EAEBB01416D}" type="pres">
      <dgm:prSet presAssocID="{5DCC9CB9-498F-4F20-8C1F-CB86D301424C}" presName="vert1" presStyleCnt="0"/>
      <dgm:spPr/>
    </dgm:pt>
  </dgm:ptLst>
  <dgm:cxnLst>
    <dgm:cxn modelId="{7646F817-054C-40E6-BD66-F2F1F46DA7F8}" srcId="{017F01FA-6592-49CD-B11B-FC373A1DDFE4}" destId="{5DCC9CB9-498F-4F20-8C1F-CB86D301424C}" srcOrd="2" destOrd="0" parTransId="{A7C9450D-8EFF-4E04-B5A6-6BD64967A9BD}" sibTransId="{00B9832E-9A73-46C8-ABCF-3A8BE0AAF875}"/>
    <dgm:cxn modelId="{5D3C6422-28B8-4AC6-AD1B-574C7AA36A26}" srcId="{017F01FA-6592-49CD-B11B-FC373A1DDFE4}" destId="{9A6814C9-C40D-4392-8D40-13F2D8F1E629}" srcOrd="1" destOrd="0" parTransId="{CFC75DCC-1E2D-4E44-B25D-7044858DC599}" sibTransId="{1F50DE91-825D-47DB-B5B9-D579A583E028}"/>
    <dgm:cxn modelId="{02531042-3E8C-4503-834D-F5ABB35BEAD2}" type="presOf" srcId="{92F325B1-ABC8-4559-9C88-FFC19EB582FB}" destId="{93C5E2F2-20EC-404B-9A43-F9CD5E261FC9}" srcOrd="0" destOrd="0" presId="urn:microsoft.com/office/officeart/2008/layout/LinedList"/>
    <dgm:cxn modelId="{70A3BD86-E128-4A50-B247-D17B2FDF31AF}" srcId="{017F01FA-6592-49CD-B11B-FC373A1DDFE4}" destId="{92F325B1-ABC8-4559-9C88-FFC19EB582FB}" srcOrd="0" destOrd="0" parTransId="{93A110B4-91C3-44BB-A762-B85A798D6104}" sibTransId="{7AF45BEA-05E3-4DDE-8CC6-B819CBA4F488}"/>
    <dgm:cxn modelId="{D33A38C6-627A-4AF4-918F-382F141E585A}" type="presOf" srcId="{9A6814C9-C40D-4392-8D40-13F2D8F1E629}" destId="{16B5A420-687D-4AD8-B610-2A78B554D659}" srcOrd="0" destOrd="0" presId="urn:microsoft.com/office/officeart/2008/layout/LinedList"/>
    <dgm:cxn modelId="{7765E4E8-826E-44FE-8A62-B5797058EB9D}" type="presOf" srcId="{017F01FA-6592-49CD-B11B-FC373A1DDFE4}" destId="{743A4697-1F2A-42F7-B0A2-4BB167237461}" srcOrd="0" destOrd="0" presId="urn:microsoft.com/office/officeart/2008/layout/LinedList"/>
    <dgm:cxn modelId="{8F383EEA-248D-4E54-B050-29CA2471E433}" type="presOf" srcId="{5DCC9CB9-498F-4F20-8C1F-CB86D301424C}" destId="{F49507FD-3AD5-4D94-AE28-C5464146FB24}" srcOrd="0" destOrd="0" presId="urn:microsoft.com/office/officeart/2008/layout/LinedList"/>
    <dgm:cxn modelId="{B4A1170A-1B9F-4629-BB06-0D3ED4407D43}" type="presParOf" srcId="{743A4697-1F2A-42F7-B0A2-4BB167237461}" destId="{D58E0BF0-5C39-4EA2-A54E-DBC267D34DF9}" srcOrd="0" destOrd="0" presId="urn:microsoft.com/office/officeart/2008/layout/LinedList"/>
    <dgm:cxn modelId="{BD6972E2-847F-4A5D-97CE-11F382B26364}" type="presParOf" srcId="{743A4697-1F2A-42F7-B0A2-4BB167237461}" destId="{A10E198F-B6FB-4159-9D6C-AC7D696FBF53}" srcOrd="1" destOrd="0" presId="urn:microsoft.com/office/officeart/2008/layout/LinedList"/>
    <dgm:cxn modelId="{9CD439A0-21A5-4A51-BBBA-FC1D08AFCF6D}" type="presParOf" srcId="{A10E198F-B6FB-4159-9D6C-AC7D696FBF53}" destId="{93C5E2F2-20EC-404B-9A43-F9CD5E261FC9}" srcOrd="0" destOrd="0" presId="urn:microsoft.com/office/officeart/2008/layout/LinedList"/>
    <dgm:cxn modelId="{6FC6E465-1CF5-4486-B467-233EF6CDD69F}" type="presParOf" srcId="{A10E198F-B6FB-4159-9D6C-AC7D696FBF53}" destId="{9B41717D-0D69-42BD-8BF4-00A02DE69A10}" srcOrd="1" destOrd="0" presId="urn:microsoft.com/office/officeart/2008/layout/LinedList"/>
    <dgm:cxn modelId="{695986B1-77DF-4EC1-813C-0F284BA0A87B}" type="presParOf" srcId="{743A4697-1F2A-42F7-B0A2-4BB167237461}" destId="{33CFEB1B-7566-48CB-A516-4CE06885BD8F}" srcOrd="2" destOrd="0" presId="urn:microsoft.com/office/officeart/2008/layout/LinedList"/>
    <dgm:cxn modelId="{5CC73A05-64EC-462A-B5B7-3D7B05287B82}" type="presParOf" srcId="{743A4697-1F2A-42F7-B0A2-4BB167237461}" destId="{D4DFE9FD-1FB7-45A7-9451-FE4938422755}" srcOrd="3" destOrd="0" presId="urn:microsoft.com/office/officeart/2008/layout/LinedList"/>
    <dgm:cxn modelId="{CF0681D3-35A1-47CA-ABFE-EA95AA5B2245}" type="presParOf" srcId="{D4DFE9FD-1FB7-45A7-9451-FE4938422755}" destId="{16B5A420-687D-4AD8-B610-2A78B554D659}" srcOrd="0" destOrd="0" presId="urn:microsoft.com/office/officeart/2008/layout/LinedList"/>
    <dgm:cxn modelId="{F916CF62-648A-4906-A370-CB3655110F50}" type="presParOf" srcId="{D4DFE9FD-1FB7-45A7-9451-FE4938422755}" destId="{CBFCE8D3-FAD9-4053-82F1-EE0D975E2573}" srcOrd="1" destOrd="0" presId="urn:microsoft.com/office/officeart/2008/layout/LinedList"/>
    <dgm:cxn modelId="{D3E8323F-A077-4CC4-B7F6-813EB801931F}" type="presParOf" srcId="{743A4697-1F2A-42F7-B0A2-4BB167237461}" destId="{0B19BB8E-2A0D-462F-A029-3F1CC4A859D6}" srcOrd="4" destOrd="0" presId="urn:microsoft.com/office/officeart/2008/layout/LinedList"/>
    <dgm:cxn modelId="{62DEB2F8-FD6D-46A2-ADD5-4FA146441796}" type="presParOf" srcId="{743A4697-1F2A-42F7-B0A2-4BB167237461}" destId="{EB3A2BC1-A23C-4397-9254-751300BDAB58}" srcOrd="5" destOrd="0" presId="urn:microsoft.com/office/officeart/2008/layout/LinedList"/>
    <dgm:cxn modelId="{070759EA-0CBA-40FE-96D4-B7A6F138DFA1}" type="presParOf" srcId="{EB3A2BC1-A23C-4397-9254-751300BDAB58}" destId="{F49507FD-3AD5-4D94-AE28-C5464146FB24}" srcOrd="0" destOrd="0" presId="urn:microsoft.com/office/officeart/2008/layout/LinedList"/>
    <dgm:cxn modelId="{72F52ED6-BDA1-4CCA-89A2-6EAA202E8032}" type="presParOf" srcId="{EB3A2BC1-A23C-4397-9254-751300BDAB58}" destId="{3EA8612E-ABCC-47B1-AF25-9EAEBB01416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4AF95-D178-4035-8E48-95C4F644AE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5B5BAC9-71A9-47E7-A912-5E3ED0398B58}">
      <dgm:prSet/>
      <dgm:spPr/>
      <dgm:t>
        <a:bodyPr/>
        <a:lstStyle/>
        <a:p>
          <a:pPr>
            <a:lnSpc>
              <a:spcPct val="100000"/>
            </a:lnSpc>
          </a:pPr>
          <a:r>
            <a:rPr lang="en-GB"/>
            <a:t>Your bedroom should be a relaxing environment. Experts claim there's a strong association in people's minds between sleep and the bedroom. Make sure your bed and mattress is comfortable.</a:t>
          </a:r>
          <a:endParaRPr lang="en-US"/>
        </a:p>
      </dgm:t>
    </dgm:pt>
    <dgm:pt modelId="{D192CC61-CC63-4333-96F1-0710EA0A5450}" type="parTrans" cxnId="{1CE012B9-D5E9-46EE-BEDF-38B12ACB6E0F}">
      <dgm:prSet/>
      <dgm:spPr/>
      <dgm:t>
        <a:bodyPr/>
        <a:lstStyle/>
        <a:p>
          <a:endParaRPr lang="en-US"/>
        </a:p>
      </dgm:t>
    </dgm:pt>
    <dgm:pt modelId="{8556DEF4-C6E8-4F44-8E3B-7ED7B73582A2}" type="sibTrans" cxnId="{1CE012B9-D5E9-46EE-BEDF-38B12ACB6E0F}">
      <dgm:prSet/>
      <dgm:spPr/>
      <dgm:t>
        <a:bodyPr/>
        <a:lstStyle/>
        <a:p>
          <a:pPr>
            <a:lnSpc>
              <a:spcPct val="100000"/>
            </a:lnSpc>
          </a:pPr>
          <a:endParaRPr lang="en-US"/>
        </a:p>
      </dgm:t>
    </dgm:pt>
    <dgm:pt modelId="{219A6FFB-7E85-4F8F-BF51-B9A3EE33806F}">
      <dgm:prSet/>
      <dgm:spPr/>
      <dgm:t>
        <a:bodyPr/>
        <a:lstStyle/>
        <a:p>
          <a:pPr>
            <a:lnSpc>
              <a:spcPct val="100000"/>
            </a:lnSpc>
          </a:pPr>
          <a:r>
            <a:rPr lang="en-GB"/>
            <a:t>However, certain things weaken that association, such as TVs, smartphones and other electronic gadgets. Keep your bedroom just for sleep. </a:t>
          </a:r>
          <a:endParaRPr lang="en-US"/>
        </a:p>
      </dgm:t>
    </dgm:pt>
    <dgm:pt modelId="{ADCBA5A5-3B9B-41F8-BF9A-BEBF90087B0C}" type="parTrans" cxnId="{76BE8304-225D-4891-A152-DA65FDA5B0F8}">
      <dgm:prSet/>
      <dgm:spPr/>
      <dgm:t>
        <a:bodyPr/>
        <a:lstStyle/>
        <a:p>
          <a:endParaRPr lang="en-US"/>
        </a:p>
      </dgm:t>
    </dgm:pt>
    <dgm:pt modelId="{52904093-2A6D-4AE0-B967-38D9D13FB3BA}" type="sibTrans" cxnId="{76BE8304-225D-4891-A152-DA65FDA5B0F8}">
      <dgm:prSet/>
      <dgm:spPr/>
      <dgm:t>
        <a:bodyPr/>
        <a:lstStyle/>
        <a:p>
          <a:pPr>
            <a:lnSpc>
              <a:spcPct val="100000"/>
            </a:lnSpc>
          </a:pPr>
          <a:endParaRPr lang="en-US"/>
        </a:p>
      </dgm:t>
    </dgm:pt>
    <dgm:pt modelId="{39B064BF-AAA6-4CD5-8BDA-0E4FD53CF097}">
      <dgm:prSet/>
      <dgm:spPr/>
      <dgm:t>
        <a:bodyPr/>
        <a:lstStyle/>
        <a:p>
          <a:pPr>
            <a:lnSpc>
              <a:spcPct val="100000"/>
            </a:lnSpc>
          </a:pPr>
          <a:r>
            <a:rPr lang="en-GB"/>
            <a:t>Keeping room temperature between 18C and 24C would help.  Keeping your feet warm enough is also important. </a:t>
          </a:r>
          <a:endParaRPr lang="en-US"/>
        </a:p>
      </dgm:t>
    </dgm:pt>
    <dgm:pt modelId="{64CE3630-06F0-4929-BE6B-D08A55CE09EA}" type="parTrans" cxnId="{ADD1149B-6784-4D13-A1A8-882F5AF8470F}">
      <dgm:prSet/>
      <dgm:spPr/>
      <dgm:t>
        <a:bodyPr/>
        <a:lstStyle/>
        <a:p>
          <a:endParaRPr lang="en-US"/>
        </a:p>
      </dgm:t>
    </dgm:pt>
    <dgm:pt modelId="{8EAC3784-A2C4-4E3D-A1B9-93598C7EBB23}" type="sibTrans" cxnId="{ADD1149B-6784-4D13-A1A8-882F5AF8470F}">
      <dgm:prSet/>
      <dgm:spPr/>
      <dgm:t>
        <a:bodyPr/>
        <a:lstStyle/>
        <a:p>
          <a:pPr>
            <a:lnSpc>
              <a:spcPct val="100000"/>
            </a:lnSpc>
          </a:pPr>
          <a:endParaRPr lang="en-US"/>
        </a:p>
      </dgm:t>
    </dgm:pt>
    <dgm:pt modelId="{C08024EE-4C71-4F81-AA3E-53230ABDCBEE}">
      <dgm:prSet/>
      <dgm:spPr/>
      <dgm:t>
        <a:bodyPr/>
        <a:lstStyle/>
        <a:p>
          <a:pPr>
            <a:lnSpc>
              <a:spcPct val="100000"/>
            </a:lnSpc>
          </a:pPr>
          <a:r>
            <a:rPr lang="en-GB"/>
            <a:t>Your bedroom ideally needs to be dark, quiet and tidy. Fit some thick curtains if you do not have any or use eye mask. </a:t>
          </a:r>
          <a:endParaRPr lang="en-US"/>
        </a:p>
      </dgm:t>
    </dgm:pt>
    <dgm:pt modelId="{15AABD2B-19EA-4C32-BDF3-4F9522B4A111}" type="parTrans" cxnId="{A024A702-32BA-42A0-B3A5-653CF09A3261}">
      <dgm:prSet/>
      <dgm:spPr/>
      <dgm:t>
        <a:bodyPr/>
        <a:lstStyle/>
        <a:p>
          <a:endParaRPr lang="en-US"/>
        </a:p>
      </dgm:t>
    </dgm:pt>
    <dgm:pt modelId="{FD833A0C-6F9D-4DB2-A294-E22A499E0152}" type="sibTrans" cxnId="{A024A702-32BA-42A0-B3A5-653CF09A3261}">
      <dgm:prSet/>
      <dgm:spPr/>
      <dgm:t>
        <a:bodyPr/>
        <a:lstStyle/>
        <a:p>
          <a:pPr>
            <a:lnSpc>
              <a:spcPct val="100000"/>
            </a:lnSpc>
          </a:pPr>
          <a:endParaRPr lang="en-US"/>
        </a:p>
      </dgm:t>
    </dgm:pt>
    <dgm:pt modelId="{99751B12-89DC-46F9-B64A-2A345EDE96A7}">
      <dgm:prSet/>
      <dgm:spPr/>
      <dgm:t>
        <a:bodyPr/>
        <a:lstStyle/>
        <a:p>
          <a:pPr>
            <a:lnSpc>
              <a:spcPct val="100000"/>
            </a:lnSpc>
          </a:pPr>
          <a:r>
            <a:rPr lang="en-GB"/>
            <a:t>If you're disturbed by noise, consider investing in double glazing or, for a cheaper option, use earplugs.</a:t>
          </a:r>
          <a:endParaRPr lang="en-US"/>
        </a:p>
      </dgm:t>
    </dgm:pt>
    <dgm:pt modelId="{9A82E5A1-22A8-4CDA-987C-139816256A68}" type="parTrans" cxnId="{253C4175-EC45-4180-ADD7-504FB15DA3C9}">
      <dgm:prSet/>
      <dgm:spPr/>
      <dgm:t>
        <a:bodyPr/>
        <a:lstStyle/>
        <a:p>
          <a:endParaRPr lang="en-GB"/>
        </a:p>
      </dgm:t>
    </dgm:pt>
    <dgm:pt modelId="{1582A45D-65A1-452B-992C-73D139F8EA3F}" type="sibTrans" cxnId="{253C4175-EC45-4180-ADD7-504FB15DA3C9}">
      <dgm:prSet/>
      <dgm:spPr/>
      <dgm:t>
        <a:bodyPr/>
        <a:lstStyle/>
        <a:p>
          <a:endParaRPr lang="en-GB"/>
        </a:p>
      </dgm:t>
    </dgm:pt>
    <dgm:pt modelId="{661BD2BD-0C8F-4D99-AB51-85CB4FCF952B}" type="pres">
      <dgm:prSet presAssocID="{CEC4AF95-D178-4035-8E48-95C4F644AE62}" presName="root" presStyleCnt="0">
        <dgm:presLayoutVars>
          <dgm:dir/>
          <dgm:resizeHandles val="exact"/>
        </dgm:presLayoutVars>
      </dgm:prSet>
      <dgm:spPr/>
    </dgm:pt>
    <dgm:pt modelId="{34C599C3-C955-41E4-AD38-0144684CF99A}" type="pres">
      <dgm:prSet presAssocID="{D5B5BAC9-71A9-47E7-A912-5E3ED0398B58}" presName="compNode" presStyleCnt="0"/>
      <dgm:spPr/>
    </dgm:pt>
    <dgm:pt modelId="{CE952939-8AA8-4A7A-ACAC-34F3DB5EE08D}" type="pres">
      <dgm:prSet presAssocID="{D5B5BAC9-71A9-47E7-A912-5E3ED0398B58}" presName="bgRect" presStyleLbl="bgShp" presStyleIdx="0" presStyleCnt="5" custLinFactNeighborX="-192" custLinFactNeighborY="-469"/>
      <dgm:spPr/>
    </dgm:pt>
    <dgm:pt modelId="{FC9E2FBB-DFF2-48A1-835A-581B9C39FE64}" type="pres">
      <dgm:prSet presAssocID="{D5B5BAC9-71A9-47E7-A912-5E3ED0398B58}" presName="iconRect" presStyleLbl="node1" presStyleIdx="0" presStyleCnt="5" custScaleX="180892" custScaleY="16448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288933E2-209A-45B3-9A95-2B820888F3B6}" type="pres">
      <dgm:prSet presAssocID="{D5B5BAC9-71A9-47E7-A912-5E3ED0398B58}" presName="spaceRect" presStyleCnt="0"/>
      <dgm:spPr/>
    </dgm:pt>
    <dgm:pt modelId="{8A8C5794-EBE7-49EF-B7E4-7F75A6EE030A}" type="pres">
      <dgm:prSet presAssocID="{D5B5BAC9-71A9-47E7-A912-5E3ED0398B58}" presName="parTx" presStyleLbl="revTx" presStyleIdx="0" presStyleCnt="5">
        <dgm:presLayoutVars>
          <dgm:chMax val="0"/>
          <dgm:chPref val="0"/>
        </dgm:presLayoutVars>
      </dgm:prSet>
      <dgm:spPr/>
    </dgm:pt>
    <dgm:pt modelId="{A89BC4B4-B666-4F2F-AA8B-24B261A03A16}" type="pres">
      <dgm:prSet presAssocID="{8556DEF4-C6E8-4F44-8E3B-7ED7B73582A2}" presName="sibTrans" presStyleCnt="0"/>
      <dgm:spPr/>
    </dgm:pt>
    <dgm:pt modelId="{A88DD5BD-9E11-42DF-9899-EECB385F3647}" type="pres">
      <dgm:prSet presAssocID="{219A6FFB-7E85-4F8F-BF51-B9A3EE33806F}" presName="compNode" presStyleCnt="0"/>
      <dgm:spPr/>
    </dgm:pt>
    <dgm:pt modelId="{790664E7-438D-46CD-8387-E74CF16EA3AB}" type="pres">
      <dgm:prSet presAssocID="{219A6FFB-7E85-4F8F-BF51-B9A3EE33806F}" presName="bgRect" presStyleLbl="bgShp" presStyleIdx="1" presStyleCnt="5"/>
      <dgm:spPr/>
    </dgm:pt>
    <dgm:pt modelId="{8ACD085E-0C1A-41B8-BC88-9B003D56C1F9}" type="pres">
      <dgm:prSet presAssocID="{219A6FFB-7E85-4F8F-BF51-B9A3EE33806F}" presName="iconRect" presStyleLbl="node1" presStyleIdx="1" presStyleCnt="5" custScaleX="146256" custScaleY="15031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o Phones"/>
        </a:ext>
      </dgm:extLst>
    </dgm:pt>
    <dgm:pt modelId="{14133556-D8EE-436C-BCFA-3CEBBEA74610}" type="pres">
      <dgm:prSet presAssocID="{219A6FFB-7E85-4F8F-BF51-B9A3EE33806F}" presName="spaceRect" presStyleCnt="0"/>
      <dgm:spPr/>
    </dgm:pt>
    <dgm:pt modelId="{0C07D106-A23D-4492-BE71-4F3AE7127B17}" type="pres">
      <dgm:prSet presAssocID="{219A6FFB-7E85-4F8F-BF51-B9A3EE33806F}" presName="parTx" presStyleLbl="revTx" presStyleIdx="1" presStyleCnt="5">
        <dgm:presLayoutVars>
          <dgm:chMax val="0"/>
          <dgm:chPref val="0"/>
        </dgm:presLayoutVars>
      </dgm:prSet>
      <dgm:spPr/>
    </dgm:pt>
    <dgm:pt modelId="{8506A521-A6DB-432B-80CE-B450F938C953}" type="pres">
      <dgm:prSet presAssocID="{52904093-2A6D-4AE0-B967-38D9D13FB3BA}" presName="sibTrans" presStyleCnt="0"/>
      <dgm:spPr/>
    </dgm:pt>
    <dgm:pt modelId="{500CC3B2-C18C-4DA0-A909-9B0D2CB8861F}" type="pres">
      <dgm:prSet presAssocID="{39B064BF-AAA6-4CD5-8BDA-0E4FD53CF097}" presName="compNode" presStyleCnt="0"/>
      <dgm:spPr/>
    </dgm:pt>
    <dgm:pt modelId="{DB1DFA7F-22C6-4510-9422-E38827AF6132}" type="pres">
      <dgm:prSet presAssocID="{39B064BF-AAA6-4CD5-8BDA-0E4FD53CF097}" presName="bgRect" presStyleLbl="bgShp" presStyleIdx="2" presStyleCnt="5"/>
      <dgm:spPr/>
    </dgm:pt>
    <dgm:pt modelId="{F7EB3AF3-7F4C-423A-A3FB-578369DC5AFF}" type="pres">
      <dgm:prSet presAssocID="{39B064BF-AAA6-4CD5-8BDA-0E4FD53CF097}" presName="iconRect" presStyleLbl="node1" presStyleIdx="2" presStyleCnt="5" custScaleX="180892" custScaleY="17572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hermometer"/>
        </a:ext>
      </dgm:extLst>
    </dgm:pt>
    <dgm:pt modelId="{C7A52E3A-BA20-4C7D-99E8-0832C940C526}" type="pres">
      <dgm:prSet presAssocID="{39B064BF-AAA6-4CD5-8BDA-0E4FD53CF097}" presName="spaceRect" presStyleCnt="0"/>
      <dgm:spPr/>
    </dgm:pt>
    <dgm:pt modelId="{2CE692DA-6ECB-45F8-A7B2-C4E326339378}" type="pres">
      <dgm:prSet presAssocID="{39B064BF-AAA6-4CD5-8BDA-0E4FD53CF097}" presName="parTx" presStyleLbl="revTx" presStyleIdx="2" presStyleCnt="5">
        <dgm:presLayoutVars>
          <dgm:chMax val="0"/>
          <dgm:chPref val="0"/>
        </dgm:presLayoutVars>
      </dgm:prSet>
      <dgm:spPr/>
    </dgm:pt>
    <dgm:pt modelId="{9A2A5A2A-D598-4EF7-B11A-B3134050B666}" type="pres">
      <dgm:prSet presAssocID="{8EAC3784-A2C4-4E3D-A1B9-93598C7EBB23}" presName="sibTrans" presStyleCnt="0"/>
      <dgm:spPr/>
    </dgm:pt>
    <dgm:pt modelId="{55FD8A62-68A1-4279-966E-FC8550B15C80}" type="pres">
      <dgm:prSet presAssocID="{C08024EE-4C71-4F81-AA3E-53230ABDCBEE}" presName="compNode" presStyleCnt="0"/>
      <dgm:spPr/>
    </dgm:pt>
    <dgm:pt modelId="{A665D335-0879-4A9E-A927-6B4E311E61DC}" type="pres">
      <dgm:prSet presAssocID="{C08024EE-4C71-4F81-AA3E-53230ABDCBEE}" presName="bgRect" presStyleLbl="bgShp" presStyleIdx="3" presStyleCnt="5"/>
      <dgm:spPr/>
    </dgm:pt>
    <dgm:pt modelId="{82191B96-B338-4288-B9D1-5C05219A244B}" type="pres">
      <dgm:prSet presAssocID="{C08024EE-4C71-4F81-AA3E-53230ABDCBEE}" presName="iconRect" presStyleLbl="node1" presStyleIdx="3" presStyleCnt="5" custScaleX="146256" custScaleY="15659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leep Mask"/>
        </a:ext>
      </dgm:extLst>
    </dgm:pt>
    <dgm:pt modelId="{21D0E0BE-61C7-438D-A47B-A2BD4383424B}" type="pres">
      <dgm:prSet presAssocID="{C08024EE-4C71-4F81-AA3E-53230ABDCBEE}" presName="spaceRect" presStyleCnt="0"/>
      <dgm:spPr/>
    </dgm:pt>
    <dgm:pt modelId="{0F4E8EDB-3BDF-40D1-8D69-09ABFF270EFA}" type="pres">
      <dgm:prSet presAssocID="{C08024EE-4C71-4F81-AA3E-53230ABDCBEE}" presName="parTx" presStyleLbl="revTx" presStyleIdx="3" presStyleCnt="5">
        <dgm:presLayoutVars>
          <dgm:chMax val="0"/>
          <dgm:chPref val="0"/>
        </dgm:presLayoutVars>
      </dgm:prSet>
      <dgm:spPr/>
    </dgm:pt>
    <dgm:pt modelId="{8BFA4ECA-88B3-450B-B311-50649AFEB365}" type="pres">
      <dgm:prSet presAssocID="{FD833A0C-6F9D-4DB2-A294-E22A499E0152}" presName="sibTrans" presStyleCnt="0"/>
      <dgm:spPr/>
    </dgm:pt>
    <dgm:pt modelId="{FF4F1562-2574-4346-83E1-FCF3995E5164}" type="pres">
      <dgm:prSet presAssocID="{99751B12-89DC-46F9-B64A-2A345EDE96A7}" presName="compNode" presStyleCnt="0"/>
      <dgm:spPr/>
    </dgm:pt>
    <dgm:pt modelId="{2EEACDCC-AF0E-4386-B830-AC01BC29D37B}" type="pres">
      <dgm:prSet presAssocID="{99751B12-89DC-46F9-B64A-2A345EDE96A7}" presName="bgRect" presStyleLbl="bgShp" presStyleIdx="4" presStyleCnt="5"/>
      <dgm:spPr/>
    </dgm:pt>
    <dgm:pt modelId="{83C983B5-DB5C-4B2A-A2F9-9D6B1036579F}" type="pres">
      <dgm:prSet presAssocID="{99751B12-89DC-46F9-B64A-2A345EDE96A7}" presName="iconRect" presStyleLbl="node1" presStyleIdx="4" presStyleCnt="5" custScaleX="146256" custScaleY="14242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
        </a:ext>
      </dgm:extLst>
    </dgm:pt>
    <dgm:pt modelId="{63EE09A7-2161-4832-BCAA-C98345614EAC}" type="pres">
      <dgm:prSet presAssocID="{99751B12-89DC-46F9-B64A-2A345EDE96A7}" presName="spaceRect" presStyleCnt="0"/>
      <dgm:spPr/>
    </dgm:pt>
    <dgm:pt modelId="{C97B7258-A73C-4669-9165-109289CBA929}" type="pres">
      <dgm:prSet presAssocID="{99751B12-89DC-46F9-B64A-2A345EDE96A7}" presName="parTx" presStyleLbl="revTx" presStyleIdx="4" presStyleCnt="5">
        <dgm:presLayoutVars>
          <dgm:chMax val="0"/>
          <dgm:chPref val="0"/>
        </dgm:presLayoutVars>
      </dgm:prSet>
      <dgm:spPr/>
    </dgm:pt>
  </dgm:ptLst>
  <dgm:cxnLst>
    <dgm:cxn modelId="{A024A702-32BA-42A0-B3A5-653CF09A3261}" srcId="{CEC4AF95-D178-4035-8E48-95C4F644AE62}" destId="{C08024EE-4C71-4F81-AA3E-53230ABDCBEE}" srcOrd="3" destOrd="0" parTransId="{15AABD2B-19EA-4C32-BDF3-4F9522B4A111}" sibTransId="{FD833A0C-6F9D-4DB2-A294-E22A499E0152}"/>
    <dgm:cxn modelId="{76BE8304-225D-4891-A152-DA65FDA5B0F8}" srcId="{CEC4AF95-D178-4035-8E48-95C4F644AE62}" destId="{219A6FFB-7E85-4F8F-BF51-B9A3EE33806F}" srcOrd="1" destOrd="0" parTransId="{ADCBA5A5-3B9B-41F8-BF9A-BEBF90087B0C}" sibTransId="{52904093-2A6D-4AE0-B967-38D9D13FB3BA}"/>
    <dgm:cxn modelId="{E4DEFD27-A476-427F-B934-0B5413726F74}" type="presOf" srcId="{CEC4AF95-D178-4035-8E48-95C4F644AE62}" destId="{661BD2BD-0C8F-4D99-AB51-85CB4FCF952B}" srcOrd="0" destOrd="0" presId="urn:microsoft.com/office/officeart/2018/2/layout/IconVerticalSolidList"/>
    <dgm:cxn modelId="{BBA9925D-844C-4FA2-852D-569973B6786A}" type="presOf" srcId="{D5B5BAC9-71A9-47E7-A912-5E3ED0398B58}" destId="{8A8C5794-EBE7-49EF-B7E4-7F75A6EE030A}" srcOrd="0" destOrd="0" presId="urn:microsoft.com/office/officeart/2018/2/layout/IconVerticalSolidList"/>
    <dgm:cxn modelId="{253C4175-EC45-4180-ADD7-504FB15DA3C9}" srcId="{CEC4AF95-D178-4035-8E48-95C4F644AE62}" destId="{99751B12-89DC-46F9-B64A-2A345EDE96A7}" srcOrd="4" destOrd="0" parTransId="{9A82E5A1-22A8-4CDA-987C-139816256A68}" sibTransId="{1582A45D-65A1-452B-992C-73D139F8EA3F}"/>
    <dgm:cxn modelId="{ADD1149B-6784-4D13-A1A8-882F5AF8470F}" srcId="{CEC4AF95-D178-4035-8E48-95C4F644AE62}" destId="{39B064BF-AAA6-4CD5-8BDA-0E4FD53CF097}" srcOrd="2" destOrd="0" parTransId="{64CE3630-06F0-4929-BE6B-D08A55CE09EA}" sibTransId="{8EAC3784-A2C4-4E3D-A1B9-93598C7EBB23}"/>
    <dgm:cxn modelId="{52CEA1B0-046B-4ECE-869A-68D8B1D6891C}" type="presOf" srcId="{C08024EE-4C71-4F81-AA3E-53230ABDCBEE}" destId="{0F4E8EDB-3BDF-40D1-8D69-09ABFF270EFA}" srcOrd="0" destOrd="0" presId="urn:microsoft.com/office/officeart/2018/2/layout/IconVerticalSolidList"/>
    <dgm:cxn modelId="{1CE012B9-D5E9-46EE-BEDF-38B12ACB6E0F}" srcId="{CEC4AF95-D178-4035-8E48-95C4F644AE62}" destId="{D5B5BAC9-71A9-47E7-A912-5E3ED0398B58}" srcOrd="0" destOrd="0" parTransId="{D192CC61-CC63-4333-96F1-0710EA0A5450}" sibTransId="{8556DEF4-C6E8-4F44-8E3B-7ED7B73582A2}"/>
    <dgm:cxn modelId="{B71D42BF-21AE-49C6-AFD0-AAB459487734}" type="presOf" srcId="{39B064BF-AAA6-4CD5-8BDA-0E4FD53CF097}" destId="{2CE692DA-6ECB-45F8-A7B2-C4E326339378}" srcOrd="0" destOrd="0" presId="urn:microsoft.com/office/officeart/2018/2/layout/IconVerticalSolidList"/>
    <dgm:cxn modelId="{882B88E6-14BF-485F-879D-3851FA68B640}" type="presOf" srcId="{219A6FFB-7E85-4F8F-BF51-B9A3EE33806F}" destId="{0C07D106-A23D-4492-BE71-4F3AE7127B17}" srcOrd="0" destOrd="0" presId="urn:microsoft.com/office/officeart/2018/2/layout/IconVerticalSolidList"/>
    <dgm:cxn modelId="{C931ADEE-513A-4BEE-9CF6-2FDEBAE3C105}" type="presOf" srcId="{99751B12-89DC-46F9-B64A-2A345EDE96A7}" destId="{C97B7258-A73C-4669-9165-109289CBA929}" srcOrd="0" destOrd="0" presId="urn:microsoft.com/office/officeart/2018/2/layout/IconVerticalSolidList"/>
    <dgm:cxn modelId="{218A7333-E179-4FF4-BA4B-2FB2958EABA3}" type="presParOf" srcId="{661BD2BD-0C8F-4D99-AB51-85CB4FCF952B}" destId="{34C599C3-C955-41E4-AD38-0144684CF99A}" srcOrd="0" destOrd="0" presId="urn:microsoft.com/office/officeart/2018/2/layout/IconVerticalSolidList"/>
    <dgm:cxn modelId="{546C47FB-4F47-42D3-8795-7D15C51A3397}" type="presParOf" srcId="{34C599C3-C955-41E4-AD38-0144684CF99A}" destId="{CE952939-8AA8-4A7A-ACAC-34F3DB5EE08D}" srcOrd="0" destOrd="0" presId="urn:microsoft.com/office/officeart/2018/2/layout/IconVerticalSolidList"/>
    <dgm:cxn modelId="{51C8269F-2F04-40A3-954A-3C06840D7F16}" type="presParOf" srcId="{34C599C3-C955-41E4-AD38-0144684CF99A}" destId="{FC9E2FBB-DFF2-48A1-835A-581B9C39FE64}" srcOrd="1" destOrd="0" presId="urn:microsoft.com/office/officeart/2018/2/layout/IconVerticalSolidList"/>
    <dgm:cxn modelId="{AB9EEFE9-2182-48DA-B875-B6EA5D56225B}" type="presParOf" srcId="{34C599C3-C955-41E4-AD38-0144684CF99A}" destId="{288933E2-209A-45B3-9A95-2B820888F3B6}" srcOrd="2" destOrd="0" presId="urn:microsoft.com/office/officeart/2018/2/layout/IconVerticalSolidList"/>
    <dgm:cxn modelId="{99A73D83-D575-4D68-97EE-C6631F4C1CB4}" type="presParOf" srcId="{34C599C3-C955-41E4-AD38-0144684CF99A}" destId="{8A8C5794-EBE7-49EF-B7E4-7F75A6EE030A}" srcOrd="3" destOrd="0" presId="urn:microsoft.com/office/officeart/2018/2/layout/IconVerticalSolidList"/>
    <dgm:cxn modelId="{84A169BE-AB53-4188-B1F3-EA513C7210D2}" type="presParOf" srcId="{661BD2BD-0C8F-4D99-AB51-85CB4FCF952B}" destId="{A89BC4B4-B666-4F2F-AA8B-24B261A03A16}" srcOrd="1" destOrd="0" presId="urn:microsoft.com/office/officeart/2018/2/layout/IconVerticalSolidList"/>
    <dgm:cxn modelId="{9A61CFB2-54BF-4FF9-821E-016C30BDE66F}" type="presParOf" srcId="{661BD2BD-0C8F-4D99-AB51-85CB4FCF952B}" destId="{A88DD5BD-9E11-42DF-9899-EECB385F3647}" srcOrd="2" destOrd="0" presId="urn:microsoft.com/office/officeart/2018/2/layout/IconVerticalSolidList"/>
    <dgm:cxn modelId="{2134231C-F751-4215-9355-5AF8B9812F88}" type="presParOf" srcId="{A88DD5BD-9E11-42DF-9899-EECB385F3647}" destId="{790664E7-438D-46CD-8387-E74CF16EA3AB}" srcOrd="0" destOrd="0" presId="urn:microsoft.com/office/officeart/2018/2/layout/IconVerticalSolidList"/>
    <dgm:cxn modelId="{098B1ABE-8888-4FAE-8104-6ED18442DEFB}" type="presParOf" srcId="{A88DD5BD-9E11-42DF-9899-EECB385F3647}" destId="{8ACD085E-0C1A-41B8-BC88-9B003D56C1F9}" srcOrd="1" destOrd="0" presId="urn:microsoft.com/office/officeart/2018/2/layout/IconVerticalSolidList"/>
    <dgm:cxn modelId="{10586BCD-6893-4302-ABED-43D34EF415F5}" type="presParOf" srcId="{A88DD5BD-9E11-42DF-9899-EECB385F3647}" destId="{14133556-D8EE-436C-BCFA-3CEBBEA74610}" srcOrd="2" destOrd="0" presId="urn:microsoft.com/office/officeart/2018/2/layout/IconVerticalSolidList"/>
    <dgm:cxn modelId="{E5789AB6-C041-469D-B1C8-556122828CC6}" type="presParOf" srcId="{A88DD5BD-9E11-42DF-9899-EECB385F3647}" destId="{0C07D106-A23D-4492-BE71-4F3AE7127B17}" srcOrd="3" destOrd="0" presId="urn:microsoft.com/office/officeart/2018/2/layout/IconVerticalSolidList"/>
    <dgm:cxn modelId="{9B0DEFC1-1A29-49F9-8B07-80A53A8EB804}" type="presParOf" srcId="{661BD2BD-0C8F-4D99-AB51-85CB4FCF952B}" destId="{8506A521-A6DB-432B-80CE-B450F938C953}" srcOrd="3" destOrd="0" presId="urn:microsoft.com/office/officeart/2018/2/layout/IconVerticalSolidList"/>
    <dgm:cxn modelId="{FE9D7BBD-F36E-476C-B9F7-3D43F8B4B4E0}" type="presParOf" srcId="{661BD2BD-0C8F-4D99-AB51-85CB4FCF952B}" destId="{500CC3B2-C18C-4DA0-A909-9B0D2CB8861F}" srcOrd="4" destOrd="0" presId="urn:microsoft.com/office/officeart/2018/2/layout/IconVerticalSolidList"/>
    <dgm:cxn modelId="{29CF34D8-1E8A-4F03-89A8-EAD4C1AACB7D}" type="presParOf" srcId="{500CC3B2-C18C-4DA0-A909-9B0D2CB8861F}" destId="{DB1DFA7F-22C6-4510-9422-E38827AF6132}" srcOrd="0" destOrd="0" presId="urn:microsoft.com/office/officeart/2018/2/layout/IconVerticalSolidList"/>
    <dgm:cxn modelId="{1265EA48-0A18-465B-9769-44A0E7ABE322}" type="presParOf" srcId="{500CC3B2-C18C-4DA0-A909-9B0D2CB8861F}" destId="{F7EB3AF3-7F4C-423A-A3FB-578369DC5AFF}" srcOrd="1" destOrd="0" presId="urn:microsoft.com/office/officeart/2018/2/layout/IconVerticalSolidList"/>
    <dgm:cxn modelId="{328E7A5A-AEF6-45A5-B713-2A919EECB8CE}" type="presParOf" srcId="{500CC3B2-C18C-4DA0-A909-9B0D2CB8861F}" destId="{C7A52E3A-BA20-4C7D-99E8-0832C940C526}" srcOrd="2" destOrd="0" presId="urn:microsoft.com/office/officeart/2018/2/layout/IconVerticalSolidList"/>
    <dgm:cxn modelId="{CA41124E-100E-4F28-BD80-C0DBABF7BFE1}" type="presParOf" srcId="{500CC3B2-C18C-4DA0-A909-9B0D2CB8861F}" destId="{2CE692DA-6ECB-45F8-A7B2-C4E326339378}" srcOrd="3" destOrd="0" presId="urn:microsoft.com/office/officeart/2018/2/layout/IconVerticalSolidList"/>
    <dgm:cxn modelId="{FE658492-34DB-4DC6-B870-E64C5360B546}" type="presParOf" srcId="{661BD2BD-0C8F-4D99-AB51-85CB4FCF952B}" destId="{9A2A5A2A-D598-4EF7-B11A-B3134050B666}" srcOrd="5" destOrd="0" presId="urn:microsoft.com/office/officeart/2018/2/layout/IconVerticalSolidList"/>
    <dgm:cxn modelId="{B972FA44-B277-437A-801D-DB70A34A22C1}" type="presParOf" srcId="{661BD2BD-0C8F-4D99-AB51-85CB4FCF952B}" destId="{55FD8A62-68A1-4279-966E-FC8550B15C80}" srcOrd="6" destOrd="0" presId="urn:microsoft.com/office/officeart/2018/2/layout/IconVerticalSolidList"/>
    <dgm:cxn modelId="{1219C853-4EF1-499E-B855-94B0EC3E348C}" type="presParOf" srcId="{55FD8A62-68A1-4279-966E-FC8550B15C80}" destId="{A665D335-0879-4A9E-A927-6B4E311E61DC}" srcOrd="0" destOrd="0" presId="urn:microsoft.com/office/officeart/2018/2/layout/IconVerticalSolidList"/>
    <dgm:cxn modelId="{45E2A07C-8CC6-40BA-890E-87E42E752BAB}" type="presParOf" srcId="{55FD8A62-68A1-4279-966E-FC8550B15C80}" destId="{82191B96-B338-4288-B9D1-5C05219A244B}" srcOrd="1" destOrd="0" presId="urn:microsoft.com/office/officeart/2018/2/layout/IconVerticalSolidList"/>
    <dgm:cxn modelId="{DFD36F9C-571D-4A7A-821B-94AE09D885F4}" type="presParOf" srcId="{55FD8A62-68A1-4279-966E-FC8550B15C80}" destId="{21D0E0BE-61C7-438D-A47B-A2BD4383424B}" srcOrd="2" destOrd="0" presId="urn:microsoft.com/office/officeart/2018/2/layout/IconVerticalSolidList"/>
    <dgm:cxn modelId="{30FBDA17-7E27-42A6-B4FE-E282A6926BAB}" type="presParOf" srcId="{55FD8A62-68A1-4279-966E-FC8550B15C80}" destId="{0F4E8EDB-3BDF-40D1-8D69-09ABFF270EFA}" srcOrd="3" destOrd="0" presId="urn:microsoft.com/office/officeart/2018/2/layout/IconVerticalSolidList"/>
    <dgm:cxn modelId="{3C2706F7-B84F-4045-98F9-29D04ED239D5}" type="presParOf" srcId="{661BD2BD-0C8F-4D99-AB51-85CB4FCF952B}" destId="{8BFA4ECA-88B3-450B-B311-50649AFEB365}" srcOrd="7" destOrd="0" presId="urn:microsoft.com/office/officeart/2018/2/layout/IconVerticalSolidList"/>
    <dgm:cxn modelId="{0A866E57-BDA5-4654-883A-3EAE7DC33F9D}" type="presParOf" srcId="{661BD2BD-0C8F-4D99-AB51-85CB4FCF952B}" destId="{FF4F1562-2574-4346-83E1-FCF3995E5164}" srcOrd="8" destOrd="0" presId="urn:microsoft.com/office/officeart/2018/2/layout/IconVerticalSolidList"/>
    <dgm:cxn modelId="{58B50BD6-68D0-4B2B-A527-633C3309DF98}" type="presParOf" srcId="{FF4F1562-2574-4346-83E1-FCF3995E5164}" destId="{2EEACDCC-AF0E-4386-B830-AC01BC29D37B}" srcOrd="0" destOrd="0" presId="urn:microsoft.com/office/officeart/2018/2/layout/IconVerticalSolidList"/>
    <dgm:cxn modelId="{EC465F2E-5500-479B-9964-4501196C82C7}" type="presParOf" srcId="{FF4F1562-2574-4346-83E1-FCF3995E5164}" destId="{83C983B5-DB5C-4B2A-A2F9-9D6B1036579F}" srcOrd="1" destOrd="0" presId="urn:microsoft.com/office/officeart/2018/2/layout/IconVerticalSolidList"/>
    <dgm:cxn modelId="{C0A28FEF-4667-46CE-8AF5-11729CAA1D18}" type="presParOf" srcId="{FF4F1562-2574-4346-83E1-FCF3995E5164}" destId="{63EE09A7-2161-4832-BCAA-C98345614EAC}" srcOrd="2" destOrd="0" presId="urn:microsoft.com/office/officeart/2018/2/layout/IconVerticalSolidList"/>
    <dgm:cxn modelId="{1C2D9213-F51C-4FAA-A456-EF3B2FBE3746}" type="presParOf" srcId="{FF4F1562-2574-4346-83E1-FCF3995E5164}" destId="{C97B7258-A73C-4669-9165-109289CBA92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216BA2-B020-4185-A086-D9B26E00D249}"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D744426-133F-4623-8D5F-7DB486BCE56B}">
      <dgm:prSet/>
      <dgm:spPr/>
      <dgm:t>
        <a:bodyPr/>
        <a:lstStyle/>
        <a:p>
          <a:pPr>
            <a:defRPr b="1"/>
          </a:pPr>
          <a:r>
            <a:rPr lang="en-GB" b="1"/>
            <a:t>Cut down on caffeine</a:t>
          </a:r>
          <a:endParaRPr lang="en-US"/>
        </a:p>
      </dgm:t>
    </dgm:pt>
    <dgm:pt modelId="{B01EF96A-DC17-4588-9103-39937EFA681F}" type="parTrans" cxnId="{3E209006-9ED6-4863-B89F-2E0DB196470A}">
      <dgm:prSet/>
      <dgm:spPr/>
      <dgm:t>
        <a:bodyPr/>
        <a:lstStyle/>
        <a:p>
          <a:endParaRPr lang="en-US"/>
        </a:p>
      </dgm:t>
    </dgm:pt>
    <dgm:pt modelId="{A1C13470-4D26-48CE-920E-0A13F7AC3417}" type="sibTrans" cxnId="{3E209006-9ED6-4863-B89F-2E0DB196470A}">
      <dgm:prSet/>
      <dgm:spPr/>
      <dgm:t>
        <a:bodyPr/>
        <a:lstStyle/>
        <a:p>
          <a:endParaRPr lang="en-US"/>
        </a:p>
      </dgm:t>
    </dgm:pt>
    <dgm:pt modelId="{7EFAB5F9-A2CD-4AD7-BBF2-DA8045C6F7C4}">
      <dgm:prSet/>
      <dgm:spPr/>
      <dgm:t>
        <a:bodyPr/>
        <a:lstStyle/>
        <a:p>
          <a:r>
            <a:rPr lang="en-GB"/>
            <a:t>Cut down on caffeine in tea, coffee, energy drinks or colas, especially in the evening. Caffeine interferes with the process of falling asleep, and also prevents deep sleep. Instead, have a warm, milky drink or herbal tea.</a:t>
          </a:r>
          <a:endParaRPr lang="en-US"/>
        </a:p>
      </dgm:t>
    </dgm:pt>
    <dgm:pt modelId="{B07DA418-35CD-4B5E-9D78-DF990568C87F}" type="parTrans" cxnId="{2E357E78-68A2-465C-B2ED-500D77C87BBA}">
      <dgm:prSet/>
      <dgm:spPr/>
      <dgm:t>
        <a:bodyPr/>
        <a:lstStyle/>
        <a:p>
          <a:endParaRPr lang="en-US"/>
        </a:p>
      </dgm:t>
    </dgm:pt>
    <dgm:pt modelId="{D8C47BD2-0C48-4DFA-A0AF-705ABF6999E3}" type="sibTrans" cxnId="{2E357E78-68A2-465C-B2ED-500D77C87BBA}">
      <dgm:prSet/>
      <dgm:spPr/>
      <dgm:t>
        <a:bodyPr/>
        <a:lstStyle/>
        <a:p>
          <a:endParaRPr lang="en-US"/>
        </a:p>
      </dgm:t>
    </dgm:pt>
    <dgm:pt modelId="{35CA2E43-DA54-4A98-9106-99C6748D4933}">
      <dgm:prSet/>
      <dgm:spPr/>
      <dgm:t>
        <a:bodyPr/>
        <a:lstStyle/>
        <a:p>
          <a:pPr>
            <a:defRPr b="1"/>
          </a:pPr>
          <a:r>
            <a:rPr lang="en-GB" b="1"/>
            <a:t>Do not over-indulge</a:t>
          </a:r>
          <a:endParaRPr lang="en-US"/>
        </a:p>
      </dgm:t>
    </dgm:pt>
    <dgm:pt modelId="{01039140-ACF3-4A29-B89B-5930A6D21144}" type="parTrans" cxnId="{FDCBF559-B19A-4D1F-A36D-252A23E692F5}">
      <dgm:prSet/>
      <dgm:spPr/>
      <dgm:t>
        <a:bodyPr/>
        <a:lstStyle/>
        <a:p>
          <a:endParaRPr lang="en-US"/>
        </a:p>
      </dgm:t>
    </dgm:pt>
    <dgm:pt modelId="{0EAB40A3-ACE1-473C-841E-0FE8A84C4CE0}" type="sibTrans" cxnId="{FDCBF559-B19A-4D1F-A36D-252A23E692F5}">
      <dgm:prSet/>
      <dgm:spPr/>
      <dgm:t>
        <a:bodyPr/>
        <a:lstStyle/>
        <a:p>
          <a:endParaRPr lang="en-US"/>
        </a:p>
      </dgm:t>
    </dgm:pt>
    <dgm:pt modelId="{066D1141-49CF-4A75-B2C4-2FAD0F3144CC}">
      <dgm:prSet/>
      <dgm:spPr/>
      <dgm:t>
        <a:bodyPr/>
        <a:lstStyle/>
        <a:p>
          <a:r>
            <a:rPr lang="en-GB"/>
            <a:t>Too much food or alcohol, especially late at night, can interrupt your sleep patterns. Alcohol may help you to fall asleep initially, but it will disrupt your sleep later on in the night.</a:t>
          </a:r>
          <a:endParaRPr lang="en-US"/>
        </a:p>
      </dgm:t>
    </dgm:pt>
    <dgm:pt modelId="{036DFA08-2CDB-49B7-A19F-38C987C6C71B}" type="parTrans" cxnId="{5D93EB2B-8B64-4766-A1A7-376164815C9E}">
      <dgm:prSet/>
      <dgm:spPr/>
      <dgm:t>
        <a:bodyPr/>
        <a:lstStyle/>
        <a:p>
          <a:endParaRPr lang="en-US"/>
        </a:p>
      </dgm:t>
    </dgm:pt>
    <dgm:pt modelId="{E71D77E6-B64E-415D-8619-0B1055A10630}" type="sibTrans" cxnId="{5D93EB2B-8B64-4766-A1A7-376164815C9E}">
      <dgm:prSet/>
      <dgm:spPr/>
      <dgm:t>
        <a:bodyPr/>
        <a:lstStyle/>
        <a:p>
          <a:endParaRPr lang="en-US"/>
        </a:p>
      </dgm:t>
    </dgm:pt>
    <dgm:pt modelId="{873CBFBB-A464-4637-92A3-4860E42EDFA3}">
      <dgm:prSet/>
      <dgm:spPr/>
      <dgm:t>
        <a:bodyPr/>
        <a:lstStyle/>
        <a:p>
          <a:pPr>
            <a:defRPr b="1"/>
          </a:pPr>
          <a:r>
            <a:rPr lang="en-GB" b="1"/>
            <a:t>Do not smoke</a:t>
          </a:r>
          <a:endParaRPr lang="en-US"/>
        </a:p>
      </dgm:t>
    </dgm:pt>
    <dgm:pt modelId="{67B6DB2C-FBF8-4C26-B1B4-64BA8B34E8CB}" type="parTrans" cxnId="{51CA7EC2-38D2-4476-9201-11023A5B5786}">
      <dgm:prSet/>
      <dgm:spPr/>
      <dgm:t>
        <a:bodyPr/>
        <a:lstStyle/>
        <a:p>
          <a:endParaRPr lang="en-US"/>
        </a:p>
      </dgm:t>
    </dgm:pt>
    <dgm:pt modelId="{C4856E52-EE56-4C8B-A5C1-189D866A9DFF}" type="sibTrans" cxnId="{51CA7EC2-38D2-4476-9201-11023A5B5786}">
      <dgm:prSet/>
      <dgm:spPr/>
      <dgm:t>
        <a:bodyPr/>
        <a:lstStyle/>
        <a:p>
          <a:endParaRPr lang="en-US"/>
        </a:p>
      </dgm:t>
    </dgm:pt>
    <dgm:pt modelId="{F9E6F50E-3EB8-4831-91D1-FA13ED75D971}">
      <dgm:prSet/>
      <dgm:spPr/>
      <dgm:t>
        <a:bodyPr/>
        <a:lstStyle/>
        <a:p>
          <a:r>
            <a:rPr lang="en-GB"/>
            <a:t>Nicotine is a stimulant. People who smoke take longer to fall asleep, wake up more frequently, and often have more disrupted sleep.</a:t>
          </a:r>
          <a:endParaRPr lang="en-US"/>
        </a:p>
      </dgm:t>
    </dgm:pt>
    <dgm:pt modelId="{595DBB6E-1AD0-4A2A-A4EB-C7DB41A21925}" type="parTrans" cxnId="{4194BEB0-B984-4230-829B-D2A80C782135}">
      <dgm:prSet/>
      <dgm:spPr/>
      <dgm:t>
        <a:bodyPr/>
        <a:lstStyle/>
        <a:p>
          <a:endParaRPr lang="en-US"/>
        </a:p>
      </dgm:t>
    </dgm:pt>
    <dgm:pt modelId="{737F584C-18D4-4A5D-8786-93A9DA2ADB68}" type="sibTrans" cxnId="{4194BEB0-B984-4230-829B-D2A80C782135}">
      <dgm:prSet/>
      <dgm:spPr/>
      <dgm:t>
        <a:bodyPr/>
        <a:lstStyle/>
        <a:p>
          <a:endParaRPr lang="en-US"/>
        </a:p>
      </dgm:t>
    </dgm:pt>
    <dgm:pt modelId="{617377D5-2F1E-4812-BDD5-DF39D33E5B4F}" type="pres">
      <dgm:prSet presAssocID="{9A216BA2-B020-4185-A086-D9B26E00D249}" presName="root" presStyleCnt="0">
        <dgm:presLayoutVars>
          <dgm:dir/>
          <dgm:resizeHandles val="exact"/>
        </dgm:presLayoutVars>
      </dgm:prSet>
      <dgm:spPr/>
    </dgm:pt>
    <dgm:pt modelId="{5F37ACAA-0299-4320-BA31-C761980B3747}" type="pres">
      <dgm:prSet presAssocID="{AD744426-133F-4623-8D5F-7DB486BCE56B}" presName="compNode" presStyleCnt="0"/>
      <dgm:spPr/>
    </dgm:pt>
    <dgm:pt modelId="{EBCF3DCE-FEC9-4387-8F1E-A6A2675252D7}" type="pres">
      <dgm:prSet presAssocID="{AD744426-133F-4623-8D5F-7DB486BCE5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
        </a:ext>
      </dgm:extLst>
    </dgm:pt>
    <dgm:pt modelId="{45798BD1-99B9-4CB8-847A-527AC66941D6}" type="pres">
      <dgm:prSet presAssocID="{AD744426-133F-4623-8D5F-7DB486BCE56B}" presName="iconSpace" presStyleCnt="0"/>
      <dgm:spPr/>
    </dgm:pt>
    <dgm:pt modelId="{9E70D632-1EDD-498A-ACB0-9235336CE2B5}" type="pres">
      <dgm:prSet presAssocID="{AD744426-133F-4623-8D5F-7DB486BCE56B}" presName="parTx" presStyleLbl="revTx" presStyleIdx="0" presStyleCnt="6">
        <dgm:presLayoutVars>
          <dgm:chMax val="0"/>
          <dgm:chPref val="0"/>
        </dgm:presLayoutVars>
      </dgm:prSet>
      <dgm:spPr/>
    </dgm:pt>
    <dgm:pt modelId="{49CAB2D9-90C4-43B1-AA52-14EAB9C2484D}" type="pres">
      <dgm:prSet presAssocID="{AD744426-133F-4623-8D5F-7DB486BCE56B}" presName="txSpace" presStyleCnt="0"/>
      <dgm:spPr/>
    </dgm:pt>
    <dgm:pt modelId="{C67E6E21-6D87-4D25-95C0-98B8866B241A}" type="pres">
      <dgm:prSet presAssocID="{AD744426-133F-4623-8D5F-7DB486BCE56B}" presName="desTx" presStyleLbl="revTx" presStyleIdx="1" presStyleCnt="6">
        <dgm:presLayoutVars/>
      </dgm:prSet>
      <dgm:spPr/>
    </dgm:pt>
    <dgm:pt modelId="{240889D8-B622-4C9C-B89D-69684746EFA5}" type="pres">
      <dgm:prSet presAssocID="{A1C13470-4D26-48CE-920E-0A13F7AC3417}" presName="sibTrans" presStyleCnt="0"/>
      <dgm:spPr/>
    </dgm:pt>
    <dgm:pt modelId="{F4DAD711-38C3-42A7-9FF2-3179B0848990}" type="pres">
      <dgm:prSet presAssocID="{35CA2E43-DA54-4A98-9106-99C6748D4933}" presName="compNode" presStyleCnt="0"/>
      <dgm:spPr/>
    </dgm:pt>
    <dgm:pt modelId="{FC8C770F-D55A-43F2-A1A7-FDC2520D5479}" type="pres">
      <dgm:prSet presAssocID="{35CA2E43-DA54-4A98-9106-99C6748D493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000" b="-4000"/>
          </a:stretch>
        </a:blipFill>
        <a:ln>
          <a:noFill/>
        </a:ln>
      </dgm:spPr>
      <dgm:extLst>
        <a:ext uri="{E40237B7-FDA0-4F09-8148-C483321AD2D9}">
          <dgm14:cNvPr xmlns:dgm14="http://schemas.microsoft.com/office/drawing/2010/diagram" id="0" name="" descr="Restaurant"/>
        </a:ext>
      </dgm:extLst>
    </dgm:pt>
    <dgm:pt modelId="{06A24DF0-57EE-40B0-AED6-C52A281C9754}" type="pres">
      <dgm:prSet presAssocID="{35CA2E43-DA54-4A98-9106-99C6748D4933}" presName="iconSpace" presStyleCnt="0"/>
      <dgm:spPr/>
    </dgm:pt>
    <dgm:pt modelId="{010A2B5F-AA48-4459-A85E-8FB7CC87D5EC}" type="pres">
      <dgm:prSet presAssocID="{35CA2E43-DA54-4A98-9106-99C6748D4933}" presName="parTx" presStyleLbl="revTx" presStyleIdx="2" presStyleCnt="6">
        <dgm:presLayoutVars>
          <dgm:chMax val="0"/>
          <dgm:chPref val="0"/>
        </dgm:presLayoutVars>
      </dgm:prSet>
      <dgm:spPr/>
    </dgm:pt>
    <dgm:pt modelId="{4D80513D-CBE2-4C87-AC9C-75E8A42E7CD8}" type="pres">
      <dgm:prSet presAssocID="{35CA2E43-DA54-4A98-9106-99C6748D4933}" presName="txSpace" presStyleCnt="0"/>
      <dgm:spPr/>
    </dgm:pt>
    <dgm:pt modelId="{6B0ACBC6-1855-4E52-A25C-C5533788177E}" type="pres">
      <dgm:prSet presAssocID="{35CA2E43-DA54-4A98-9106-99C6748D4933}" presName="desTx" presStyleLbl="revTx" presStyleIdx="3" presStyleCnt="6">
        <dgm:presLayoutVars/>
      </dgm:prSet>
      <dgm:spPr/>
    </dgm:pt>
    <dgm:pt modelId="{C8746B8A-23C3-4E45-A457-51FB5E396F94}" type="pres">
      <dgm:prSet presAssocID="{0EAB40A3-ACE1-473C-841E-0FE8A84C4CE0}" presName="sibTrans" presStyleCnt="0"/>
      <dgm:spPr/>
    </dgm:pt>
    <dgm:pt modelId="{F7807B63-2892-40DF-AFCC-C83FB25187E8}" type="pres">
      <dgm:prSet presAssocID="{873CBFBB-A464-4637-92A3-4860E42EDFA3}" presName="compNode" presStyleCnt="0"/>
      <dgm:spPr/>
    </dgm:pt>
    <dgm:pt modelId="{681B15A8-A8A9-46A6-993A-8D4C75FE6FF8}" type="pres">
      <dgm:prSet presAssocID="{873CBFBB-A464-4637-92A3-4860E42EDF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a:noFill/>
        </a:ln>
      </dgm:spPr>
      <dgm:extLst>
        <a:ext uri="{E40237B7-FDA0-4F09-8148-C483321AD2D9}">
          <dgm14:cNvPr xmlns:dgm14="http://schemas.microsoft.com/office/drawing/2010/diagram" id="0" name="" descr="No smoking"/>
        </a:ext>
      </dgm:extLst>
    </dgm:pt>
    <dgm:pt modelId="{1536609B-77CB-4CA5-AC8C-D8E4B29D0C57}" type="pres">
      <dgm:prSet presAssocID="{873CBFBB-A464-4637-92A3-4860E42EDFA3}" presName="iconSpace" presStyleCnt="0"/>
      <dgm:spPr/>
    </dgm:pt>
    <dgm:pt modelId="{CF312C46-9AB8-4CEF-BFE0-80011D8C4481}" type="pres">
      <dgm:prSet presAssocID="{873CBFBB-A464-4637-92A3-4860E42EDFA3}" presName="parTx" presStyleLbl="revTx" presStyleIdx="4" presStyleCnt="6">
        <dgm:presLayoutVars>
          <dgm:chMax val="0"/>
          <dgm:chPref val="0"/>
        </dgm:presLayoutVars>
      </dgm:prSet>
      <dgm:spPr/>
    </dgm:pt>
    <dgm:pt modelId="{5A3CC913-7495-450E-92CA-10D49E2104F3}" type="pres">
      <dgm:prSet presAssocID="{873CBFBB-A464-4637-92A3-4860E42EDFA3}" presName="txSpace" presStyleCnt="0"/>
      <dgm:spPr/>
    </dgm:pt>
    <dgm:pt modelId="{7C282229-390F-4C9A-97A4-94F817B81816}" type="pres">
      <dgm:prSet presAssocID="{873CBFBB-A464-4637-92A3-4860E42EDFA3}" presName="desTx" presStyleLbl="revTx" presStyleIdx="5" presStyleCnt="6">
        <dgm:presLayoutVars/>
      </dgm:prSet>
      <dgm:spPr/>
    </dgm:pt>
  </dgm:ptLst>
  <dgm:cxnLst>
    <dgm:cxn modelId="{598C0C01-2160-4755-92F5-5245097C33E3}" type="presOf" srcId="{7EFAB5F9-A2CD-4AD7-BBF2-DA8045C6F7C4}" destId="{C67E6E21-6D87-4D25-95C0-98B8866B241A}" srcOrd="0" destOrd="0" presId="urn:microsoft.com/office/officeart/2018/2/layout/IconLabelDescriptionList"/>
    <dgm:cxn modelId="{3E209006-9ED6-4863-B89F-2E0DB196470A}" srcId="{9A216BA2-B020-4185-A086-D9B26E00D249}" destId="{AD744426-133F-4623-8D5F-7DB486BCE56B}" srcOrd="0" destOrd="0" parTransId="{B01EF96A-DC17-4588-9103-39937EFA681F}" sibTransId="{A1C13470-4D26-48CE-920E-0A13F7AC3417}"/>
    <dgm:cxn modelId="{046DFB1E-D1BD-4C52-B6A2-C43797ED2B09}" type="presOf" srcId="{9A216BA2-B020-4185-A086-D9B26E00D249}" destId="{617377D5-2F1E-4812-BDD5-DF39D33E5B4F}" srcOrd="0" destOrd="0" presId="urn:microsoft.com/office/officeart/2018/2/layout/IconLabelDescriptionList"/>
    <dgm:cxn modelId="{5D93EB2B-8B64-4766-A1A7-376164815C9E}" srcId="{35CA2E43-DA54-4A98-9106-99C6748D4933}" destId="{066D1141-49CF-4A75-B2C4-2FAD0F3144CC}" srcOrd="0" destOrd="0" parTransId="{036DFA08-2CDB-49B7-A19F-38C987C6C71B}" sibTransId="{E71D77E6-B64E-415D-8619-0B1055A10630}"/>
    <dgm:cxn modelId="{B6DDEC36-AC1A-4BFE-BF4A-177A82FA4371}" type="presOf" srcId="{35CA2E43-DA54-4A98-9106-99C6748D4933}" destId="{010A2B5F-AA48-4459-A85E-8FB7CC87D5EC}" srcOrd="0" destOrd="0" presId="urn:microsoft.com/office/officeart/2018/2/layout/IconLabelDescriptionList"/>
    <dgm:cxn modelId="{43A1D540-34C8-49E7-898F-CBD430CDBFC8}" type="presOf" srcId="{F9E6F50E-3EB8-4831-91D1-FA13ED75D971}" destId="{7C282229-390F-4C9A-97A4-94F817B81816}" srcOrd="0" destOrd="0" presId="urn:microsoft.com/office/officeart/2018/2/layout/IconLabelDescriptionList"/>
    <dgm:cxn modelId="{2E357E78-68A2-465C-B2ED-500D77C87BBA}" srcId="{AD744426-133F-4623-8D5F-7DB486BCE56B}" destId="{7EFAB5F9-A2CD-4AD7-BBF2-DA8045C6F7C4}" srcOrd="0" destOrd="0" parTransId="{B07DA418-35CD-4B5E-9D78-DF990568C87F}" sibTransId="{D8C47BD2-0C48-4DFA-A0AF-705ABF6999E3}"/>
    <dgm:cxn modelId="{FDCBF559-B19A-4D1F-A36D-252A23E692F5}" srcId="{9A216BA2-B020-4185-A086-D9B26E00D249}" destId="{35CA2E43-DA54-4A98-9106-99C6748D4933}" srcOrd="1" destOrd="0" parTransId="{01039140-ACF3-4A29-B89B-5930A6D21144}" sibTransId="{0EAB40A3-ACE1-473C-841E-0FE8A84C4CE0}"/>
    <dgm:cxn modelId="{73FA2BA8-CC7F-49E0-8AE4-A0D43FD4A898}" type="presOf" srcId="{873CBFBB-A464-4637-92A3-4860E42EDFA3}" destId="{CF312C46-9AB8-4CEF-BFE0-80011D8C4481}" srcOrd="0" destOrd="0" presId="urn:microsoft.com/office/officeart/2018/2/layout/IconLabelDescriptionList"/>
    <dgm:cxn modelId="{4194BEB0-B984-4230-829B-D2A80C782135}" srcId="{873CBFBB-A464-4637-92A3-4860E42EDFA3}" destId="{F9E6F50E-3EB8-4831-91D1-FA13ED75D971}" srcOrd="0" destOrd="0" parTransId="{595DBB6E-1AD0-4A2A-A4EB-C7DB41A21925}" sibTransId="{737F584C-18D4-4A5D-8786-93A9DA2ADB68}"/>
    <dgm:cxn modelId="{5290A6B6-427D-4771-84D8-E2BFA31E64FB}" type="presOf" srcId="{066D1141-49CF-4A75-B2C4-2FAD0F3144CC}" destId="{6B0ACBC6-1855-4E52-A25C-C5533788177E}" srcOrd="0" destOrd="0" presId="urn:microsoft.com/office/officeart/2018/2/layout/IconLabelDescriptionList"/>
    <dgm:cxn modelId="{51CA7EC2-38D2-4476-9201-11023A5B5786}" srcId="{9A216BA2-B020-4185-A086-D9B26E00D249}" destId="{873CBFBB-A464-4637-92A3-4860E42EDFA3}" srcOrd="2" destOrd="0" parTransId="{67B6DB2C-FBF8-4C26-B1B4-64BA8B34E8CB}" sibTransId="{C4856E52-EE56-4C8B-A5C1-189D866A9DFF}"/>
    <dgm:cxn modelId="{336E0EED-9F81-46CA-81DC-9B871A2CD538}" type="presOf" srcId="{AD744426-133F-4623-8D5F-7DB486BCE56B}" destId="{9E70D632-1EDD-498A-ACB0-9235336CE2B5}" srcOrd="0" destOrd="0" presId="urn:microsoft.com/office/officeart/2018/2/layout/IconLabelDescriptionList"/>
    <dgm:cxn modelId="{70D81757-42EE-4BEC-A771-AEFF1F01076B}" type="presParOf" srcId="{617377D5-2F1E-4812-BDD5-DF39D33E5B4F}" destId="{5F37ACAA-0299-4320-BA31-C761980B3747}" srcOrd="0" destOrd="0" presId="urn:microsoft.com/office/officeart/2018/2/layout/IconLabelDescriptionList"/>
    <dgm:cxn modelId="{00A551BF-D6F3-45D8-B28C-F3A745DF2747}" type="presParOf" srcId="{5F37ACAA-0299-4320-BA31-C761980B3747}" destId="{EBCF3DCE-FEC9-4387-8F1E-A6A2675252D7}" srcOrd="0" destOrd="0" presId="urn:microsoft.com/office/officeart/2018/2/layout/IconLabelDescriptionList"/>
    <dgm:cxn modelId="{BB870BED-55BE-4BD7-8C04-8314FCEBB4BA}" type="presParOf" srcId="{5F37ACAA-0299-4320-BA31-C761980B3747}" destId="{45798BD1-99B9-4CB8-847A-527AC66941D6}" srcOrd="1" destOrd="0" presId="urn:microsoft.com/office/officeart/2018/2/layout/IconLabelDescriptionList"/>
    <dgm:cxn modelId="{11E9DF00-2F80-4C9D-A1A1-94299CC25C3A}" type="presParOf" srcId="{5F37ACAA-0299-4320-BA31-C761980B3747}" destId="{9E70D632-1EDD-498A-ACB0-9235336CE2B5}" srcOrd="2" destOrd="0" presId="urn:microsoft.com/office/officeart/2018/2/layout/IconLabelDescriptionList"/>
    <dgm:cxn modelId="{608F10F4-2169-40D1-A79E-23972B618877}" type="presParOf" srcId="{5F37ACAA-0299-4320-BA31-C761980B3747}" destId="{49CAB2D9-90C4-43B1-AA52-14EAB9C2484D}" srcOrd="3" destOrd="0" presId="urn:microsoft.com/office/officeart/2018/2/layout/IconLabelDescriptionList"/>
    <dgm:cxn modelId="{3EB53236-828C-44FB-AF6E-619ACA1EBFF6}" type="presParOf" srcId="{5F37ACAA-0299-4320-BA31-C761980B3747}" destId="{C67E6E21-6D87-4D25-95C0-98B8866B241A}" srcOrd="4" destOrd="0" presId="urn:microsoft.com/office/officeart/2018/2/layout/IconLabelDescriptionList"/>
    <dgm:cxn modelId="{DF0EFECE-DF9B-40A6-A45B-B2D44F6E33DD}" type="presParOf" srcId="{617377D5-2F1E-4812-BDD5-DF39D33E5B4F}" destId="{240889D8-B622-4C9C-B89D-69684746EFA5}" srcOrd="1" destOrd="0" presId="urn:microsoft.com/office/officeart/2018/2/layout/IconLabelDescriptionList"/>
    <dgm:cxn modelId="{5CC7D870-571C-4B99-ABA4-5CA25536B3B5}" type="presParOf" srcId="{617377D5-2F1E-4812-BDD5-DF39D33E5B4F}" destId="{F4DAD711-38C3-42A7-9FF2-3179B0848990}" srcOrd="2" destOrd="0" presId="urn:microsoft.com/office/officeart/2018/2/layout/IconLabelDescriptionList"/>
    <dgm:cxn modelId="{74950D21-A7D5-4405-AC1B-CDDAAAB45CA7}" type="presParOf" srcId="{F4DAD711-38C3-42A7-9FF2-3179B0848990}" destId="{FC8C770F-D55A-43F2-A1A7-FDC2520D5479}" srcOrd="0" destOrd="0" presId="urn:microsoft.com/office/officeart/2018/2/layout/IconLabelDescriptionList"/>
    <dgm:cxn modelId="{F4A60B0A-0207-41AB-AE65-9A4D8DF33934}" type="presParOf" srcId="{F4DAD711-38C3-42A7-9FF2-3179B0848990}" destId="{06A24DF0-57EE-40B0-AED6-C52A281C9754}" srcOrd="1" destOrd="0" presId="urn:microsoft.com/office/officeart/2018/2/layout/IconLabelDescriptionList"/>
    <dgm:cxn modelId="{C3FF5B62-BD36-47EE-AB79-666A2E3EEF41}" type="presParOf" srcId="{F4DAD711-38C3-42A7-9FF2-3179B0848990}" destId="{010A2B5F-AA48-4459-A85E-8FB7CC87D5EC}" srcOrd="2" destOrd="0" presId="urn:microsoft.com/office/officeart/2018/2/layout/IconLabelDescriptionList"/>
    <dgm:cxn modelId="{0427F199-BF11-4DE5-B64F-D04F9A683D75}" type="presParOf" srcId="{F4DAD711-38C3-42A7-9FF2-3179B0848990}" destId="{4D80513D-CBE2-4C87-AC9C-75E8A42E7CD8}" srcOrd="3" destOrd="0" presId="urn:microsoft.com/office/officeart/2018/2/layout/IconLabelDescriptionList"/>
    <dgm:cxn modelId="{9F15BF02-E007-4A93-A04F-428FF5C1B0D8}" type="presParOf" srcId="{F4DAD711-38C3-42A7-9FF2-3179B0848990}" destId="{6B0ACBC6-1855-4E52-A25C-C5533788177E}" srcOrd="4" destOrd="0" presId="urn:microsoft.com/office/officeart/2018/2/layout/IconLabelDescriptionList"/>
    <dgm:cxn modelId="{8BEAB359-1346-4873-A4F1-56CA03AB9F0A}" type="presParOf" srcId="{617377D5-2F1E-4812-BDD5-DF39D33E5B4F}" destId="{C8746B8A-23C3-4E45-A457-51FB5E396F94}" srcOrd="3" destOrd="0" presId="urn:microsoft.com/office/officeart/2018/2/layout/IconLabelDescriptionList"/>
    <dgm:cxn modelId="{EC4E4A8E-56D1-41A2-A5C9-C954B7C4CBF0}" type="presParOf" srcId="{617377D5-2F1E-4812-BDD5-DF39D33E5B4F}" destId="{F7807B63-2892-40DF-AFCC-C83FB25187E8}" srcOrd="4" destOrd="0" presId="urn:microsoft.com/office/officeart/2018/2/layout/IconLabelDescriptionList"/>
    <dgm:cxn modelId="{792DE352-6819-4F0E-A3CA-7BF90733A0CE}" type="presParOf" srcId="{F7807B63-2892-40DF-AFCC-C83FB25187E8}" destId="{681B15A8-A8A9-46A6-993A-8D4C75FE6FF8}" srcOrd="0" destOrd="0" presId="urn:microsoft.com/office/officeart/2018/2/layout/IconLabelDescriptionList"/>
    <dgm:cxn modelId="{CB6738BA-11DF-418A-827F-88D30E293726}" type="presParOf" srcId="{F7807B63-2892-40DF-AFCC-C83FB25187E8}" destId="{1536609B-77CB-4CA5-AC8C-D8E4B29D0C57}" srcOrd="1" destOrd="0" presId="urn:microsoft.com/office/officeart/2018/2/layout/IconLabelDescriptionList"/>
    <dgm:cxn modelId="{BC477018-60F9-40DC-9438-8BD71322D701}" type="presParOf" srcId="{F7807B63-2892-40DF-AFCC-C83FB25187E8}" destId="{CF312C46-9AB8-4CEF-BFE0-80011D8C4481}" srcOrd="2" destOrd="0" presId="urn:microsoft.com/office/officeart/2018/2/layout/IconLabelDescriptionList"/>
    <dgm:cxn modelId="{E1C13ED3-FE3B-4A6C-941E-5B38F9456E24}" type="presParOf" srcId="{F7807B63-2892-40DF-AFCC-C83FB25187E8}" destId="{5A3CC913-7495-450E-92CA-10D49E2104F3}" srcOrd="3" destOrd="0" presId="urn:microsoft.com/office/officeart/2018/2/layout/IconLabelDescriptionList"/>
    <dgm:cxn modelId="{B0834F98-4D63-470C-8F37-23371795016A}" type="presParOf" srcId="{F7807B63-2892-40DF-AFCC-C83FB25187E8}" destId="{7C282229-390F-4C9A-97A4-94F817B81816}"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E0BF0-5C39-4EA2-A54E-DBC267D34DF9}">
      <dsp:nvSpPr>
        <dsp:cNvPr id="0" name=""/>
        <dsp:cNvSpPr/>
      </dsp:nvSpPr>
      <dsp:spPr>
        <a:xfrm>
          <a:off x="0" y="2524"/>
          <a:ext cx="5741533"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C5E2F2-20EC-404B-9A43-F9CD5E261FC9}">
      <dsp:nvSpPr>
        <dsp:cNvPr id="0" name=""/>
        <dsp:cNvSpPr/>
      </dsp:nvSpPr>
      <dsp:spPr>
        <a:xfrm>
          <a:off x="0" y="2524"/>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First of all, keep regular sleeping hours. This programmes the brain and internal body clock to get used to a set routine.</a:t>
          </a:r>
          <a:endParaRPr lang="en-US" sz="2200" kern="1200"/>
        </a:p>
      </dsp:txBody>
      <dsp:txXfrm>
        <a:off x="0" y="2524"/>
        <a:ext cx="5741533" cy="1721977"/>
      </dsp:txXfrm>
    </dsp:sp>
    <dsp:sp modelId="{33CFEB1B-7566-48CB-A516-4CE06885BD8F}">
      <dsp:nvSpPr>
        <dsp:cNvPr id="0" name=""/>
        <dsp:cNvSpPr/>
      </dsp:nvSpPr>
      <dsp:spPr>
        <a:xfrm>
          <a:off x="0" y="1724502"/>
          <a:ext cx="5741533" cy="0"/>
        </a:xfrm>
        <a:prstGeom prst="line">
          <a:avLst/>
        </a:prstGeom>
        <a:solidFill>
          <a:schemeClr val="accent2">
            <a:hueOff val="806792"/>
            <a:satOff val="-428"/>
            <a:lumOff val="2842"/>
            <a:alphaOff val="0"/>
          </a:schemeClr>
        </a:solidFill>
        <a:ln w="19050" cap="rnd" cmpd="sng" algn="ctr">
          <a:solidFill>
            <a:schemeClr val="accent2">
              <a:hueOff val="806792"/>
              <a:satOff val="-428"/>
              <a:lumOff val="28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5A420-687D-4AD8-B610-2A78B554D659}">
      <dsp:nvSpPr>
        <dsp:cNvPr id="0" name=""/>
        <dsp:cNvSpPr/>
      </dsp:nvSpPr>
      <dsp:spPr>
        <a:xfrm>
          <a:off x="0" y="1724502"/>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Most adults need 7-9 hours of sleep, while most teenagers need 8-10 hours every night. By working out what time you need to wake up, you can set a regular bedtime schedule.</a:t>
          </a:r>
          <a:endParaRPr lang="en-US" sz="2200" kern="1200"/>
        </a:p>
      </dsp:txBody>
      <dsp:txXfrm>
        <a:off x="0" y="1724502"/>
        <a:ext cx="5741533" cy="1721977"/>
      </dsp:txXfrm>
    </dsp:sp>
    <dsp:sp modelId="{0B19BB8E-2A0D-462F-A029-3F1CC4A859D6}">
      <dsp:nvSpPr>
        <dsp:cNvPr id="0" name=""/>
        <dsp:cNvSpPr/>
      </dsp:nvSpPr>
      <dsp:spPr>
        <a:xfrm>
          <a:off x="0" y="3446480"/>
          <a:ext cx="5741533" cy="0"/>
        </a:xfrm>
        <a:prstGeom prst="line">
          <a:avLst/>
        </a:prstGeom>
        <a:solidFill>
          <a:schemeClr val="accent2">
            <a:hueOff val="1613584"/>
            <a:satOff val="-856"/>
            <a:lumOff val="5685"/>
            <a:alphaOff val="0"/>
          </a:schemeClr>
        </a:solidFill>
        <a:ln w="19050" cap="rnd" cmpd="sng" algn="ctr">
          <a:solidFill>
            <a:schemeClr val="accent2">
              <a:hueOff val="1613584"/>
              <a:satOff val="-856"/>
              <a:lumOff val="56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507FD-3AD5-4D94-AE28-C5464146FB24}">
      <dsp:nvSpPr>
        <dsp:cNvPr id="0" name=""/>
        <dsp:cNvSpPr/>
      </dsp:nvSpPr>
      <dsp:spPr>
        <a:xfrm>
          <a:off x="0" y="3446480"/>
          <a:ext cx="5741533" cy="172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It is also important to try and wake up at the same time every day. While it may seem like a good idea to try to catch up on sleep after a bad night, doing so on a regular basis can also disrupt your sleep routine.</a:t>
          </a:r>
          <a:endParaRPr lang="en-US" sz="2200" kern="1200"/>
        </a:p>
      </dsp:txBody>
      <dsp:txXfrm>
        <a:off x="0" y="3446480"/>
        <a:ext cx="5741533" cy="1721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52939-8AA8-4A7A-ACAC-34F3DB5EE08D}">
      <dsp:nvSpPr>
        <dsp:cNvPr id="0" name=""/>
        <dsp:cNvSpPr/>
      </dsp:nvSpPr>
      <dsp:spPr>
        <a:xfrm>
          <a:off x="0" y="4"/>
          <a:ext cx="6667499" cy="933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9E2FBB-DFF2-48A1-835A-581B9C39FE64}">
      <dsp:nvSpPr>
        <dsp:cNvPr id="0" name=""/>
        <dsp:cNvSpPr/>
      </dsp:nvSpPr>
      <dsp:spPr>
        <a:xfrm>
          <a:off x="74711" y="48873"/>
          <a:ext cx="928589" cy="8443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C5794-EBE7-49EF-B7E4-7F75A6EE030A}">
      <dsp:nvSpPr>
        <dsp:cNvPr id="0" name=""/>
        <dsp:cNvSpPr/>
      </dsp:nvSpPr>
      <dsp:spPr>
        <a:xfrm>
          <a:off x="1078012" y="4381"/>
          <a:ext cx="5589486" cy="933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79" tIns="98779" rIns="98779" bIns="98779" numCol="1" spcCol="1270" anchor="ctr" anchorCtr="0">
          <a:noAutofit/>
        </a:bodyPr>
        <a:lstStyle/>
        <a:p>
          <a:pPr marL="0" lvl="0" indent="0" algn="l" defTabSz="666750">
            <a:lnSpc>
              <a:spcPct val="100000"/>
            </a:lnSpc>
            <a:spcBef>
              <a:spcPct val="0"/>
            </a:spcBef>
            <a:spcAft>
              <a:spcPct val="35000"/>
            </a:spcAft>
            <a:buNone/>
          </a:pPr>
          <a:r>
            <a:rPr lang="en-GB" sz="1500" kern="1200"/>
            <a:t>Your bedroom should be a relaxing environment. Experts claim there's a strong association in people's minds between sleep and the bedroom. Make sure your bed and mattress is comfortable.</a:t>
          </a:r>
          <a:endParaRPr lang="en-US" sz="1500" kern="1200"/>
        </a:p>
      </dsp:txBody>
      <dsp:txXfrm>
        <a:off x="1078012" y="4381"/>
        <a:ext cx="5589486" cy="933344"/>
      </dsp:txXfrm>
    </dsp:sp>
    <dsp:sp modelId="{790664E7-438D-46CD-8387-E74CF16EA3AB}">
      <dsp:nvSpPr>
        <dsp:cNvPr id="0" name=""/>
        <dsp:cNvSpPr/>
      </dsp:nvSpPr>
      <dsp:spPr>
        <a:xfrm>
          <a:off x="0" y="1171062"/>
          <a:ext cx="6667499" cy="933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CD085E-0C1A-41B8-BC88-9B003D56C1F9}">
      <dsp:nvSpPr>
        <dsp:cNvPr id="0" name=""/>
        <dsp:cNvSpPr/>
      </dsp:nvSpPr>
      <dsp:spPr>
        <a:xfrm>
          <a:off x="163611" y="1251934"/>
          <a:ext cx="750789" cy="7716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07D106-A23D-4492-BE71-4F3AE7127B17}">
      <dsp:nvSpPr>
        <dsp:cNvPr id="0" name=""/>
        <dsp:cNvSpPr/>
      </dsp:nvSpPr>
      <dsp:spPr>
        <a:xfrm>
          <a:off x="1078012" y="1171062"/>
          <a:ext cx="5589486" cy="933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79" tIns="98779" rIns="98779" bIns="98779" numCol="1" spcCol="1270" anchor="ctr" anchorCtr="0">
          <a:noAutofit/>
        </a:bodyPr>
        <a:lstStyle/>
        <a:p>
          <a:pPr marL="0" lvl="0" indent="0" algn="l" defTabSz="666750">
            <a:lnSpc>
              <a:spcPct val="100000"/>
            </a:lnSpc>
            <a:spcBef>
              <a:spcPct val="0"/>
            </a:spcBef>
            <a:spcAft>
              <a:spcPct val="35000"/>
            </a:spcAft>
            <a:buNone/>
          </a:pPr>
          <a:r>
            <a:rPr lang="en-GB" sz="1500" kern="1200"/>
            <a:t>However, certain things weaken that association, such as TVs, smartphones and other electronic gadgets. Keep your bedroom just for sleep. </a:t>
          </a:r>
          <a:endParaRPr lang="en-US" sz="1500" kern="1200"/>
        </a:p>
      </dsp:txBody>
      <dsp:txXfrm>
        <a:off x="1078012" y="1171062"/>
        <a:ext cx="5589486" cy="933344"/>
      </dsp:txXfrm>
    </dsp:sp>
    <dsp:sp modelId="{DB1DFA7F-22C6-4510-9422-E38827AF6132}">
      <dsp:nvSpPr>
        <dsp:cNvPr id="0" name=""/>
        <dsp:cNvSpPr/>
      </dsp:nvSpPr>
      <dsp:spPr>
        <a:xfrm>
          <a:off x="0" y="2337742"/>
          <a:ext cx="6667499" cy="933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EB3AF3-7F4C-423A-A3FB-578369DC5AFF}">
      <dsp:nvSpPr>
        <dsp:cNvPr id="0" name=""/>
        <dsp:cNvSpPr/>
      </dsp:nvSpPr>
      <dsp:spPr>
        <a:xfrm>
          <a:off x="74711" y="2353394"/>
          <a:ext cx="928589" cy="9020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692DA-6ECB-45F8-A7B2-C4E326339378}">
      <dsp:nvSpPr>
        <dsp:cNvPr id="0" name=""/>
        <dsp:cNvSpPr/>
      </dsp:nvSpPr>
      <dsp:spPr>
        <a:xfrm>
          <a:off x="1078012" y="2337742"/>
          <a:ext cx="5589486" cy="933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79" tIns="98779" rIns="98779" bIns="98779" numCol="1" spcCol="1270" anchor="ctr" anchorCtr="0">
          <a:noAutofit/>
        </a:bodyPr>
        <a:lstStyle/>
        <a:p>
          <a:pPr marL="0" lvl="0" indent="0" algn="l" defTabSz="666750">
            <a:lnSpc>
              <a:spcPct val="100000"/>
            </a:lnSpc>
            <a:spcBef>
              <a:spcPct val="0"/>
            </a:spcBef>
            <a:spcAft>
              <a:spcPct val="35000"/>
            </a:spcAft>
            <a:buNone/>
          </a:pPr>
          <a:r>
            <a:rPr lang="en-GB" sz="1500" kern="1200"/>
            <a:t>Keeping room temperature between 18C and 24C would help.  Keeping your feet warm enough is also important. </a:t>
          </a:r>
          <a:endParaRPr lang="en-US" sz="1500" kern="1200"/>
        </a:p>
      </dsp:txBody>
      <dsp:txXfrm>
        <a:off x="1078012" y="2337742"/>
        <a:ext cx="5589486" cy="933344"/>
      </dsp:txXfrm>
    </dsp:sp>
    <dsp:sp modelId="{A665D335-0879-4A9E-A927-6B4E311E61DC}">
      <dsp:nvSpPr>
        <dsp:cNvPr id="0" name=""/>
        <dsp:cNvSpPr/>
      </dsp:nvSpPr>
      <dsp:spPr>
        <a:xfrm>
          <a:off x="0" y="3504422"/>
          <a:ext cx="6667499" cy="933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91B96-B338-4288-B9D1-5C05219A244B}">
      <dsp:nvSpPr>
        <dsp:cNvPr id="0" name=""/>
        <dsp:cNvSpPr/>
      </dsp:nvSpPr>
      <dsp:spPr>
        <a:xfrm>
          <a:off x="163611" y="3569155"/>
          <a:ext cx="750789" cy="8038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E8EDB-3BDF-40D1-8D69-09ABFF270EFA}">
      <dsp:nvSpPr>
        <dsp:cNvPr id="0" name=""/>
        <dsp:cNvSpPr/>
      </dsp:nvSpPr>
      <dsp:spPr>
        <a:xfrm>
          <a:off x="1078012" y="3504422"/>
          <a:ext cx="5589486" cy="933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79" tIns="98779" rIns="98779" bIns="98779" numCol="1" spcCol="1270" anchor="ctr" anchorCtr="0">
          <a:noAutofit/>
        </a:bodyPr>
        <a:lstStyle/>
        <a:p>
          <a:pPr marL="0" lvl="0" indent="0" algn="l" defTabSz="666750">
            <a:lnSpc>
              <a:spcPct val="100000"/>
            </a:lnSpc>
            <a:spcBef>
              <a:spcPct val="0"/>
            </a:spcBef>
            <a:spcAft>
              <a:spcPct val="35000"/>
            </a:spcAft>
            <a:buNone/>
          </a:pPr>
          <a:r>
            <a:rPr lang="en-GB" sz="1500" kern="1200"/>
            <a:t>Your bedroom ideally needs to be dark, quiet and tidy. Fit some thick curtains if you do not have any or use eye mask. </a:t>
          </a:r>
          <a:endParaRPr lang="en-US" sz="1500" kern="1200"/>
        </a:p>
      </dsp:txBody>
      <dsp:txXfrm>
        <a:off x="1078012" y="3504422"/>
        <a:ext cx="5589486" cy="933344"/>
      </dsp:txXfrm>
    </dsp:sp>
    <dsp:sp modelId="{2EEACDCC-AF0E-4386-B830-AC01BC29D37B}">
      <dsp:nvSpPr>
        <dsp:cNvPr id="0" name=""/>
        <dsp:cNvSpPr/>
      </dsp:nvSpPr>
      <dsp:spPr>
        <a:xfrm>
          <a:off x="0" y="4671102"/>
          <a:ext cx="6667499" cy="9333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983B5-DB5C-4B2A-A2F9-9D6B1036579F}">
      <dsp:nvSpPr>
        <dsp:cNvPr id="0" name=""/>
        <dsp:cNvSpPr/>
      </dsp:nvSpPr>
      <dsp:spPr>
        <a:xfrm>
          <a:off x="163611" y="4772215"/>
          <a:ext cx="750789" cy="7311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B7258-A73C-4669-9165-109289CBA929}">
      <dsp:nvSpPr>
        <dsp:cNvPr id="0" name=""/>
        <dsp:cNvSpPr/>
      </dsp:nvSpPr>
      <dsp:spPr>
        <a:xfrm>
          <a:off x="1078012" y="4671102"/>
          <a:ext cx="5589486" cy="933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79" tIns="98779" rIns="98779" bIns="98779" numCol="1" spcCol="1270" anchor="ctr" anchorCtr="0">
          <a:noAutofit/>
        </a:bodyPr>
        <a:lstStyle/>
        <a:p>
          <a:pPr marL="0" lvl="0" indent="0" algn="l" defTabSz="666750">
            <a:lnSpc>
              <a:spcPct val="100000"/>
            </a:lnSpc>
            <a:spcBef>
              <a:spcPct val="0"/>
            </a:spcBef>
            <a:spcAft>
              <a:spcPct val="35000"/>
            </a:spcAft>
            <a:buNone/>
          </a:pPr>
          <a:r>
            <a:rPr lang="en-GB" sz="1500" kern="1200"/>
            <a:t>If you're disturbed by noise, consider investing in double glazing or, for a cheaper option, use earplugs.</a:t>
          </a:r>
          <a:endParaRPr lang="en-US" sz="1500" kern="1200"/>
        </a:p>
      </dsp:txBody>
      <dsp:txXfrm>
        <a:off x="1078012" y="4671102"/>
        <a:ext cx="5589486" cy="933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F3DCE-FEC9-4387-8F1E-A6A2675252D7}">
      <dsp:nvSpPr>
        <dsp:cNvPr id="0" name=""/>
        <dsp:cNvSpPr/>
      </dsp:nvSpPr>
      <dsp:spPr>
        <a:xfrm>
          <a:off x="11106" y="0"/>
          <a:ext cx="1056186" cy="885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70D632-1EDD-498A-ACB0-9235336CE2B5}">
      <dsp:nvSpPr>
        <dsp:cNvPr id="0" name=""/>
        <dsp:cNvSpPr/>
      </dsp:nvSpPr>
      <dsp:spPr>
        <a:xfrm>
          <a:off x="11106" y="994877"/>
          <a:ext cx="3017675" cy="37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GB" sz="2600" b="1" kern="1200"/>
            <a:t>Cut down on caffeine</a:t>
          </a:r>
          <a:endParaRPr lang="en-US" sz="2600" kern="1200"/>
        </a:p>
      </dsp:txBody>
      <dsp:txXfrm>
        <a:off x="11106" y="994877"/>
        <a:ext cx="3017675" cy="379307"/>
      </dsp:txXfrm>
    </dsp:sp>
    <dsp:sp modelId="{C67E6E21-6D87-4D25-95C0-98B8866B241A}">
      <dsp:nvSpPr>
        <dsp:cNvPr id="0" name=""/>
        <dsp:cNvSpPr/>
      </dsp:nvSpPr>
      <dsp:spPr>
        <a:xfrm>
          <a:off x="11106" y="1425266"/>
          <a:ext cx="3017675" cy="16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a:t>Cut down on caffeine in tea, coffee, energy drinks or colas, especially in the evening. Caffeine interferes with the process of falling asleep, and also prevents deep sleep. Instead, have a warm, milky drink or herbal tea.</a:t>
          </a:r>
          <a:endParaRPr lang="en-US" sz="1700" kern="1200"/>
        </a:p>
      </dsp:txBody>
      <dsp:txXfrm>
        <a:off x="11106" y="1425266"/>
        <a:ext cx="3017675" cy="1622733"/>
      </dsp:txXfrm>
    </dsp:sp>
    <dsp:sp modelId="{FC8C770F-D55A-43F2-A1A7-FDC2520D5479}">
      <dsp:nvSpPr>
        <dsp:cNvPr id="0" name=""/>
        <dsp:cNvSpPr/>
      </dsp:nvSpPr>
      <dsp:spPr>
        <a:xfrm>
          <a:off x="3556874" y="0"/>
          <a:ext cx="1056186" cy="88504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4000" b="-4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0A2B5F-AA48-4459-A85E-8FB7CC87D5EC}">
      <dsp:nvSpPr>
        <dsp:cNvPr id="0" name=""/>
        <dsp:cNvSpPr/>
      </dsp:nvSpPr>
      <dsp:spPr>
        <a:xfrm>
          <a:off x="3556874" y="994877"/>
          <a:ext cx="3017675" cy="37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GB" sz="2600" b="1" kern="1200"/>
            <a:t>Do not over-indulge</a:t>
          </a:r>
          <a:endParaRPr lang="en-US" sz="2600" kern="1200"/>
        </a:p>
      </dsp:txBody>
      <dsp:txXfrm>
        <a:off x="3556874" y="994877"/>
        <a:ext cx="3017675" cy="379307"/>
      </dsp:txXfrm>
    </dsp:sp>
    <dsp:sp modelId="{6B0ACBC6-1855-4E52-A25C-C5533788177E}">
      <dsp:nvSpPr>
        <dsp:cNvPr id="0" name=""/>
        <dsp:cNvSpPr/>
      </dsp:nvSpPr>
      <dsp:spPr>
        <a:xfrm>
          <a:off x="3556874" y="1425266"/>
          <a:ext cx="3017675" cy="16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a:t>Too much food or alcohol, especially late at night, can interrupt your sleep patterns. Alcohol may help you to fall asleep initially, but it will disrupt your sleep later on in the night.</a:t>
          </a:r>
          <a:endParaRPr lang="en-US" sz="1700" kern="1200"/>
        </a:p>
      </dsp:txBody>
      <dsp:txXfrm>
        <a:off x="3556874" y="1425266"/>
        <a:ext cx="3017675" cy="1622733"/>
      </dsp:txXfrm>
    </dsp:sp>
    <dsp:sp modelId="{681B15A8-A8A9-46A6-993A-8D4C75FE6FF8}">
      <dsp:nvSpPr>
        <dsp:cNvPr id="0" name=""/>
        <dsp:cNvSpPr/>
      </dsp:nvSpPr>
      <dsp:spPr>
        <a:xfrm>
          <a:off x="7102643" y="0"/>
          <a:ext cx="1056186" cy="885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F312C46-9AB8-4CEF-BFE0-80011D8C4481}">
      <dsp:nvSpPr>
        <dsp:cNvPr id="0" name=""/>
        <dsp:cNvSpPr/>
      </dsp:nvSpPr>
      <dsp:spPr>
        <a:xfrm>
          <a:off x="7102643" y="994877"/>
          <a:ext cx="3017675" cy="37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155700">
            <a:lnSpc>
              <a:spcPct val="90000"/>
            </a:lnSpc>
            <a:spcBef>
              <a:spcPct val="0"/>
            </a:spcBef>
            <a:spcAft>
              <a:spcPct val="35000"/>
            </a:spcAft>
            <a:buNone/>
            <a:defRPr b="1"/>
          </a:pPr>
          <a:r>
            <a:rPr lang="en-GB" sz="2600" b="1" kern="1200"/>
            <a:t>Do not smoke</a:t>
          </a:r>
          <a:endParaRPr lang="en-US" sz="2600" kern="1200"/>
        </a:p>
      </dsp:txBody>
      <dsp:txXfrm>
        <a:off x="7102643" y="994877"/>
        <a:ext cx="3017675" cy="379307"/>
      </dsp:txXfrm>
    </dsp:sp>
    <dsp:sp modelId="{7C282229-390F-4C9A-97A4-94F817B81816}">
      <dsp:nvSpPr>
        <dsp:cNvPr id="0" name=""/>
        <dsp:cNvSpPr/>
      </dsp:nvSpPr>
      <dsp:spPr>
        <a:xfrm>
          <a:off x="7102643" y="1425266"/>
          <a:ext cx="3017675" cy="1622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GB" sz="1700" kern="1200"/>
            <a:t>Nicotine is a stimulant. People who smoke take longer to fall asleep, wake up more frequently, and often have more disrupted sleep.</a:t>
          </a:r>
          <a:endParaRPr lang="en-US" sz="1700" kern="1200"/>
        </a:p>
      </dsp:txBody>
      <dsp:txXfrm>
        <a:off x="7102643" y="1425266"/>
        <a:ext cx="3017675" cy="16227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6B66E-49FE-40F9-AFC2-867C1BD05709}" type="datetimeFigureOut">
              <a:rPr lang="en-GB" smtClean="0"/>
              <a:t>17/04/2020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EB71C-CA7F-42F3-B537-F1EE30E3B05C}" type="slidenum">
              <a:rPr lang="en-GB" smtClean="0"/>
              <a:t>‹#›</a:t>
            </a:fld>
            <a:endParaRPr lang="en-GB"/>
          </a:p>
        </p:txBody>
      </p:sp>
    </p:spTree>
    <p:extLst>
      <p:ext uri="{BB962C8B-B14F-4D97-AF65-F5344CB8AC3E}">
        <p14:creationId xmlns:p14="http://schemas.microsoft.com/office/powerpoint/2010/main" val="399744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4/17/2020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leepscotland.or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sleepstation.org.uk/articl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svg"/><Relationship Id="rId9" Type="http://schemas.microsoft.com/office/2007/relationships/diagramDrawing" Target="../diagrams/drawing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hs.uk/live-well/exercise/get-active-your-way/"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nhs.uk/conditions/nhs-fitness-studio/" TargetMode="Externa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nhs.uk/conditions/nhs-fitness-studio/yoga-with-lj/"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nhs.uk/apps-library/category/slee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FulTaDhEtDY?feature=oembed" TargetMode="Externa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youtu.be/9GURt2pvdAg" TargetMode="External"/><Relationship Id="rId2" Type="http://schemas.openxmlformats.org/officeDocument/2006/relationships/slideLayout" Target="../slideLayouts/slideLayout2.xml"/><Relationship Id="rId1" Type="http://schemas.openxmlformats.org/officeDocument/2006/relationships/video" Target="https://www.youtube.com/embed/9GURt2pvdAg?feature=oembed" TargetMode="External"/><Relationship Id="rId6" Type="http://schemas.openxmlformats.org/officeDocument/2006/relationships/image" Target="../media/image28.jpeg"/><Relationship Id="rId5" Type="http://schemas.openxmlformats.org/officeDocument/2006/relationships/hyperlink" Target="https://www.sleepscotland.org/new/wp-content/uploads/2019/10/Relaxation-techniques.pdf" TargetMode="External"/><Relationship Id="rId4" Type="http://schemas.openxmlformats.org/officeDocument/2006/relationships/hyperlink" Target="https://www.nhs.uk/apps-library/filter/?categories=Slee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sleepscotland.org/new/wp-content/uploads/2019/10/How-to-sleep-well-checklist.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8" Type="http://schemas.openxmlformats.org/officeDocument/2006/relationships/hyperlink" Target="https://www.childline.org.uk/get-support/1-2-1-counsellor-chat/" TargetMode="External"/><Relationship Id="rId3" Type="http://schemas.openxmlformats.org/officeDocument/2006/relationships/hyperlink" Target="tel:116123" TargetMode="External"/><Relationship Id="rId7" Type="http://schemas.openxmlformats.org/officeDocument/2006/relationships/hyperlink" Target="https://breathingspace.scot/how-we-can-help/contact-scotland-bs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tel:0800838587" TargetMode="External"/><Relationship Id="rId5" Type="http://schemas.openxmlformats.org/officeDocument/2006/relationships/hyperlink" Target="https://www.giveusashout.org/" TargetMode="External"/><Relationship Id="rId10" Type="http://schemas.openxmlformats.org/officeDocument/2006/relationships/image" Target="../media/image31.svg"/><Relationship Id="rId4" Type="http://schemas.openxmlformats.org/officeDocument/2006/relationships/hyperlink" Target="mailto:jo@samaritans.org" TargetMode="External"/><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AFFB-7266-4DA4-BC60-52304BF7BDD5}"/>
              </a:ext>
            </a:extLst>
          </p:cNvPr>
          <p:cNvSpPr>
            <a:spLocks noGrp="1"/>
          </p:cNvSpPr>
          <p:nvPr>
            <p:ph type="ctrTitle"/>
          </p:nvPr>
        </p:nvSpPr>
        <p:spPr>
          <a:xfrm>
            <a:off x="3962399" y="2878667"/>
            <a:ext cx="7197726" cy="2421464"/>
          </a:xfrm>
        </p:spPr>
        <p:txBody>
          <a:bodyPr/>
          <a:lstStyle/>
          <a:p>
            <a:r>
              <a:rPr lang="en-GB"/>
              <a:t>Managing sleep</a:t>
            </a:r>
          </a:p>
        </p:txBody>
      </p:sp>
      <p:sp>
        <p:nvSpPr>
          <p:cNvPr id="3" name="Subtitle 2">
            <a:extLst>
              <a:ext uri="{FF2B5EF4-FFF2-40B4-BE49-F238E27FC236}">
                <a16:creationId xmlns:a16="http://schemas.microsoft.com/office/drawing/2014/main" id="{A67F18B2-A62D-4739-915C-9A9829155354}"/>
              </a:ext>
            </a:extLst>
          </p:cNvPr>
          <p:cNvSpPr>
            <a:spLocks noGrp="1"/>
          </p:cNvSpPr>
          <p:nvPr>
            <p:ph type="subTitle" idx="1"/>
          </p:nvPr>
        </p:nvSpPr>
        <p:spPr/>
        <p:txBody>
          <a:bodyPr anchor="b"/>
          <a:lstStyle/>
          <a:p>
            <a:r>
              <a:rPr lang="en-GB"/>
              <a:t>Introduction to sleep and tips for how to get better sleep</a:t>
            </a:r>
          </a:p>
        </p:txBody>
      </p:sp>
      <p:pic>
        <p:nvPicPr>
          <p:cNvPr id="5" name="Picture 4" descr="A picture containing clock&#10;&#10;Description automatically generated">
            <a:extLst>
              <a:ext uri="{FF2B5EF4-FFF2-40B4-BE49-F238E27FC236}">
                <a16:creationId xmlns:a16="http://schemas.microsoft.com/office/drawing/2014/main" id="{D563AA49-F223-440B-93AE-D55D5B0569BC}"/>
              </a:ext>
            </a:extLst>
          </p:cNvPr>
          <p:cNvPicPr>
            <a:picLocks noChangeAspect="1"/>
          </p:cNvPicPr>
          <p:nvPr/>
        </p:nvPicPr>
        <p:blipFill>
          <a:blip r:embed="rId2"/>
          <a:stretch>
            <a:fillRect/>
          </a:stretch>
        </p:blipFill>
        <p:spPr>
          <a:xfrm>
            <a:off x="1031875" y="4179829"/>
            <a:ext cx="1461509" cy="1817272"/>
          </a:xfrm>
          <a:prstGeom prst="rect">
            <a:avLst/>
          </a:prstGeom>
        </p:spPr>
      </p:pic>
    </p:spTree>
    <p:extLst>
      <p:ext uri="{BB962C8B-B14F-4D97-AF65-F5344CB8AC3E}">
        <p14:creationId xmlns:p14="http://schemas.microsoft.com/office/powerpoint/2010/main" val="136800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8 hours is the magic amount of sleep we need each night.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175075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8 hours is the magic amount of sleep we need each night. True or False?</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4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lstStyle/>
          <a:p>
            <a:r>
              <a:rPr lang="en-GB"/>
              <a:t>Sleep requirements vary from person to person. On average, most adults need between 7-9 hours per night to function at their best, across the age spectrum. There is no specific magic number. What matters is how efficient your sleep is and that you wake up feeling refreshed. </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3772565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Teenagers need more sleep than adults.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366463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Teenagers need more sleep than adults.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400"/>
              <a:t>True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lstStyle/>
          <a:p>
            <a:r>
              <a:rPr lang="en-GB"/>
              <a:t>During adolescence, teens experience a biological shift to a later sleep/wake cycle. On average, teenagers need 8-10 hours sleep, although again, this varies from person to person. The most important thing is a consistent sleep pattern on school/work days and at weekends, to keep their body clock in sync. </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331222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Sleep is good for my body and health but it doesn't affect my intelligence.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300491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Sleep is good for my body and health but it doesn't affect my intelligence.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4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lstStyle/>
          <a:p>
            <a:r>
              <a:rPr lang="en-GB"/>
              <a:t>The effects of sleep loss can often be quite physically apparent. However, some of the most subtle consequences involve on mental processes like learning, memory, judgment and problem solving. Sleep gives the brain time to encode new learning and memory pathways. People who are well rested are better able to learn more likely to remember what they have learned.  </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276736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Sleep is a period of inactivity for the body.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927524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Sleep is a period of inactivity for the body.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0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lstStyle/>
          <a:p>
            <a:r>
              <a:rPr lang="en-GB"/>
              <a:t>At night, our bodies and brains are actually very busy. A range of function occur at night. During sleep, harmful toxins that build up in the brain during the day are cleansed away. We consolidate memories during sleep. Conservation, repair and growth takes place.</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59405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Being tired in the daytime means you need more sleep.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11395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Being tired in the daytime means you need more sleep.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0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normAutofit lnSpcReduction="10000"/>
          </a:bodyPr>
          <a:lstStyle/>
          <a:p>
            <a:r>
              <a:rPr lang="en-GB"/>
              <a:t>This depends on your individual circumstances. Many people feel tired in the afternoon, due to the body's natural circadian rhythm, despite sleeping well. However, not having a good sleep routine can also make you feel tired in the daytime. Tiredness during the daytime could be a sign that you need better sleep efficiency or a better sleep routine, if you are also managing to sleep but not waking up refreshed, or struggling to get to sleep in the first place. </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133278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6E235-A811-4A5B-8769-3F9C13DE7664}"/>
              </a:ext>
            </a:extLst>
          </p:cNvPr>
          <p:cNvSpPr>
            <a:spLocks noGrp="1"/>
          </p:cNvSpPr>
          <p:nvPr>
            <p:ph type="title"/>
          </p:nvPr>
        </p:nvSpPr>
        <p:spPr>
          <a:xfrm>
            <a:off x="685801" y="533400"/>
            <a:ext cx="10820400" cy="1177092"/>
          </a:xfrm>
        </p:spPr>
        <p:txBody>
          <a:bodyPr anchor="b">
            <a:normAutofit/>
          </a:bodyPr>
          <a:lstStyle/>
          <a:p>
            <a:pPr algn="ctr"/>
            <a:r>
              <a:rPr lang="en-GB" sz="4400"/>
              <a:t>Importance of sleep</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BCC0D8-2C77-43CA-BE37-910672054DAB}"/>
              </a:ext>
            </a:extLst>
          </p:cNvPr>
          <p:cNvSpPr>
            <a:spLocks noGrp="1"/>
          </p:cNvSpPr>
          <p:nvPr>
            <p:ph idx="1"/>
          </p:nvPr>
        </p:nvSpPr>
        <p:spPr>
          <a:xfrm>
            <a:off x="685801" y="2243892"/>
            <a:ext cx="10820400" cy="3547308"/>
          </a:xfrm>
        </p:spPr>
        <p:txBody>
          <a:bodyPr anchor="t">
            <a:normAutofit/>
          </a:bodyPr>
          <a:lstStyle/>
          <a:p>
            <a:r>
              <a:rPr lang="en-GB" sz="2000"/>
              <a:t>Having a good night sleep will help us maintain our wellbeing both physically, mentally and emotionally.</a:t>
            </a:r>
          </a:p>
          <a:p>
            <a:r>
              <a:rPr lang="en-GB" sz="2000"/>
              <a:t>You know and notice that if you don’t get a good night sleep, you are affected physically (e.g. feeling tired), mentally (e.g. feeling less alert and difficult to concentrate) and emotionally (e.g. irritation and experiencing feelings more intensely or challenging to manage)</a:t>
            </a:r>
          </a:p>
          <a:p>
            <a:endParaRPr lang="en-GB" sz="2000"/>
          </a:p>
          <a:p>
            <a:r>
              <a:rPr lang="en-GB" sz="2000"/>
              <a:t>At this time, during the outbreak and school closure, there are a lot of changes and stress that you have been experiencing; therefore, it is understandable that your sleep may be affected in some ways. </a:t>
            </a:r>
          </a:p>
        </p:txBody>
      </p:sp>
    </p:spTree>
    <p:extLst>
      <p:ext uri="{BB962C8B-B14F-4D97-AF65-F5344CB8AC3E}">
        <p14:creationId xmlns:p14="http://schemas.microsoft.com/office/powerpoint/2010/main" val="386415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We need less sleep as we age.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13853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We need less sleep as we age.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0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normAutofit/>
          </a:bodyPr>
          <a:lstStyle/>
          <a:p>
            <a:r>
              <a:rPr lang="en-GB"/>
              <a:t>It is a common misconception that we need less sleep as we age. Older adults still need on average 7-9 hours sleep per night to function optimally.</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1417803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In general, most people tend to be satisfied with the amount of sleep that they get every night.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3813951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In general, most people tend to be satisfied with the amount of sleep that they get every night.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0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normAutofit/>
          </a:bodyPr>
          <a:lstStyle/>
          <a:p>
            <a:r>
              <a:rPr lang="en-GB"/>
              <a:t>If you are struggling with your sleep, you are not alone. In a large sleep survey (Dreams 2016), a staggering 63.1% of people reported not getting enough sleep. From the same survey, only 8% were able to say that they wake up feeling refreshed.</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99880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2E5F60B-BD73-4A1A-A5AB-0CC29EAF97DD}"/>
              </a:ext>
            </a:extLst>
          </p:cNvPr>
          <p:cNvSpPr>
            <a:spLocks noGrp="1"/>
          </p:cNvSpPr>
          <p:nvPr>
            <p:ph type="title"/>
          </p:nvPr>
        </p:nvSpPr>
        <p:spPr>
          <a:xfrm>
            <a:off x="685799" y="1150076"/>
            <a:ext cx="3659389" cy="4557849"/>
          </a:xfrm>
        </p:spPr>
        <p:txBody>
          <a:bodyPr>
            <a:normAutofit/>
          </a:bodyPr>
          <a:lstStyle/>
          <a:p>
            <a:pPr algn="r"/>
            <a:r>
              <a:rPr lang="en-GB"/>
              <a:t>Benefits of sleep </a:t>
            </a:r>
          </a:p>
        </p:txBody>
      </p:sp>
      <p:cxnSp>
        <p:nvCxnSpPr>
          <p:cNvPr id="15" name="Straight Connector 14">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C5FC29C-BD92-4A87-A2E7-D7F40B8A0F23}"/>
              </a:ext>
            </a:extLst>
          </p:cNvPr>
          <p:cNvSpPr>
            <a:spLocks noGrp="1"/>
          </p:cNvSpPr>
          <p:nvPr>
            <p:ph idx="1"/>
          </p:nvPr>
        </p:nvSpPr>
        <p:spPr>
          <a:xfrm>
            <a:off x="4988658" y="1150076"/>
            <a:ext cx="6517543" cy="4557849"/>
          </a:xfrm>
        </p:spPr>
        <p:txBody>
          <a:bodyPr>
            <a:normAutofit/>
          </a:bodyPr>
          <a:lstStyle/>
          <a:p>
            <a:pPr marL="0" indent="0">
              <a:buNone/>
            </a:pPr>
            <a:r>
              <a:rPr lang="en-GB"/>
              <a:t>According to Sleep Scotland, Sleep allows our bodies to carry out functions that are vital for our physical and mental wellbeing, leading to a whole range of benefits:</a:t>
            </a:r>
          </a:p>
          <a:p>
            <a:pPr lvl="1"/>
            <a:r>
              <a:rPr lang="en-GB"/>
              <a:t>Healthy growth</a:t>
            </a:r>
          </a:p>
          <a:p>
            <a:pPr lvl="1"/>
            <a:r>
              <a:rPr lang="en-GB"/>
              <a:t>Positive mood and sociability</a:t>
            </a:r>
          </a:p>
          <a:p>
            <a:pPr lvl="1"/>
            <a:r>
              <a:rPr lang="en-GB"/>
              <a:t>Better mental health</a:t>
            </a:r>
          </a:p>
          <a:p>
            <a:pPr lvl="1"/>
            <a:r>
              <a:rPr lang="en-GB"/>
              <a:t>Being able to concentrate and doing better at school</a:t>
            </a:r>
          </a:p>
          <a:p>
            <a:pPr lvl="1"/>
            <a:r>
              <a:rPr lang="en-GB"/>
              <a:t>Enjoying life</a:t>
            </a:r>
          </a:p>
          <a:p>
            <a:pPr lvl="1"/>
            <a:r>
              <a:rPr lang="en-GB"/>
              <a:t>Improved immunity and better recovery from illness</a:t>
            </a:r>
          </a:p>
          <a:p>
            <a:pPr lvl="1"/>
            <a:r>
              <a:rPr lang="en-GB"/>
              <a:t>Healthy weight</a:t>
            </a:r>
          </a:p>
          <a:p>
            <a:pPr lvl="1"/>
            <a:endParaRPr lang="en-GB"/>
          </a:p>
          <a:p>
            <a:r>
              <a:rPr lang="en-GB"/>
              <a:t>For more info visit: </a:t>
            </a:r>
            <a:r>
              <a:rPr lang="en-GB" b="0" i="0" u="none" strike="noStrike">
                <a:solidFill>
                  <a:srgbClr val="006621"/>
                </a:solidFill>
                <a:effectLst/>
                <a:latin typeface="Arial" panose="020B0604020202020204" pitchFamily="34" charset="0"/>
                <a:hlinkClick r:id="rId3"/>
              </a:rPr>
              <a:t>https://www.sleepscotland.org</a:t>
            </a:r>
            <a:r>
              <a:rPr lang="en-GB" b="0" i="0" u="none" strike="noStrike">
                <a:solidFill>
                  <a:srgbClr val="006621"/>
                </a:solidFill>
                <a:effectLst/>
                <a:latin typeface="Arial" panose="020B0604020202020204" pitchFamily="34" charset="0"/>
              </a:rPr>
              <a:t> </a:t>
            </a:r>
            <a:r>
              <a:rPr lang="en-GB" b="0" i="0" u="none" strike="noStrike">
                <a:effectLst/>
                <a:latin typeface="Arial" panose="020B0604020202020204" pitchFamily="34" charset="0"/>
              </a:rPr>
              <a:t>or</a:t>
            </a:r>
            <a:r>
              <a:rPr lang="en-GB" b="0" i="0" u="none" strike="noStrike">
                <a:solidFill>
                  <a:srgbClr val="006621"/>
                </a:solidFill>
                <a:effectLst/>
                <a:latin typeface="Arial" panose="020B0604020202020204" pitchFamily="34" charset="0"/>
              </a:rPr>
              <a:t>  </a:t>
            </a:r>
            <a:r>
              <a:rPr lang="en-GB">
                <a:hlinkClick r:id="rId4"/>
              </a:rPr>
              <a:t>https://www.sleepstation.org.uk/articles/</a:t>
            </a:r>
            <a:endParaRPr lang="en-GB"/>
          </a:p>
        </p:txBody>
      </p:sp>
    </p:spTree>
    <p:extLst>
      <p:ext uri="{BB962C8B-B14F-4D97-AF65-F5344CB8AC3E}">
        <p14:creationId xmlns:p14="http://schemas.microsoft.com/office/powerpoint/2010/main" val="17340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12" name="Rectangle 11">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1A242F5-5093-4087-A691-22E1BF8F0303}"/>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r>
              <a:rPr lang="en-US" sz="6000"/>
              <a:t>How to get a good night sleep</a:t>
            </a:r>
          </a:p>
        </p:txBody>
      </p:sp>
      <p:sp>
        <p:nvSpPr>
          <p:cNvPr id="5" name="Text Placeholder 4">
            <a:extLst>
              <a:ext uri="{FF2B5EF4-FFF2-40B4-BE49-F238E27FC236}">
                <a16:creationId xmlns:a16="http://schemas.microsoft.com/office/drawing/2014/main" id="{1DAF956D-06A5-489B-AADE-349598D93496}"/>
              </a:ext>
            </a:extLst>
          </p:cNvPr>
          <p:cNvSpPr>
            <a:spLocks noGrp="1"/>
          </p:cNvSpPr>
          <p:nvPr>
            <p:ph type="body" idx="1"/>
          </p:nvPr>
        </p:nvSpPr>
        <p:spPr>
          <a:xfrm>
            <a:off x="2497137" y="3940629"/>
            <a:ext cx="7197726" cy="1240970"/>
          </a:xfrm>
        </p:spPr>
        <p:txBody>
          <a:bodyPr vert="horz" lIns="91440" tIns="45720" rIns="91440" bIns="45720" rtlCol="0" anchor="t">
            <a:normAutofit/>
          </a:bodyPr>
          <a:lstStyle/>
          <a:p>
            <a:pPr algn="ctr"/>
            <a:endParaRPr lang="en-US" sz="1800"/>
          </a:p>
        </p:txBody>
      </p:sp>
      <p:cxnSp>
        <p:nvCxnSpPr>
          <p:cNvPr id="14" name="Straight Connector 13">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4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6B79D2-F4BA-4899-BA25-830448780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75D69-051B-4FE1-9777-FDED16461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716C45A-0274-4DA9-B3A0-39DE61A77F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 name="Title 3">
            <a:extLst>
              <a:ext uri="{FF2B5EF4-FFF2-40B4-BE49-F238E27FC236}">
                <a16:creationId xmlns:a16="http://schemas.microsoft.com/office/drawing/2014/main" id="{E9388032-EFF7-43D1-8032-8ACE0CD227B8}"/>
              </a:ext>
            </a:extLst>
          </p:cNvPr>
          <p:cNvSpPr>
            <a:spLocks noGrp="1"/>
          </p:cNvSpPr>
          <p:nvPr>
            <p:ph type="title"/>
          </p:nvPr>
        </p:nvSpPr>
        <p:spPr>
          <a:xfrm>
            <a:off x="718457" y="531278"/>
            <a:ext cx="3211517" cy="5292579"/>
          </a:xfrm>
        </p:spPr>
        <p:txBody>
          <a:bodyPr>
            <a:normAutofit/>
          </a:bodyPr>
          <a:lstStyle/>
          <a:p>
            <a:br>
              <a:rPr lang="en-GB">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a:solidFill>
                  <a:srgbClr val="FFFFFF"/>
                </a:solidFill>
                <a:effectLst/>
                <a:ea typeface="Times New Roman" panose="02020603050405020304" pitchFamily="18" charset="0"/>
                <a:cs typeface="Times New Roman" panose="02020603050405020304" pitchFamily="18" charset="0"/>
              </a:rPr>
              <a:t>Sleep at regular times</a:t>
            </a:r>
            <a:br>
              <a:rPr lang="en-GB">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a:solidFill>
                <a:srgbClr val="FFFFFF"/>
              </a:solidFill>
            </a:endParaRPr>
          </a:p>
        </p:txBody>
      </p:sp>
      <p:sp useBgFill="1">
        <p:nvSpPr>
          <p:cNvPr id="18" name="Freeform: Shape 17">
            <a:extLst>
              <a:ext uri="{FF2B5EF4-FFF2-40B4-BE49-F238E27FC236}">
                <a16:creationId xmlns:a16="http://schemas.microsoft.com/office/drawing/2014/main" id="{26C43BA1-F91D-413B-9D47-D0B3B1788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pic>
        <p:nvPicPr>
          <p:cNvPr id="3" name="Graphic 2" descr="Clock">
            <a:extLst>
              <a:ext uri="{FF2B5EF4-FFF2-40B4-BE49-F238E27FC236}">
                <a16:creationId xmlns:a16="http://schemas.microsoft.com/office/drawing/2014/main" id="{00CCFD92-2EFE-4C41-9156-F548A000F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3420" y="106877"/>
            <a:ext cx="7216675" cy="6662057"/>
          </a:xfrm>
          <a:prstGeom prst="rect">
            <a:avLst/>
          </a:prstGeom>
        </p:spPr>
      </p:pic>
      <p:graphicFrame>
        <p:nvGraphicFramePr>
          <p:cNvPr id="7" name="Content Placeholder 4">
            <a:extLst>
              <a:ext uri="{FF2B5EF4-FFF2-40B4-BE49-F238E27FC236}">
                <a16:creationId xmlns:a16="http://schemas.microsoft.com/office/drawing/2014/main" id="{4F48253F-31F6-4FDD-ADFC-EBEB6C8782D7}"/>
              </a:ext>
            </a:extLst>
          </p:cNvPr>
          <p:cNvGraphicFramePr>
            <a:graphicFrameLocks noGrp="1"/>
          </p:cNvGraphicFramePr>
          <p:nvPr>
            <p:ph idx="1"/>
            <p:extLst>
              <p:ext uri="{D42A27DB-BD31-4B8C-83A1-F6EECF244321}">
                <p14:modId xmlns:p14="http://schemas.microsoft.com/office/powerpoint/2010/main" val="3439106295"/>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490874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770057-550A-4957-AACA-B42922A7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4FFFC4-5679-499A-8D35-EDDE2663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4654296" cy="6856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293D1AF-D732-41A0-8FFB-379DCF6C3C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893"/>
          <a:stretch/>
        </p:blipFill>
        <p:spPr>
          <a:xfrm>
            <a:off x="0" y="0"/>
            <a:ext cx="4644770" cy="6856214"/>
          </a:xfrm>
          <a:prstGeom prst="rect">
            <a:avLst/>
          </a:prstGeom>
        </p:spPr>
      </p:pic>
      <p:sp>
        <p:nvSpPr>
          <p:cNvPr id="2" name="Title 1">
            <a:extLst>
              <a:ext uri="{FF2B5EF4-FFF2-40B4-BE49-F238E27FC236}">
                <a16:creationId xmlns:a16="http://schemas.microsoft.com/office/drawing/2014/main" id="{050672C4-CD11-4A2F-BEC1-BD1DDFB95365}"/>
              </a:ext>
            </a:extLst>
          </p:cNvPr>
          <p:cNvSpPr>
            <a:spLocks noGrp="1"/>
          </p:cNvSpPr>
          <p:nvPr>
            <p:ph type="title"/>
          </p:nvPr>
        </p:nvSpPr>
        <p:spPr>
          <a:xfrm>
            <a:off x="685801" y="643466"/>
            <a:ext cx="3351530" cy="4995333"/>
          </a:xfrm>
        </p:spPr>
        <p:txBody>
          <a:bodyPr>
            <a:normAutofit/>
          </a:bodyPr>
          <a:lstStyle/>
          <a:p>
            <a:r>
              <a:rPr lang="en-GB">
                <a:solidFill>
                  <a:srgbClr val="FFFFFF"/>
                </a:solidFill>
              </a:rPr>
              <a:t>Make your bedroom sleep-friendly</a:t>
            </a:r>
          </a:p>
        </p:txBody>
      </p:sp>
      <p:sp useBgFill="1">
        <p:nvSpPr>
          <p:cNvPr id="16" name="Rectangle 15">
            <a:extLst>
              <a:ext uri="{FF2B5EF4-FFF2-40B4-BE49-F238E27FC236}">
                <a16:creationId xmlns:a16="http://schemas.microsoft.com/office/drawing/2014/main" id="{BF7724F1-4B44-4E0A-9B7D-370097EA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120" y="-2"/>
            <a:ext cx="7537705" cy="685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B11018D-E933-41D7-9446-5BD83750F7EE}"/>
              </a:ext>
            </a:extLst>
          </p:cNvPr>
          <p:cNvGraphicFramePr>
            <a:graphicFrameLocks noGrp="1"/>
          </p:cNvGraphicFramePr>
          <p:nvPr>
            <p:ph idx="1"/>
            <p:extLst>
              <p:ext uri="{D42A27DB-BD31-4B8C-83A1-F6EECF244321}">
                <p14:modId xmlns:p14="http://schemas.microsoft.com/office/powerpoint/2010/main" val="108104871"/>
              </p:ext>
            </p:extLst>
          </p:nvPr>
        </p:nvGraphicFramePr>
        <p:xfrm>
          <a:off x="5181600" y="643466"/>
          <a:ext cx="6667499" cy="5608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735568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22BC0-8A8C-4EE1-A9AA-2D79DC3AFCE9}"/>
              </a:ext>
            </a:extLst>
          </p:cNvPr>
          <p:cNvSpPr>
            <a:spLocks noGrp="1"/>
          </p:cNvSpPr>
          <p:nvPr>
            <p:ph type="title"/>
          </p:nvPr>
        </p:nvSpPr>
        <p:spPr>
          <a:xfrm>
            <a:off x="685801" y="609600"/>
            <a:ext cx="6143423" cy="1456267"/>
          </a:xfrm>
        </p:spPr>
        <p:txBody>
          <a:bodyPr>
            <a:normAutofit/>
          </a:bodyPr>
          <a:lstStyle/>
          <a:p>
            <a:r>
              <a:rPr lang="en-GB"/>
              <a:t>Go outdoor and Be active during the day</a:t>
            </a:r>
          </a:p>
        </p:txBody>
      </p:sp>
      <p:sp>
        <p:nvSpPr>
          <p:cNvPr id="3" name="Content Placeholder 2">
            <a:extLst>
              <a:ext uri="{FF2B5EF4-FFF2-40B4-BE49-F238E27FC236}">
                <a16:creationId xmlns:a16="http://schemas.microsoft.com/office/drawing/2014/main" id="{6BE6EEF9-468C-47D2-AF10-CB38C28669A0}"/>
              </a:ext>
            </a:extLst>
          </p:cNvPr>
          <p:cNvSpPr>
            <a:spLocks noGrp="1"/>
          </p:cNvSpPr>
          <p:nvPr>
            <p:ph idx="1"/>
          </p:nvPr>
        </p:nvSpPr>
        <p:spPr>
          <a:xfrm>
            <a:off x="685801" y="2142067"/>
            <a:ext cx="6760324" cy="4015247"/>
          </a:xfrm>
        </p:spPr>
        <p:txBody>
          <a:bodyPr>
            <a:noAutofit/>
          </a:bodyPr>
          <a:lstStyle/>
          <a:p>
            <a:pPr>
              <a:lnSpc>
                <a:spcPct val="90000"/>
              </a:lnSpc>
            </a:pPr>
            <a:r>
              <a:rPr lang="en-GB" sz="1600"/>
              <a:t>Getting adequate </a:t>
            </a:r>
            <a:r>
              <a:rPr lang="en-GB" sz="1600" b="1"/>
              <a:t>exposure to daylight</a:t>
            </a:r>
            <a:r>
              <a:rPr lang="en-GB" sz="1600"/>
              <a:t> during the day can help keep your body clock and melatonin levels in check. </a:t>
            </a:r>
          </a:p>
          <a:p>
            <a:pPr>
              <a:lnSpc>
                <a:spcPct val="90000"/>
              </a:lnSpc>
            </a:pPr>
            <a:r>
              <a:rPr lang="en-GB" sz="1600"/>
              <a:t>In the mornings, daylight triggers the production of a hormone called cortisol, which wakes us up and makes us feel alert. At the end of the day, when it starts to get dark, our cortisol levels drop and another hormone, melatonin (sometimes known as the ‘sleepy hormone’), increases helping us to feel ready for sleep.</a:t>
            </a:r>
          </a:p>
          <a:p>
            <a:pPr>
              <a:lnSpc>
                <a:spcPct val="90000"/>
              </a:lnSpc>
            </a:pPr>
            <a:r>
              <a:rPr lang="en-GB" sz="1600"/>
              <a:t>Try to schedule in some time outdoors every day while following the latest government guidelines. </a:t>
            </a:r>
            <a:r>
              <a:rPr lang="en-GB" sz="1600" b="1"/>
              <a:t>Just going for a walk </a:t>
            </a:r>
            <a:r>
              <a:rPr lang="en-GB" sz="1600"/>
              <a:t>will help improve sleep two-fold: it can help </a:t>
            </a:r>
            <a:r>
              <a:rPr lang="en-GB" sz="1600" b="1"/>
              <a:t>regulate your body clock</a:t>
            </a:r>
            <a:r>
              <a:rPr lang="en-GB" sz="1600"/>
              <a:t> and exercising also leads to deeper and more restful sleep.</a:t>
            </a:r>
          </a:p>
          <a:p>
            <a:pPr>
              <a:lnSpc>
                <a:spcPct val="90000"/>
              </a:lnSpc>
              <a:spcAft>
                <a:spcPts val="1800"/>
              </a:spcAft>
            </a:pPr>
            <a:r>
              <a:rPr lang="en-GB" sz="1600" b="1">
                <a:effectLst/>
                <a:latin typeface="Calibri" panose="020F0502020204030204" pitchFamily="34" charset="0"/>
                <a:ea typeface="Times New Roman" panose="02020603050405020304" pitchFamily="18" charset="0"/>
              </a:rPr>
              <a:t>Moderate exercise </a:t>
            </a:r>
            <a:r>
              <a:rPr lang="en-GB" sz="1600">
                <a:effectLst/>
                <a:latin typeface="Calibri" panose="020F0502020204030204" pitchFamily="34" charset="0"/>
                <a:ea typeface="Times New Roman" panose="02020603050405020304" pitchFamily="18" charset="0"/>
              </a:rPr>
              <a:t>on a regular basis can </a:t>
            </a:r>
            <a:r>
              <a:rPr lang="en-GB" sz="1600" b="1">
                <a:effectLst/>
                <a:latin typeface="Calibri" panose="020F0502020204030204" pitchFamily="34" charset="0"/>
                <a:ea typeface="Times New Roman" panose="02020603050405020304" pitchFamily="18" charset="0"/>
              </a:rPr>
              <a:t>help relieve some of the tension</a:t>
            </a:r>
            <a:r>
              <a:rPr lang="en-GB" sz="1600">
                <a:effectLst/>
                <a:latin typeface="Calibri" panose="020F0502020204030204" pitchFamily="34" charset="0"/>
                <a:ea typeface="Times New Roman" panose="02020603050405020304" pitchFamily="18" charset="0"/>
              </a:rPr>
              <a:t> built up over the day. But make sure you do not do vigorous exercise, such as running, too close to bedtime, as it may keep you awake.</a:t>
            </a:r>
            <a:endParaRPr lang="en-GB" sz="1600">
              <a:effectLst/>
              <a:latin typeface="Times New Roman" panose="02020603050405020304" pitchFamily="18" charset="0"/>
              <a:ea typeface="Times New Roman" panose="02020603050405020304" pitchFamily="18" charset="0"/>
            </a:endParaRPr>
          </a:p>
          <a:p>
            <a:pPr>
              <a:lnSpc>
                <a:spcPct val="90000"/>
              </a:lnSpc>
              <a:spcAft>
                <a:spcPts val="1800"/>
              </a:spcAft>
            </a:pPr>
            <a:r>
              <a:rPr lang="en-GB" sz="1600">
                <a:effectLst/>
                <a:latin typeface="Calibri" panose="020F0502020204030204" pitchFamily="34" charset="0"/>
                <a:ea typeface="Times New Roman" panose="02020603050405020304" pitchFamily="18" charset="0"/>
              </a:rPr>
              <a:t>Find out more about </a:t>
            </a:r>
            <a:r>
              <a:rPr lang="en-GB" sz="1600" u="sng">
                <a:effectLst/>
                <a:latin typeface="Calibri" panose="020F0502020204030204" pitchFamily="34" charset="0"/>
                <a:ea typeface="Times New Roman" panose="02020603050405020304" pitchFamily="18" charset="0"/>
                <a:hlinkClick r:id="rId3"/>
              </a:rPr>
              <a:t>how to get active your way</a:t>
            </a:r>
            <a:r>
              <a:rPr lang="en-GB" sz="1600" u="sng">
                <a:latin typeface="Calibri" panose="020F0502020204030204" pitchFamily="34" charset="0"/>
                <a:ea typeface="Times New Roman" panose="02020603050405020304" pitchFamily="18" charset="0"/>
              </a:rPr>
              <a:t> </a:t>
            </a:r>
            <a:r>
              <a:rPr lang="en-GB" sz="1600">
                <a:latin typeface="Calibri" panose="020F0502020204030204" pitchFamily="34" charset="0"/>
                <a:ea typeface="Times New Roman" panose="02020603050405020304" pitchFamily="18" charset="0"/>
              </a:rPr>
              <a:t>and </a:t>
            </a:r>
            <a:r>
              <a:rPr lang="en-GB" sz="1600">
                <a:latin typeface="Calibri" panose="020F0502020204030204" pitchFamily="34" charset="0"/>
                <a:ea typeface="Times New Roman" panose="02020603050405020304" pitchFamily="18" charset="0"/>
                <a:hlinkClick r:id="rId4"/>
              </a:rPr>
              <a:t>NHS fitness video</a:t>
            </a:r>
            <a:endParaRPr lang="en-GB" sz="1600">
              <a:effectLst/>
              <a:latin typeface="Times New Roman" panose="02020603050405020304" pitchFamily="18" charset="0"/>
              <a:ea typeface="Times New Roman" panose="02020603050405020304" pitchFamily="18" charset="0"/>
            </a:endParaRPr>
          </a:p>
        </p:txBody>
      </p:sp>
      <p:pic>
        <p:nvPicPr>
          <p:cNvPr id="7" name="Picture 6" descr="Hands reaching towards the sun">
            <a:extLst>
              <a:ext uri="{FF2B5EF4-FFF2-40B4-BE49-F238E27FC236}">
                <a16:creationId xmlns:a16="http://schemas.microsoft.com/office/drawing/2014/main" id="{1419877D-1419-4683-AA21-AE42A75579E3}"/>
              </a:ext>
            </a:extLst>
          </p:cNvPr>
          <p:cNvPicPr>
            <a:picLocks noChangeAspect="1"/>
          </p:cNvPicPr>
          <p:nvPr/>
        </p:nvPicPr>
        <p:blipFill rotWithShape="1">
          <a:blip r:embed="rId5"/>
          <a:srcRect l="17952" r="-1" b="-1"/>
          <a:stretch/>
        </p:blipFill>
        <p:spPr>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2" name="Group 11">
            <a:extLst>
              <a:ext uri="{FF2B5EF4-FFF2-40B4-BE49-F238E27FC236}">
                <a16:creationId xmlns:a16="http://schemas.microsoft.com/office/drawing/2014/main" id="{8C07AEC9-9EAB-4BFE-9E8B-0A88819A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id="{F1282140-09D2-4C25-B13E-800140960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1DDE92A-A4E7-4CE8-AE27-5F761E3043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5" name="Straight Connector 14">
                <a:extLst>
                  <a:ext uri="{FF2B5EF4-FFF2-40B4-BE49-F238E27FC236}">
                    <a16:creationId xmlns:a16="http://schemas.microsoft.com/office/drawing/2014/main" id="{3320B63E-D7BD-43AC-84C5-440D2577B5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857C07-B4DF-4B6F-B782-859264D7D8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F0D51B-B72F-4918-AAB1-A6BE4B82A7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E229AF8-7F20-4524-8FA2-E3E29BF211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87E978-EC26-4EA5-9DFE-B84C4C2B9C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4115A8A-0175-495F-B7DA-C59F0D5991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B44B3D-D148-4FD7-B8CD-5FF3155CFB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3928E8-F407-44BF-9A91-041E649AFC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1F5A62-82DB-4B66-BD14-C92BCF8D32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BCB962-7F30-4DBF-AB1F-C53DEACDC0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8497F5B-65FB-4EE8-9FCF-FE0D49F3A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8C46E6C-774F-4C36-927A-BAA7DEB7D2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31B587-919E-433D-B327-DB808F716C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CE57BD-EC34-4A76-B287-D23AC5FD4F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E7C9C6-C39D-4EB5-8AA8-2023FB7EE8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B78F45-3048-4595-8C48-D646E25E46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DD4AD3-998F-4837-A5CA-F02017A63F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0882A5-BB39-4E31-BAF5-97EF47ED89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6EC88EF-0939-4A86-A45F-BC8C2B26FC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9DD588-37E7-4B23-9ED6-F131F03B8A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460794-AF86-4574-B424-D631823D3C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6690C8A-042E-433D-B253-6F06AA6952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4C5E5A5-DA67-4881-88C8-D75582BE11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E2B0F9-55EA-4641-9CE3-FCC5190432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4F27AA-CF8E-4932-9EC9-F14A918B94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F8E811C-1786-4DEB-9E69-6DE9F58A34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F973AE6-1228-44C3-9539-A52C9B1D12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D667F6-8D7D-428B-BF6F-A63BF5FBC1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1493161-972F-4035-82D4-1CCC8A40A76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BF5D3FF-5D5D-4416-B40B-11E70DC71B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9344B8-784E-418E-A715-E46BE55B6C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6C1159D-CDB4-473C-A602-4C61F648B0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7CEEC98-B022-4C88-9E3C-5423114E92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0E777FD-A0D8-4ADD-9C76-2B0407F721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6F04DA7-9CD2-4BC0-8DBE-3846A4A3CF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9780951-740D-4EF7-AA1A-49B2914417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E9967E5-6E93-471F-A0CC-A672AE17FA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A1BCC38-1F57-4C90-B954-4B53F1E5C5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CF7B5C-1BEC-4D5D-8B95-8633ECF432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ED04EA6-5508-427D-8D22-81C59266AD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B9004AD-3371-4FFC-A5A4-BE80CB57BE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782535D-5285-44E5-B0C5-FC0BDC8E0F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EC38B95-A7C9-403B-9F93-74C1A18BEC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0C6357-BE69-4A3B-87BA-018112593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C41DA3D-A7F6-4FB5-9A14-9E93E449A7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D8DEF88-B68B-4C40-8729-91C1626B95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C9971C2-04A2-4FD6-98D0-B7073996A3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2C046FF-0BD4-41DD-94DF-29CEE8F889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E25D21-6A38-45D8-B01C-E31EF664E5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622EE14-7B3C-448B-A043-BC43658EC2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BEE20CD-3E74-4C3F-AA60-C563417D21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C4BDE27-36BB-412B-BC30-B29F24D46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21127E0-675A-4618-9A07-FE8C1E6268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AAA0CF5-A5AD-4480-A771-6DC7CEFAE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9445CFB-F018-4FD9-9326-F900B781B2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B273038-DE20-491F-9939-BC0CD44053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0D9CBA9-FF19-4776-AC11-BAE91D68E3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3644A66-F98B-47AA-8254-41D0259C37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A71F829-705B-4DEF-8017-30AA98B2F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ADB28A1-8EE2-4ACB-BD6A-613AE6B667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B03F8C3-1989-4AF2-8B5A-E4F826CDC0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8911BCB-1DB5-47AB-81D0-8ECC55AD4A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C953592-A4AB-4B66-B56C-E7E55375F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06B32BB-10C9-47F7-942B-E68D388ACF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A419952-02EB-45AF-844C-84FD5B3DEF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65667A9-017B-4F63-B4C5-D34CE478F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7C992FC9-E7E7-428D-B82E-439AAF7C53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608CED2-F16E-48F3-A14B-21D5E39FC3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3D76777-7C4B-42B4-AED8-A5539FB167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F42983A-E263-4138-BF3C-3BAC377B09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B7E20FA-2DE7-4277-87F8-1D82DB6406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A715BAF-7C88-4BB5-B7AC-268F56E0D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19D3BD0-A78B-47B1-A75E-F52EF605DE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FF948B3-F575-4AC3-B5CB-61DD5FA763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7C7265-9EC1-44BF-8C52-3AA87BD0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04A47CC-202F-4AA2-AB3E-C54FE35A8B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2FC81F2-9316-46C1-A8D8-7DDA27F8AF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BD9A078-5764-467B-9FC0-DFC64F676F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27B2EBE5-458B-4D53-9B88-ED83CFF1A2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id="{4F3107B1-873C-4EFA-808F-2BA7686C8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9C36E72E-D186-4E07-B0AC-CA9B880F95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id="{820267E3-AB30-4642-A034-71F86FCF6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FD2D1EF-CFA4-4FBC-A160-9A6E66140D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7EB9FF9-E1B5-435B-B204-2EB6EA1921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8BE4B63-95E8-4E3A-9039-4A6567F85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1004DE9-B326-4AE0-A43A-06D38E085A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4894533-9533-42BB-B981-ECBC8136C7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0B2DBFC-7360-4F73-A8A3-FC6651233B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AF954A4-4509-4E0B-8A7E-C5ED65BA9D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0DE8D61-F7C6-4611-9655-0556F2E8C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AB6CBE5-E043-42BB-AFB8-4A4894C4B1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FEDDC7F-06BE-4638-AF08-9173232944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ACCD129-C3C4-4157-BEDE-7611E829EC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F817751-8ED5-487E-9976-216EEE1311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87B65EB-E838-4CF7-9F73-5B117BA2F8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7218803-BDF0-4296-BD4D-2F6D341C57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C64C08D4-4A3C-4644-9A6B-A3E44F8C49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448942A-BFE6-4A74-8AC2-D0A3D09D8E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FE588F5-37CB-4EDE-90D5-20DE068E86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E34BBD7-4CCF-4691-952A-C2E662DF8B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57B31F6-4799-4A8D-A7D8-261DCAE1C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0424E31-1D0B-4E13-9D73-4DC0DB7B83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4379BE6-2A1F-4CF3-971D-B23BF4AF8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EB3993A-1002-4C8D-8F50-CAEF0F1835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1D2DBC3-0B30-4312-91E1-6FA2C18705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96B6005-D67A-4006-844E-C561284F79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F119E0F-FB34-440B-8C52-AC64584F0E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C8E579E-53EA-4DAB-BB89-49243AE851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D603BD5-619E-44A4-BA18-61B4501FC2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743652E-C89F-4433-A122-83CA187F9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F45C8D9-C3D7-4DE6-A151-4FC02FD565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8F4DE1F-74D6-4B7E-A864-A7354F287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8EBD3EA-DB69-4954-88BD-1218B340EB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0F8B685-F78E-4261-B345-F5E4238CA9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F587EF1-D784-4D0C-85F1-84D9896205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AFC9F26-DE9C-44ED-BFDA-B53D4373F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C5C5B20-2957-4913-974F-6C643B14AC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FF2B521-7E20-4B95-8B57-723DDEA0DF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099D084-404A-48EA-8AA4-3DE23D0A70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FBCBDE4-1CF7-47CF-A3AC-40A225657D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B04CE69-D714-4B45-AA45-C18988347B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ACDC249-F5DC-498A-B86E-B98736F391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66F9CACB-3D25-4CD3-BACC-6CAF8C923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E0A759E-B512-4C6B-A2AC-CB59E1068F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8FDDBB3-375D-438E-AB85-DEE34D6B46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571AE7B-9324-4652-BA2F-50550D60E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AD8EC0F0-66AE-4542-B774-FE12EDC16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FE28852-1AE5-4C7D-8A5A-FE72DA5321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04E5358-618D-4DE9-85BF-84AFB4BEB1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286D725-FCF5-44D0-B5FF-4001A5A31C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BD6607D-EE36-4270-BE75-B5D58808B7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7CB98F5-FB6F-4EA1-BE45-73A75DFC96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C48DEF1-B84B-4C6B-BC15-5C9CF3DAAF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1A1657A-7197-4559-8DAD-640280FF936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30DEEEE-6BC2-4F12-AC26-EA02BB27F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F70A519-7171-4594-B492-974B23F18F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90583A9-FCC7-474E-B10D-8F6DD7B74D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04E1E01-2468-4ED6-932B-DFE74F1803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45DE2855-EBF3-46B5-B5AB-37F33DAECD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AB63BD3-DF06-4DC8-8B81-A4A09307318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A8FEC80-A785-4B83-A1F5-AA524E2D4F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E56E08B4-7863-4447-ADE5-AAC63C8EBD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48D39C2-1010-4240-9865-B0EBD7E040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3FD354F-81D1-4345-8C40-E58D5C27B6D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A343148-BCCD-4618-8B23-EB728235BA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32D1A89-C062-4D40-A079-980BAD591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319DEE0-4918-468D-8B5A-A4759D5C8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5BB6155A-8B2E-4CCD-B852-26927EF9EA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357B2E68-E4C5-47DD-988F-125E7C2F80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549DE4B-B602-48AF-AC61-05F694A347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5E8CA150-1FC4-4A4D-9DB2-1AA3A34669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BEB0DDA-B2FE-427A-A2F0-9FC06C33D0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63C95539-7E29-4577-ACE2-8642D81C7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FF50C42-6433-4328-B5CA-389C28317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74A59028-6EE1-4E53-959E-067DF80BE7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2C184BDD-4E87-4C6F-9249-7CA2121B72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AE336B-F4C5-44E8-8E78-382683C04A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DF74550-C0B6-4EDE-81AF-ABAE0AD23B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C7509FB-3C93-4ADB-B6BF-06A5025F2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4" descr="Person running on road">
            <a:extLst>
              <a:ext uri="{FF2B5EF4-FFF2-40B4-BE49-F238E27FC236}">
                <a16:creationId xmlns:a16="http://schemas.microsoft.com/office/drawing/2014/main" id="{0FC1AF28-2BB5-434B-BF26-4E6B438611DA}"/>
              </a:ext>
            </a:extLst>
          </p:cNvPr>
          <p:cNvPicPr>
            <a:picLocks noChangeAspect="1"/>
          </p:cNvPicPr>
          <p:nvPr/>
        </p:nvPicPr>
        <p:blipFill rotWithShape="1">
          <a:blip r:embed="rId6"/>
          <a:srcRect r="19945" b="-1"/>
          <a:stretch/>
        </p:blipFill>
        <p:spPr>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3528171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56C6A0E-DC3D-45B3-84AC-F202E530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15A979-5375-4B62-856B-C4375AC2D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2284214"/>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6F86B62-BDC4-4012-8187-1CA25B06B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4214"/>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9FE42C4E-CE2C-4B30-BEE3-D87089C69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0" y="0"/>
            <a:ext cx="12188825" cy="2284214"/>
          </a:xfrm>
          <a:prstGeom prst="rect">
            <a:avLst/>
          </a:prstGeom>
        </p:spPr>
      </p:pic>
      <p:sp>
        <p:nvSpPr>
          <p:cNvPr id="2" name="Title 1">
            <a:extLst>
              <a:ext uri="{FF2B5EF4-FFF2-40B4-BE49-F238E27FC236}">
                <a16:creationId xmlns:a16="http://schemas.microsoft.com/office/drawing/2014/main" id="{7341D6A9-FE89-453A-B8D2-0BD213369E80}"/>
              </a:ext>
            </a:extLst>
          </p:cNvPr>
          <p:cNvSpPr>
            <a:spLocks noGrp="1"/>
          </p:cNvSpPr>
          <p:nvPr>
            <p:ph type="title"/>
          </p:nvPr>
        </p:nvSpPr>
        <p:spPr>
          <a:xfrm>
            <a:off x="1028700" y="653142"/>
            <a:ext cx="10131425" cy="1219200"/>
          </a:xfrm>
        </p:spPr>
        <p:txBody>
          <a:bodyPr>
            <a:normAutofit/>
          </a:bodyPr>
          <a:lstStyle/>
          <a:p>
            <a:pPr>
              <a:lnSpc>
                <a:spcPct val="90000"/>
              </a:lnSpc>
            </a:pPr>
            <a:r>
              <a:rPr lang="en-GB" sz="4100">
                <a:solidFill>
                  <a:srgbClr val="FFFFFF"/>
                </a:solidFill>
              </a:rPr>
              <a:t>Think Healthy habits for your body</a:t>
            </a:r>
          </a:p>
        </p:txBody>
      </p:sp>
      <p:graphicFrame>
        <p:nvGraphicFramePr>
          <p:cNvPr id="24" name="Content Placeholder 2">
            <a:extLst>
              <a:ext uri="{FF2B5EF4-FFF2-40B4-BE49-F238E27FC236}">
                <a16:creationId xmlns:a16="http://schemas.microsoft.com/office/drawing/2014/main" id="{92736E02-6E0B-4D33-813B-E8D27D405022}"/>
              </a:ext>
            </a:extLst>
          </p:cNvPr>
          <p:cNvGraphicFramePr>
            <a:graphicFrameLocks noGrp="1"/>
          </p:cNvGraphicFramePr>
          <p:nvPr>
            <p:ph idx="1"/>
            <p:extLst>
              <p:ext uri="{D42A27DB-BD31-4B8C-83A1-F6EECF244321}">
                <p14:modId xmlns:p14="http://schemas.microsoft.com/office/powerpoint/2010/main" val="3892414632"/>
              </p:ext>
            </p:extLst>
          </p:nvPr>
        </p:nvGraphicFramePr>
        <p:xfrm>
          <a:off x="1028700" y="2743200"/>
          <a:ext cx="10131425"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4608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4B49-E560-4D1D-BD63-360484A1ED68}"/>
              </a:ext>
            </a:extLst>
          </p:cNvPr>
          <p:cNvSpPr>
            <a:spLocks noGrp="1"/>
          </p:cNvSpPr>
          <p:nvPr>
            <p:ph type="title"/>
          </p:nvPr>
        </p:nvSpPr>
        <p:spPr>
          <a:xfrm>
            <a:off x="1030286" y="1777734"/>
            <a:ext cx="10131427" cy="1468800"/>
          </a:xfrm>
        </p:spPr>
        <p:txBody>
          <a:bodyPr anchor="ctr">
            <a:normAutofit/>
          </a:bodyPr>
          <a:lstStyle/>
          <a:p>
            <a:pPr algn="ctr"/>
            <a:r>
              <a:rPr lang="en-GB" sz="4800"/>
              <a:t>Sleep Facts and Myths quiz</a:t>
            </a:r>
          </a:p>
        </p:txBody>
      </p:sp>
      <p:sp>
        <p:nvSpPr>
          <p:cNvPr id="3" name="Text Placeholder 2">
            <a:extLst>
              <a:ext uri="{FF2B5EF4-FFF2-40B4-BE49-F238E27FC236}">
                <a16:creationId xmlns:a16="http://schemas.microsoft.com/office/drawing/2014/main" id="{FE5B8E2B-0E17-4FAA-AB51-DFD67FFEF5AB}"/>
              </a:ext>
            </a:extLst>
          </p:cNvPr>
          <p:cNvSpPr>
            <a:spLocks noGrp="1"/>
          </p:cNvSpPr>
          <p:nvPr>
            <p:ph type="body" idx="1"/>
          </p:nvPr>
        </p:nvSpPr>
        <p:spPr>
          <a:xfrm>
            <a:off x="1030286" y="4428059"/>
            <a:ext cx="10131428" cy="1274098"/>
          </a:xfrm>
        </p:spPr>
        <p:txBody>
          <a:bodyPr>
            <a:normAutofit/>
          </a:bodyPr>
          <a:lstStyle/>
          <a:p>
            <a:pPr algn="ctr"/>
            <a:r>
              <a:rPr lang="en-GB"/>
              <a:t>How much do you know about sleep?</a:t>
            </a:r>
          </a:p>
          <a:p>
            <a:pPr algn="ctr"/>
            <a:r>
              <a:rPr lang="en-GB"/>
              <a:t>Take a true/false quiz to find out more about sleep </a:t>
            </a:r>
          </a:p>
          <a:p>
            <a:pPr algn="ctr"/>
            <a:r>
              <a:rPr lang="en-GB"/>
              <a:t>(from </a:t>
            </a:r>
            <a:r>
              <a:rPr lang="en-GB" err="1"/>
              <a:t>silvercloud</a:t>
            </a:r>
            <a:r>
              <a:rPr lang="en-GB"/>
              <a:t> programme)</a:t>
            </a:r>
          </a:p>
        </p:txBody>
      </p:sp>
      <p:sp>
        <p:nvSpPr>
          <p:cNvPr id="4" name="Action Button: Blank 3">
            <a:hlinkClick r:id="rId2" action="ppaction://hlinksldjump" highlightClick="1"/>
            <a:extLst>
              <a:ext uri="{FF2B5EF4-FFF2-40B4-BE49-F238E27FC236}">
                <a16:creationId xmlns:a16="http://schemas.microsoft.com/office/drawing/2014/main" id="{A50C30F5-BBE9-487C-9ADC-96E7BB5A5FC9}"/>
              </a:ext>
            </a:extLst>
          </p:cNvPr>
          <p:cNvSpPr/>
          <p:nvPr/>
        </p:nvSpPr>
        <p:spPr>
          <a:xfrm>
            <a:off x="10253609" y="6000108"/>
            <a:ext cx="1561672" cy="565079"/>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SKIP</a:t>
            </a:r>
          </a:p>
        </p:txBody>
      </p:sp>
    </p:spTree>
    <p:extLst>
      <p:ext uri="{BB962C8B-B14F-4D97-AF65-F5344CB8AC3E}">
        <p14:creationId xmlns:p14="http://schemas.microsoft.com/office/powerpoint/2010/main" val="352603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EFA22-5A0F-4F50-BA49-BBA5A23094BC}"/>
              </a:ext>
            </a:extLst>
          </p:cNvPr>
          <p:cNvSpPr>
            <a:spLocks noGrp="1"/>
          </p:cNvSpPr>
          <p:nvPr>
            <p:ph type="title"/>
          </p:nvPr>
        </p:nvSpPr>
        <p:spPr>
          <a:xfrm>
            <a:off x="685801" y="609600"/>
            <a:ext cx="10131425" cy="1017319"/>
          </a:xfrm>
        </p:spPr>
        <p:txBody>
          <a:bodyPr>
            <a:normAutofit/>
          </a:bodyPr>
          <a:lstStyle/>
          <a:p>
            <a:r>
              <a:rPr lang="en-GB"/>
              <a:t>Have a Bedtime routine to unwind &amp; relax</a:t>
            </a:r>
          </a:p>
        </p:txBody>
      </p:sp>
      <p:sp>
        <p:nvSpPr>
          <p:cNvPr id="3" name="Content Placeholder 2">
            <a:extLst>
              <a:ext uri="{FF2B5EF4-FFF2-40B4-BE49-F238E27FC236}">
                <a16:creationId xmlns:a16="http://schemas.microsoft.com/office/drawing/2014/main" id="{71279EBF-B8B0-4368-A55C-F568CC286D25}"/>
              </a:ext>
            </a:extLst>
          </p:cNvPr>
          <p:cNvSpPr>
            <a:spLocks noGrp="1"/>
          </p:cNvSpPr>
          <p:nvPr>
            <p:ph idx="1"/>
          </p:nvPr>
        </p:nvSpPr>
        <p:spPr>
          <a:xfrm>
            <a:off x="685801" y="1626919"/>
            <a:ext cx="10559141" cy="4644791"/>
          </a:xfrm>
        </p:spPr>
        <p:txBody>
          <a:bodyPr>
            <a:normAutofit fontScale="92500" lnSpcReduction="10000"/>
          </a:bodyPr>
          <a:lstStyle/>
          <a:p>
            <a:pPr marL="0" indent="0">
              <a:lnSpc>
                <a:spcPct val="107000"/>
              </a:lnSpc>
              <a:spcAft>
                <a:spcPts val="1800"/>
              </a:spcAft>
              <a:buNone/>
            </a:pPr>
            <a:r>
              <a:rPr lang="en-GB" sz="2100" b="1">
                <a:effectLst/>
                <a:latin typeface="Calibri" panose="020F0502020204030204" pitchFamily="34" charset="0"/>
                <a:ea typeface="Times New Roman" panose="02020603050405020304" pitchFamily="18" charset="0"/>
                <a:cs typeface="Calibri" panose="020F0502020204030204" pitchFamily="34" charset="0"/>
              </a:rPr>
              <a:t>If you have difficulty falling asleep, a regular bedtime routine will help you wind down and prepare for bed.</a:t>
            </a:r>
            <a:endParaRPr lang="en-GB" sz="2100" b="1">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900">
                <a:effectLst/>
                <a:latin typeface="Calibri" panose="020F0502020204030204" pitchFamily="34" charset="0"/>
                <a:ea typeface="Times New Roman" panose="02020603050405020304" pitchFamily="18" charset="0"/>
                <a:cs typeface="Calibri" panose="020F0502020204030204" pitchFamily="34" charset="0"/>
              </a:rPr>
              <a:t>Your routine depends on what works for you, but the most important thing is working out a routine and sticking to it.</a:t>
            </a:r>
          </a:p>
          <a:p>
            <a:pPr>
              <a:spcAft>
                <a:spcPts val="1800"/>
              </a:spcAft>
            </a:pPr>
            <a:r>
              <a:rPr lang="en-GB" sz="1900">
                <a:effectLst/>
                <a:latin typeface="Calibri" panose="020F0502020204030204" pitchFamily="34" charset="0"/>
                <a:ea typeface="Times New Roman" panose="02020603050405020304" pitchFamily="18" charset="0"/>
              </a:rPr>
              <a:t>There are lots of ways to relax:</a:t>
            </a:r>
            <a:endParaRPr lang="en-GB" sz="1900">
              <a:effectLst/>
              <a:latin typeface="Times New Roman" panose="02020603050405020304" pitchFamily="18" charset="0"/>
              <a:ea typeface="Times New Roman" panose="02020603050405020304" pitchFamily="18" charset="0"/>
            </a:endParaRPr>
          </a:p>
          <a:p>
            <a:pPr marL="800100" lvl="1" indent="-342900">
              <a:lnSpc>
                <a:spcPct val="107000"/>
              </a:lnSpc>
              <a:spcAft>
                <a:spcPts val="600"/>
              </a:spcAft>
              <a:buSzPts val="1000"/>
              <a:buFont typeface="Symbol" panose="05050102010706020507" pitchFamily="18" charset="2"/>
              <a:buChar char=""/>
              <a:tabLst>
                <a:tab pos="457200" algn="l"/>
              </a:tabLst>
            </a:pPr>
            <a:r>
              <a:rPr lang="en-GB" sz="1900">
                <a:latin typeface="Calibri" panose="020F0502020204030204" pitchFamily="34" charset="0"/>
                <a:ea typeface="Calibri" panose="020F0502020204030204" pitchFamily="34" charset="0"/>
                <a:cs typeface="Calibri" panose="020F0502020204030204" pitchFamily="34" charset="0"/>
              </a:rPr>
              <a:t>A </a:t>
            </a:r>
            <a:r>
              <a:rPr lang="en-GB" sz="1900">
                <a:effectLst/>
                <a:latin typeface="Calibri" panose="020F0502020204030204" pitchFamily="34" charset="0"/>
                <a:ea typeface="Calibri" panose="020F0502020204030204" pitchFamily="34" charset="0"/>
                <a:cs typeface="Calibri" panose="020F0502020204030204" pitchFamily="34" charset="0"/>
              </a:rPr>
              <a:t>warm bath (not hot) will help your body reach a temperature that's ideal for rest</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SzPts val="1000"/>
              <a:buFont typeface="Symbol" panose="05050102010706020507" pitchFamily="18" charset="2"/>
              <a:buChar char=""/>
              <a:tabLst>
                <a:tab pos="457200" algn="l"/>
              </a:tabLst>
            </a:pPr>
            <a:r>
              <a:rPr lang="en-GB" sz="1900">
                <a:latin typeface="Calibri" panose="020F0502020204030204" pitchFamily="34" charset="0"/>
                <a:ea typeface="Calibri" panose="020F0502020204030204" pitchFamily="34" charset="0"/>
                <a:cs typeface="Calibri" panose="020F0502020204030204" pitchFamily="34" charset="0"/>
              </a:rPr>
              <a:t>W</a:t>
            </a:r>
            <a:r>
              <a:rPr lang="en-GB" sz="1900">
                <a:effectLst/>
                <a:latin typeface="Calibri" panose="020F0502020204030204" pitchFamily="34" charset="0"/>
                <a:ea typeface="Calibri" panose="020F0502020204030204" pitchFamily="34" charset="0"/>
                <a:cs typeface="Calibri" panose="020F0502020204030204" pitchFamily="34" charset="0"/>
              </a:rPr>
              <a:t>riting "to do" lists for the next day can organise your thoughts and clear your mind of any distractions</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SzPts val="1000"/>
              <a:buFont typeface="Symbol" panose="05050102010706020507" pitchFamily="18" charset="2"/>
              <a:buChar char=""/>
              <a:tabLst>
                <a:tab pos="457200" algn="l"/>
              </a:tabLst>
            </a:pPr>
            <a:r>
              <a:rPr lang="en-GB" sz="1900">
                <a:latin typeface="Calibri" panose="020F0502020204030204" pitchFamily="34" charset="0"/>
                <a:ea typeface="Calibri" panose="020F0502020204030204" pitchFamily="34" charset="0"/>
                <a:cs typeface="Calibri" panose="020F0502020204030204" pitchFamily="34" charset="0"/>
              </a:rPr>
              <a:t>R</a:t>
            </a:r>
            <a:r>
              <a:rPr lang="en-GB" sz="1900">
                <a:effectLst/>
                <a:latin typeface="Calibri" panose="020F0502020204030204" pitchFamily="34" charset="0"/>
                <a:ea typeface="Calibri" panose="020F0502020204030204" pitchFamily="34" charset="0"/>
                <a:cs typeface="Calibri" panose="020F0502020204030204" pitchFamily="34" charset="0"/>
              </a:rPr>
              <a:t>elaxation exercises, such as light </a:t>
            </a:r>
            <a:r>
              <a:rPr lang="en-GB" sz="1900" u="sng">
                <a:solidFill>
                  <a:srgbClr val="7C2855"/>
                </a:solidFill>
                <a:effectLst/>
                <a:latin typeface="Calibri" panose="020F0502020204030204" pitchFamily="34" charset="0"/>
                <a:ea typeface="Calibri" panose="020F0502020204030204" pitchFamily="34" charset="0"/>
                <a:cs typeface="Calibri" panose="020F0502020204030204" pitchFamily="34" charset="0"/>
                <a:hlinkClick r:id="rId2"/>
              </a:rPr>
              <a:t>yoga stretches</a:t>
            </a:r>
            <a:r>
              <a:rPr lang="en-GB" sz="1900">
                <a:effectLst/>
                <a:latin typeface="Calibri" panose="020F0502020204030204" pitchFamily="34" charset="0"/>
                <a:ea typeface="Calibri" panose="020F0502020204030204" pitchFamily="34" charset="0"/>
                <a:cs typeface="Calibri" panose="020F0502020204030204" pitchFamily="34" charset="0"/>
              </a:rPr>
              <a:t>, help to relax the muscles. Do not exercise vigorously, as it will have the opposite effect</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SzPts val="1000"/>
              <a:buFont typeface="Symbol" panose="05050102010706020507" pitchFamily="18" charset="2"/>
              <a:buChar char=""/>
              <a:tabLst>
                <a:tab pos="457200" algn="l"/>
              </a:tabLst>
            </a:pPr>
            <a:r>
              <a:rPr lang="en-GB" sz="1900">
                <a:latin typeface="Calibri" panose="020F0502020204030204" pitchFamily="34" charset="0"/>
                <a:ea typeface="Calibri" panose="020F0502020204030204" pitchFamily="34" charset="0"/>
                <a:cs typeface="Calibri" panose="020F0502020204030204" pitchFamily="34" charset="0"/>
              </a:rPr>
              <a:t>R</a:t>
            </a:r>
            <a:r>
              <a:rPr lang="en-GB" sz="1900">
                <a:effectLst/>
                <a:latin typeface="Calibri" panose="020F0502020204030204" pitchFamily="34" charset="0"/>
                <a:ea typeface="Calibri" panose="020F0502020204030204" pitchFamily="34" charset="0"/>
                <a:cs typeface="Calibri" panose="020F0502020204030204" pitchFamily="34" charset="0"/>
              </a:rPr>
              <a:t>elaxation CDs/audio clips work by using a carefully narrated script, gentle hypnotic music and sound effects to relax you</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600"/>
              </a:spcAft>
              <a:buSzPts val="1000"/>
              <a:buFont typeface="Symbol" panose="05050102010706020507" pitchFamily="18" charset="2"/>
              <a:buChar char=""/>
              <a:tabLst>
                <a:tab pos="457200" algn="l"/>
              </a:tabLst>
            </a:pPr>
            <a:r>
              <a:rPr lang="en-GB" sz="1900">
                <a:latin typeface="Calibri" panose="020F0502020204030204" pitchFamily="34" charset="0"/>
                <a:ea typeface="Calibri" panose="020F0502020204030204" pitchFamily="34" charset="0"/>
                <a:cs typeface="Calibri" panose="020F0502020204030204" pitchFamily="34" charset="0"/>
              </a:rPr>
              <a:t>R</a:t>
            </a:r>
            <a:r>
              <a:rPr lang="en-GB" sz="1900">
                <a:effectLst/>
                <a:latin typeface="Calibri" panose="020F0502020204030204" pitchFamily="34" charset="0"/>
                <a:ea typeface="Calibri" panose="020F0502020204030204" pitchFamily="34" charset="0"/>
                <a:cs typeface="Calibri" panose="020F0502020204030204" pitchFamily="34" charset="0"/>
              </a:rPr>
              <a:t>eading a book or listening to the radio can relax the mind by distracting it but be careful not to stimulate your mind</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21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FB946D-2326-449B-B771-9EDB01C8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224A0EC-9334-468D-849F-BF1FF8C6FF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0EFFC263-7EB0-4842-BE9B-3176A41A7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F2F14140-14DA-4CE2-94CE-1FB441E96FC6}"/>
              </a:ext>
            </a:extLst>
          </p:cNvPr>
          <p:cNvPicPr>
            <a:picLocks noGrp="1" noChangeAspect="1"/>
          </p:cNvPicPr>
          <p:nvPr>
            <p:ph idx="4294967295"/>
          </p:nvPr>
        </p:nvPicPr>
        <p:blipFill rotWithShape="1">
          <a:blip r:embed="rId3"/>
          <a:srcRect r="-4" b="10786"/>
          <a:stretch/>
        </p:blipFill>
        <p:spPr>
          <a:xfrm>
            <a:off x="643467" y="643467"/>
            <a:ext cx="10905066" cy="5571066"/>
          </a:xfrm>
          <a:prstGeom prst="rect">
            <a:avLst/>
          </a:prstGeom>
        </p:spPr>
      </p:pic>
    </p:spTree>
    <p:extLst>
      <p:ext uri="{BB962C8B-B14F-4D97-AF65-F5344CB8AC3E}">
        <p14:creationId xmlns:p14="http://schemas.microsoft.com/office/powerpoint/2010/main" val="334013766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64DA-101D-4CFB-B82D-173D2872C9E3}"/>
              </a:ext>
            </a:extLst>
          </p:cNvPr>
          <p:cNvSpPr>
            <a:spLocks noGrp="1"/>
          </p:cNvSpPr>
          <p:nvPr>
            <p:ph type="title"/>
          </p:nvPr>
        </p:nvSpPr>
        <p:spPr/>
        <p:txBody>
          <a:bodyPr/>
          <a:lstStyle/>
          <a:p>
            <a:r>
              <a:rPr lang="en-GB"/>
              <a:t>How to Calm Your Worries and Sleep Better</a:t>
            </a:r>
          </a:p>
        </p:txBody>
      </p:sp>
      <p:sp>
        <p:nvSpPr>
          <p:cNvPr id="3" name="Content Placeholder 2">
            <a:extLst>
              <a:ext uri="{FF2B5EF4-FFF2-40B4-BE49-F238E27FC236}">
                <a16:creationId xmlns:a16="http://schemas.microsoft.com/office/drawing/2014/main" id="{4030CE8D-A8E6-4597-B856-A420D8F9FB75}"/>
              </a:ext>
            </a:extLst>
          </p:cNvPr>
          <p:cNvSpPr>
            <a:spLocks noGrp="1"/>
          </p:cNvSpPr>
          <p:nvPr>
            <p:ph idx="1"/>
          </p:nvPr>
        </p:nvSpPr>
        <p:spPr>
          <a:xfrm>
            <a:off x="685801" y="2142067"/>
            <a:ext cx="10629899" cy="3649133"/>
          </a:xfrm>
        </p:spPr>
        <p:txBody>
          <a:bodyPr>
            <a:normAutofit/>
          </a:bodyPr>
          <a:lstStyle/>
          <a:p>
            <a:pPr>
              <a:spcAft>
                <a:spcPts val="1800"/>
              </a:spcAft>
            </a:pPr>
            <a:r>
              <a:rPr lang="en-GB" sz="2400" b="1">
                <a:effectLst/>
                <a:latin typeface="Calibri" panose="020F0502020204030204" pitchFamily="34" charset="0"/>
                <a:ea typeface="Times New Roman" panose="02020603050405020304" pitchFamily="18" charset="0"/>
              </a:rPr>
              <a:t>If you cannot sleep, get up</a:t>
            </a:r>
            <a:endParaRPr lang="en-GB" sz="2400" b="1">
              <a:effectLst/>
              <a:latin typeface="Times New Roman" panose="02020603050405020304" pitchFamily="18" charset="0"/>
              <a:ea typeface="Times New Roman" panose="02020603050405020304" pitchFamily="18" charset="0"/>
            </a:endParaRPr>
          </a:p>
          <a:p>
            <a:pPr lvl="1">
              <a:spcAft>
                <a:spcPts val="1800"/>
              </a:spcAft>
            </a:pPr>
            <a:r>
              <a:rPr lang="en-GB" sz="2000">
                <a:effectLst/>
                <a:latin typeface="Calibri" panose="020F0502020204030204" pitchFamily="34" charset="0"/>
                <a:ea typeface="Times New Roman" panose="02020603050405020304" pitchFamily="18" charset="0"/>
              </a:rPr>
              <a:t>If you cannot sleep, do not lie there worrying about it. Get up and do something you find relaxing until you feel sleepy again, then go back to bed.</a:t>
            </a:r>
          </a:p>
          <a:p>
            <a:pPr>
              <a:spcAft>
                <a:spcPts val="1800"/>
              </a:spcAft>
            </a:pPr>
            <a:r>
              <a:rPr lang="en-GB" sz="2400" b="1">
                <a:effectLst/>
                <a:latin typeface="Calibri" panose="020F0502020204030204" pitchFamily="34" charset="0"/>
                <a:ea typeface="Times New Roman" panose="02020603050405020304" pitchFamily="18" charset="0"/>
              </a:rPr>
              <a:t>Write away your worries</a:t>
            </a:r>
            <a:endParaRPr lang="en-GB" sz="2400" b="1">
              <a:effectLst/>
              <a:latin typeface="Times New Roman" panose="02020603050405020304" pitchFamily="18" charset="0"/>
              <a:ea typeface="Times New Roman" panose="02020603050405020304" pitchFamily="18" charset="0"/>
            </a:endParaRPr>
          </a:p>
          <a:p>
            <a:pPr lvl="1">
              <a:spcAft>
                <a:spcPts val="1800"/>
              </a:spcAft>
            </a:pPr>
            <a:r>
              <a:rPr lang="en-GB" sz="2000">
                <a:effectLst/>
                <a:latin typeface="Calibri" panose="020F0502020204030204" pitchFamily="34" charset="0"/>
                <a:ea typeface="Times New Roman" panose="02020603050405020304" pitchFamily="18" charset="0"/>
              </a:rPr>
              <a:t>If you tend to lie in bed thinking about everything you have to do tomorrow, set aside time before bedtime to make plans for the next day. The aim is to avoid doing these things when you're in bed, trying to sleep.</a:t>
            </a:r>
          </a:p>
          <a:p>
            <a:pPr>
              <a:spcAft>
                <a:spcPts val="1800"/>
              </a:spcAft>
            </a:pPr>
            <a:r>
              <a:rPr lang="en-GB" sz="2000">
                <a:effectLst/>
                <a:latin typeface="Calibri" panose="020F0502020204030204" pitchFamily="34" charset="0"/>
                <a:ea typeface="Calibri" panose="020F0502020204030204" pitchFamily="34" charset="0"/>
              </a:rPr>
              <a:t>The NHS Apps Library has </a:t>
            </a:r>
            <a:r>
              <a:rPr lang="en-GB" sz="2000" u="sng">
                <a:solidFill>
                  <a:srgbClr val="005EB8"/>
                </a:solidFill>
                <a:effectLst/>
                <a:latin typeface="Calibri" panose="020F0502020204030204" pitchFamily="34" charset="0"/>
                <a:ea typeface="Calibri" panose="020F0502020204030204" pitchFamily="34" charset="0"/>
                <a:hlinkClick r:id="rId2"/>
              </a:rPr>
              <a:t>sleep apps</a:t>
            </a:r>
            <a:r>
              <a:rPr lang="en-GB" sz="2000">
                <a:effectLst/>
                <a:latin typeface="Calibri" panose="020F0502020204030204" pitchFamily="34" charset="0"/>
                <a:ea typeface="Calibri" panose="020F0502020204030204" pitchFamily="34" charset="0"/>
              </a:rPr>
              <a:t> that can help</a:t>
            </a:r>
            <a:r>
              <a:rPr lang="en-GB" sz="2000">
                <a:latin typeface="Calibri" panose="020F0502020204030204" pitchFamily="34" charset="0"/>
                <a:ea typeface="Calibri" panose="020F0502020204030204" pitchFamily="34" charset="0"/>
              </a:rPr>
              <a:t> you. </a:t>
            </a:r>
            <a:endParaRPr lang="en-GB"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8708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How to Calm Your Worries and Sleep Better: A Scientist's Tips for Falling Asleep More Quickly">
            <a:hlinkClick r:id="" action="ppaction://media"/>
            <a:extLst>
              <a:ext uri="{FF2B5EF4-FFF2-40B4-BE49-F238E27FC236}">
                <a16:creationId xmlns:a16="http://schemas.microsoft.com/office/drawing/2014/main" id="{7B5ECD86-885D-4AC6-8285-56FB2998C99D}"/>
              </a:ext>
            </a:extLst>
          </p:cNvPr>
          <p:cNvPicPr>
            <a:picLocks noGrp="1" noRot="1" noChangeAspect="1"/>
          </p:cNvPicPr>
          <p:nvPr>
            <p:ph idx="4294967295"/>
            <a:videoFile r:link="rId1"/>
          </p:nvPr>
        </p:nvPicPr>
        <p:blipFill>
          <a:blip r:embed="rId4"/>
          <a:stretch>
            <a:fillRect/>
          </a:stretch>
        </p:blipFill>
        <p:spPr>
          <a:xfrm>
            <a:off x="1421162" y="800007"/>
            <a:ext cx="9335320" cy="5251118"/>
          </a:xfrm>
          <a:prstGeom prst="rect">
            <a:avLst/>
          </a:prstGeom>
        </p:spPr>
      </p:pic>
      <p:sp>
        <p:nvSpPr>
          <p:cNvPr id="2" name="TextBox 1">
            <a:extLst>
              <a:ext uri="{FF2B5EF4-FFF2-40B4-BE49-F238E27FC236}">
                <a16:creationId xmlns:a16="http://schemas.microsoft.com/office/drawing/2014/main" id="{A2ADF21B-1574-4A2E-A085-B86E7073E682}"/>
              </a:ext>
            </a:extLst>
          </p:cNvPr>
          <p:cNvSpPr txBox="1"/>
          <p:nvPr/>
        </p:nvSpPr>
        <p:spPr>
          <a:xfrm>
            <a:off x="8486454" y="6051125"/>
            <a:ext cx="3544627" cy="369332"/>
          </a:xfrm>
          <a:prstGeom prst="rect">
            <a:avLst/>
          </a:prstGeom>
          <a:noFill/>
        </p:spPr>
        <p:txBody>
          <a:bodyPr wrap="square" rtlCol="0">
            <a:spAutoFit/>
          </a:bodyPr>
          <a:lstStyle/>
          <a:p>
            <a:r>
              <a:rPr lang="en-GB"/>
              <a:t>https://youtu.be/FulTaDhEtDY</a:t>
            </a:r>
          </a:p>
        </p:txBody>
      </p:sp>
    </p:spTree>
    <p:extLst>
      <p:ext uri="{BB962C8B-B14F-4D97-AF65-F5344CB8AC3E}">
        <p14:creationId xmlns:p14="http://schemas.microsoft.com/office/powerpoint/2010/main" val="512416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3AC83-4A44-4934-A984-5A34CF93B7A0}"/>
              </a:ext>
            </a:extLst>
          </p:cNvPr>
          <p:cNvSpPr>
            <a:spLocks noGrp="1"/>
          </p:cNvSpPr>
          <p:nvPr>
            <p:ph type="title"/>
          </p:nvPr>
        </p:nvSpPr>
        <p:spPr>
          <a:xfrm>
            <a:off x="825909" y="808055"/>
            <a:ext cx="3979205" cy="1453363"/>
          </a:xfrm>
        </p:spPr>
        <p:txBody>
          <a:bodyPr>
            <a:normAutofit/>
          </a:bodyPr>
          <a:lstStyle/>
          <a:p>
            <a:pPr>
              <a:lnSpc>
                <a:spcPct val="90000"/>
              </a:lnSpc>
            </a:pPr>
            <a:r>
              <a:rPr lang="en-GB" sz="3100"/>
              <a:t>Relaxation Techniques</a:t>
            </a:r>
            <a:br>
              <a:rPr lang="en-GB" sz="3100"/>
            </a:br>
            <a:endParaRPr lang="en-GB" sz="3100"/>
          </a:p>
        </p:txBody>
      </p:sp>
      <p:sp>
        <p:nvSpPr>
          <p:cNvPr id="8" name="Content Placeholder 7">
            <a:extLst>
              <a:ext uri="{FF2B5EF4-FFF2-40B4-BE49-F238E27FC236}">
                <a16:creationId xmlns:a16="http://schemas.microsoft.com/office/drawing/2014/main" id="{8DD912E0-2398-4282-9F8F-86D704010A36}"/>
              </a:ext>
            </a:extLst>
          </p:cNvPr>
          <p:cNvSpPr>
            <a:spLocks noGrp="1"/>
          </p:cNvSpPr>
          <p:nvPr>
            <p:ph idx="1"/>
          </p:nvPr>
        </p:nvSpPr>
        <p:spPr>
          <a:xfrm>
            <a:off x="802178" y="1808252"/>
            <a:ext cx="4002936" cy="4091103"/>
          </a:xfrm>
        </p:spPr>
        <p:txBody>
          <a:bodyPr>
            <a:normAutofit lnSpcReduction="10000"/>
          </a:bodyPr>
          <a:lstStyle/>
          <a:p>
            <a:r>
              <a:rPr lang="en-US"/>
              <a:t>There are different types of relaxation techniques that could help the body and mind to unwind. </a:t>
            </a:r>
          </a:p>
          <a:p>
            <a:r>
              <a:rPr lang="en-US"/>
              <a:t>You can try one called progressive muscle relaxation.</a:t>
            </a:r>
          </a:p>
          <a:p>
            <a:r>
              <a:rPr lang="en-GB">
                <a:latin typeface="Calibri" panose="020F0502020204030204" pitchFamily="34" charset="0"/>
                <a:ea typeface="Calibri" panose="020F0502020204030204" pitchFamily="34" charset="0"/>
                <a:cs typeface="Calibri" panose="020F0502020204030204" pitchFamily="34" charset="0"/>
              </a:rPr>
              <a:t>T</a:t>
            </a:r>
            <a:r>
              <a:rPr lang="en-GB" sz="1800">
                <a:effectLst/>
                <a:latin typeface="Calibri" panose="020F0502020204030204" pitchFamily="34" charset="0"/>
                <a:ea typeface="Calibri" panose="020F0502020204030204" pitchFamily="34" charset="0"/>
                <a:cs typeface="Calibri" panose="020F0502020204030204" pitchFamily="34" charset="0"/>
              </a:rPr>
              <a:t>here are a number of apps designed to help with sleep. See </a:t>
            </a:r>
            <a:r>
              <a:rPr lang="en-GB" sz="1800" u="sng">
                <a:solidFill>
                  <a:srgbClr val="005EB8"/>
                </a:solidFill>
                <a:effectLst/>
                <a:latin typeface="Calibri" panose="020F0502020204030204" pitchFamily="34" charset="0"/>
                <a:ea typeface="Calibri" panose="020F0502020204030204" pitchFamily="34" charset="0"/>
                <a:cs typeface="Calibri" panose="020F0502020204030204" pitchFamily="34" charset="0"/>
                <a:hlinkClick r:id="rId4"/>
              </a:rPr>
              <a:t>the NHS Apps Library</a:t>
            </a:r>
            <a:endParaRPr lang="en-GB" sz="1800" u="sng">
              <a:solidFill>
                <a:srgbClr val="005EB8"/>
              </a:solidFill>
              <a:effectLst/>
              <a:latin typeface="Calibri" panose="020F0502020204030204" pitchFamily="34" charset="0"/>
              <a:ea typeface="Calibri" panose="020F0502020204030204" pitchFamily="34" charset="0"/>
              <a:cs typeface="Calibri" panose="020F0502020204030204" pitchFamily="34" charset="0"/>
            </a:endParaRPr>
          </a:p>
          <a:p>
            <a:r>
              <a:rPr lang="en-US"/>
              <a:t>You can </a:t>
            </a:r>
            <a:r>
              <a:rPr lang="en-GB"/>
              <a:t>also </a:t>
            </a:r>
            <a:r>
              <a:rPr lang="en-US"/>
              <a:t>try the link below:</a:t>
            </a:r>
            <a:endParaRPr lang="en-GB">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r>
              <a:rPr lang="en-GB" sz="1800" u="sng">
                <a:solidFill>
                  <a:srgbClr val="AAF172"/>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https://www.sleepscotland.org/new/wp-content/uploads/2019/10/Relaxation-techniques.pdf</a:t>
            </a:r>
            <a:endParaRPr lang="en-GB" sz="1800" u="sng">
              <a:solidFill>
                <a:srgbClr val="AAF17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Online Media 3" title="Progressive Muscle Relaxation - Audio Only">
            <a:hlinkClick r:id="" action="ppaction://media"/>
            <a:extLst>
              <a:ext uri="{FF2B5EF4-FFF2-40B4-BE49-F238E27FC236}">
                <a16:creationId xmlns:a16="http://schemas.microsoft.com/office/drawing/2014/main" id="{954EC486-BA66-4EB6-B7A1-AAD62440550D}"/>
              </a:ext>
            </a:extLst>
          </p:cNvPr>
          <p:cNvPicPr>
            <a:picLocks noRot="1" noChangeAspect="1"/>
          </p:cNvPicPr>
          <p:nvPr>
            <a:videoFile r:link="rId1"/>
          </p:nvPr>
        </p:nvPicPr>
        <p:blipFill>
          <a:blip r:embed="rId6"/>
          <a:stretch>
            <a:fillRect/>
          </a:stretch>
        </p:blipFill>
        <p:spPr>
          <a:xfrm>
            <a:off x="5289752" y="1633499"/>
            <a:ext cx="6095593" cy="3428771"/>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TextBox 2">
            <a:extLst>
              <a:ext uri="{FF2B5EF4-FFF2-40B4-BE49-F238E27FC236}">
                <a16:creationId xmlns:a16="http://schemas.microsoft.com/office/drawing/2014/main" id="{B3EAEFF9-B1B2-423A-9AA6-1280CA632193}"/>
              </a:ext>
            </a:extLst>
          </p:cNvPr>
          <p:cNvSpPr txBox="1"/>
          <p:nvPr/>
        </p:nvSpPr>
        <p:spPr>
          <a:xfrm>
            <a:off x="8621597" y="5283802"/>
            <a:ext cx="2815119" cy="615553"/>
          </a:xfrm>
          <a:prstGeom prst="rect">
            <a:avLst/>
          </a:prstGeom>
          <a:noFill/>
        </p:spPr>
        <p:txBody>
          <a:bodyPr wrap="square" rtlCol="0">
            <a:spAutoFit/>
          </a:bodyPr>
          <a:lstStyle/>
          <a:p>
            <a:r>
              <a:rPr lang="en-US" sz="1600">
                <a:hlinkClick r:id="rId7"/>
              </a:rPr>
              <a:t>https://youtu.be/9GURt2pvdAg</a:t>
            </a:r>
            <a:endParaRPr lang="en-US" sz="1600"/>
          </a:p>
          <a:p>
            <a:endParaRPr lang="en-GB"/>
          </a:p>
        </p:txBody>
      </p:sp>
    </p:spTree>
    <p:extLst>
      <p:ext uri="{BB962C8B-B14F-4D97-AF65-F5344CB8AC3E}">
        <p14:creationId xmlns:p14="http://schemas.microsoft.com/office/powerpoint/2010/main" val="214712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7A4748-4CCA-4785-99C0-74C22E6D51F9}"/>
              </a:ext>
            </a:extLst>
          </p:cNvPr>
          <p:cNvSpPr>
            <a:spLocks noGrp="1"/>
          </p:cNvSpPr>
          <p:nvPr>
            <p:ph type="title"/>
          </p:nvPr>
        </p:nvSpPr>
        <p:spPr>
          <a:xfrm>
            <a:off x="685801" y="609600"/>
            <a:ext cx="5332287" cy="1456267"/>
          </a:xfrm>
        </p:spPr>
        <p:txBody>
          <a:bodyPr/>
          <a:lstStyle/>
          <a:p>
            <a:r>
              <a:rPr lang="en-GB"/>
              <a:t>Sleep checklist</a:t>
            </a:r>
          </a:p>
        </p:txBody>
      </p:sp>
      <p:sp>
        <p:nvSpPr>
          <p:cNvPr id="11" name="Content Placeholder 10">
            <a:extLst>
              <a:ext uri="{FF2B5EF4-FFF2-40B4-BE49-F238E27FC236}">
                <a16:creationId xmlns:a16="http://schemas.microsoft.com/office/drawing/2014/main" id="{E833651D-6869-464D-8B7A-56F38E505E19}"/>
              </a:ext>
            </a:extLst>
          </p:cNvPr>
          <p:cNvSpPr>
            <a:spLocks noGrp="1"/>
          </p:cNvSpPr>
          <p:nvPr>
            <p:ph idx="1"/>
          </p:nvPr>
        </p:nvSpPr>
        <p:spPr>
          <a:xfrm>
            <a:off x="685801" y="2142067"/>
            <a:ext cx="5410199" cy="3649133"/>
          </a:xfrm>
        </p:spPr>
        <p:txBody>
          <a:bodyPr/>
          <a:lstStyle/>
          <a:p>
            <a:r>
              <a:rPr lang="en-GB"/>
              <a:t>Check out the list to see if you can improve your sleep in any way.  </a:t>
            </a:r>
          </a:p>
          <a:p>
            <a:endParaRPr lang="en-GB"/>
          </a:p>
          <a:p>
            <a:r>
              <a:rPr lang="en-GB"/>
              <a:t>Use the link below:</a:t>
            </a:r>
          </a:p>
          <a:p>
            <a:r>
              <a:rPr lang="en-GB" sz="1800" u="sng">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https://www.sleepscotland.org/new/wp-content/uploads/2019/10/How-to-sleep-well-checklist.pdf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graphicFrame>
        <p:nvGraphicFramePr>
          <p:cNvPr id="13" name="Object 12">
            <a:hlinkClick r:id="rId3"/>
            <a:extLst>
              <a:ext uri="{FF2B5EF4-FFF2-40B4-BE49-F238E27FC236}">
                <a16:creationId xmlns:a16="http://schemas.microsoft.com/office/drawing/2014/main" id="{164752EE-F34B-4D07-98F0-C8DC10C6C237}"/>
              </a:ext>
            </a:extLst>
          </p:cNvPr>
          <p:cNvGraphicFramePr>
            <a:graphicFrameLocks noChangeAspect="1"/>
          </p:cNvGraphicFramePr>
          <p:nvPr>
            <p:extLst>
              <p:ext uri="{D42A27DB-BD31-4B8C-83A1-F6EECF244321}">
                <p14:modId xmlns:p14="http://schemas.microsoft.com/office/powerpoint/2010/main" val="3718167022"/>
              </p:ext>
            </p:extLst>
          </p:nvPr>
        </p:nvGraphicFramePr>
        <p:xfrm>
          <a:off x="6554913" y="146173"/>
          <a:ext cx="5090988" cy="6627297"/>
        </p:xfrm>
        <a:graphic>
          <a:graphicData uri="http://schemas.openxmlformats.org/presentationml/2006/ole">
            <mc:AlternateContent xmlns:mc="http://schemas.openxmlformats.org/markup-compatibility/2006">
              <mc:Choice xmlns:v="urn:schemas-microsoft-com:vml" Requires="v">
                <p:oleObj spid="_x0000_s1027" name="Acrobat Document" r:id="rId4" imgW="3777942" imgH="5346465" progId="AcroExch.Document.DC">
                  <p:embed/>
                </p:oleObj>
              </mc:Choice>
              <mc:Fallback>
                <p:oleObj name="Acrobat Document" r:id="rId4" imgW="3777942" imgH="5346465" progId="AcroExch.Document.DC">
                  <p:embed/>
                  <p:pic>
                    <p:nvPicPr>
                      <p:cNvPr id="13" name="Object 12">
                        <a:hlinkClick r:id="rId3"/>
                        <a:extLst>
                          <a:ext uri="{FF2B5EF4-FFF2-40B4-BE49-F238E27FC236}">
                            <a16:creationId xmlns:a16="http://schemas.microsoft.com/office/drawing/2014/main" id="{164752EE-F34B-4D07-98F0-C8DC10C6C237}"/>
                          </a:ext>
                        </a:extLst>
                      </p:cNvPr>
                      <p:cNvPicPr/>
                      <p:nvPr/>
                    </p:nvPicPr>
                    <p:blipFill>
                      <a:blip r:embed="rId5"/>
                      <a:stretch>
                        <a:fillRect/>
                      </a:stretch>
                    </p:blipFill>
                    <p:spPr>
                      <a:xfrm>
                        <a:off x="6554913" y="146173"/>
                        <a:ext cx="5090988" cy="6627297"/>
                      </a:xfrm>
                      <a:prstGeom prst="rect">
                        <a:avLst/>
                      </a:prstGeom>
                    </p:spPr>
                  </p:pic>
                </p:oleObj>
              </mc:Fallback>
            </mc:AlternateContent>
          </a:graphicData>
        </a:graphic>
      </p:graphicFrame>
    </p:spTree>
    <p:extLst>
      <p:ext uri="{BB962C8B-B14F-4D97-AF65-F5344CB8AC3E}">
        <p14:creationId xmlns:p14="http://schemas.microsoft.com/office/powerpoint/2010/main" val="2384852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B272-0D71-4BC1-990C-3F7D728C5DA9}"/>
              </a:ext>
            </a:extLst>
          </p:cNvPr>
          <p:cNvSpPr>
            <a:spLocks noGrp="1"/>
          </p:cNvSpPr>
          <p:nvPr>
            <p:ph type="title"/>
          </p:nvPr>
        </p:nvSpPr>
        <p:spPr>
          <a:xfrm>
            <a:off x="685802" y="317501"/>
            <a:ext cx="6282266" cy="1168400"/>
          </a:xfrm>
        </p:spPr>
        <p:txBody>
          <a:bodyPr>
            <a:normAutofit/>
          </a:bodyPr>
          <a:lstStyle/>
          <a:p>
            <a:r>
              <a:rPr lang="en-GB"/>
              <a:t>Talk to someone</a:t>
            </a:r>
          </a:p>
        </p:txBody>
      </p:sp>
      <p:sp>
        <p:nvSpPr>
          <p:cNvPr id="3" name="Content Placeholder 2">
            <a:extLst>
              <a:ext uri="{FF2B5EF4-FFF2-40B4-BE49-F238E27FC236}">
                <a16:creationId xmlns:a16="http://schemas.microsoft.com/office/drawing/2014/main" id="{30B4CDF2-0FAF-4C23-8475-3B6BA2185790}"/>
              </a:ext>
            </a:extLst>
          </p:cNvPr>
          <p:cNvSpPr>
            <a:spLocks noGrp="1"/>
          </p:cNvSpPr>
          <p:nvPr>
            <p:ph idx="1"/>
          </p:nvPr>
        </p:nvSpPr>
        <p:spPr>
          <a:xfrm>
            <a:off x="685802" y="1485900"/>
            <a:ext cx="6282266" cy="5054599"/>
          </a:xfrm>
        </p:spPr>
        <p:txBody>
          <a:bodyPr anchor="t">
            <a:normAutofit lnSpcReduction="10000"/>
          </a:bodyPr>
          <a:lstStyle/>
          <a:p>
            <a:pPr marL="0" indent="0" fontAlgn="base">
              <a:lnSpc>
                <a:spcPct val="90000"/>
              </a:lnSpc>
              <a:buNone/>
            </a:pPr>
            <a:r>
              <a:rPr lang="en-GB" sz="2400" b="1"/>
              <a:t>If you continue to have a problem with sleep that is affecting your daily life, contact your GP. </a:t>
            </a:r>
          </a:p>
          <a:p>
            <a:pPr marL="0" indent="0" fontAlgn="base">
              <a:lnSpc>
                <a:spcPct val="90000"/>
              </a:lnSpc>
              <a:buNone/>
            </a:pPr>
            <a:r>
              <a:rPr lang="en-GB"/>
              <a:t>If you're finding things particularly difficult, there are lots of services that can help. </a:t>
            </a:r>
          </a:p>
          <a:p>
            <a:pPr fontAlgn="base">
              <a:lnSpc>
                <a:spcPct val="90000"/>
              </a:lnSpc>
            </a:pPr>
            <a:r>
              <a:rPr lang="en-GB"/>
              <a:t>Samaritans is open 24/7. You can call them on </a:t>
            </a:r>
            <a:r>
              <a:rPr lang="en-GB" u="sng">
                <a:hlinkClick r:id="rId3"/>
              </a:rPr>
              <a:t>116 123</a:t>
            </a:r>
            <a:r>
              <a:rPr lang="en-GB"/>
              <a:t> or email them at </a:t>
            </a:r>
            <a:r>
              <a:rPr lang="en-GB" u="sng">
                <a:hlinkClick r:id="rId4"/>
              </a:rPr>
              <a:t>jo@samaritans.org.</a:t>
            </a:r>
            <a:endParaRPr lang="en-GB"/>
          </a:p>
          <a:p>
            <a:pPr fontAlgn="base">
              <a:lnSpc>
                <a:spcPct val="90000"/>
              </a:lnSpc>
            </a:pPr>
            <a:r>
              <a:rPr lang="en-GB" u="sng">
                <a:hlinkClick r:id="rId5"/>
              </a:rPr>
              <a:t>Give us a SHOUT</a:t>
            </a:r>
            <a:r>
              <a:rPr lang="en-GB"/>
              <a:t> also provide a free text service 24/7 for people feeling anxious, worried or stressed. Just text 85258. </a:t>
            </a:r>
          </a:p>
          <a:p>
            <a:pPr fontAlgn="base">
              <a:lnSpc>
                <a:spcPct val="90000"/>
              </a:lnSpc>
            </a:pPr>
            <a:r>
              <a:rPr lang="en-GB"/>
              <a:t>Breathing Space is open 6pm to 2am Monday - Thursday and 24 hours a day on the weekends (Friday 6pm to Monday 6am). You can call them on </a:t>
            </a:r>
            <a:r>
              <a:rPr lang="en-GB" u="sng">
                <a:hlinkClick r:id="rId6"/>
              </a:rPr>
              <a:t>0800 83 85 87.</a:t>
            </a:r>
            <a:r>
              <a:rPr lang="en-GB"/>
              <a:t> If you are a British Sign Language user you can contact them via their </a:t>
            </a:r>
            <a:r>
              <a:rPr lang="en-GB" u="sng">
                <a:hlinkClick r:id="rId7" tooltip="BSL Service | Breathing Space Scotland"/>
              </a:rPr>
              <a:t>online BSL-interpreting video relay service (VRS).</a:t>
            </a:r>
            <a:endParaRPr lang="en-GB"/>
          </a:p>
          <a:p>
            <a:pPr fontAlgn="base">
              <a:lnSpc>
                <a:spcPct val="90000"/>
              </a:lnSpc>
            </a:pPr>
            <a:r>
              <a:rPr lang="en-GB"/>
              <a:t>Childline is open 24/7. You can call them </a:t>
            </a:r>
            <a:r>
              <a:rPr lang="en-GB" u="sng"/>
              <a:t>0800 1111</a:t>
            </a:r>
            <a:r>
              <a:rPr lang="en-GB"/>
              <a:t> for free even if you don’t have credit on your mobile phone. They also have an online service where you can </a:t>
            </a:r>
            <a:r>
              <a:rPr lang="en-GB" u="sng">
                <a:hlinkClick r:id="rId8" tooltip="1-2-1 Counsellor Chat | Childline"/>
              </a:rPr>
              <a:t>chat with a counsellor about whatever's worrying you.</a:t>
            </a:r>
            <a:endParaRPr lang="en-GB"/>
          </a:p>
        </p:txBody>
      </p:sp>
      <p:pic>
        <p:nvPicPr>
          <p:cNvPr id="7" name="Graphic 6" descr="Speaker Phone">
            <a:extLst>
              <a:ext uri="{FF2B5EF4-FFF2-40B4-BE49-F238E27FC236}">
                <a16:creationId xmlns:a16="http://schemas.microsoft.com/office/drawing/2014/main" id="{EDAB96FF-D4F6-4B77-B40B-0B9CB7D35E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60484" y="1915694"/>
            <a:ext cx="3445714" cy="3445714"/>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828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C397-FD70-4A15-9B3F-055337109BAD}"/>
              </a:ext>
            </a:extLst>
          </p:cNvPr>
          <p:cNvSpPr>
            <a:spLocks noGrp="1"/>
          </p:cNvSpPr>
          <p:nvPr>
            <p:ph type="title"/>
          </p:nvPr>
        </p:nvSpPr>
        <p:spPr>
          <a:xfrm>
            <a:off x="685801" y="537683"/>
            <a:ext cx="10677417" cy="2226066"/>
          </a:xfrm>
        </p:spPr>
        <p:txBody>
          <a:bodyPr/>
          <a:lstStyle/>
          <a:p>
            <a:r>
              <a:rPr lang="en-GB" cap="none"/>
              <a:t>You can catch up on sleep if you miss some the night before. </a:t>
            </a:r>
          </a:p>
        </p:txBody>
      </p:sp>
      <p:sp>
        <p:nvSpPr>
          <p:cNvPr id="3" name="Text Placeholder 2">
            <a:extLst>
              <a:ext uri="{FF2B5EF4-FFF2-40B4-BE49-F238E27FC236}">
                <a16:creationId xmlns:a16="http://schemas.microsoft.com/office/drawing/2014/main" id="{9A490CB0-55A5-4188-B063-2BE547456586}"/>
              </a:ext>
            </a:extLst>
          </p:cNvPr>
          <p:cNvSpPr>
            <a:spLocks noGrp="1"/>
          </p:cNvSpPr>
          <p:nvPr>
            <p:ph type="body" sz="quarter" idx="13"/>
          </p:nvPr>
        </p:nvSpPr>
        <p:spPr>
          <a:xfrm>
            <a:off x="995483" y="4004395"/>
            <a:ext cx="10131428" cy="838200"/>
          </a:xfrm>
        </p:spPr>
        <p:txBody>
          <a:bodyPr/>
          <a:lstStyle/>
          <a:p>
            <a:endParaRPr lang="en-GB"/>
          </a:p>
        </p:txBody>
      </p:sp>
      <p:sp>
        <p:nvSpPr>
          <p:cNvPr id="4" name="Text Placeholder 3">
            <a:extLst>
              <a:ext uri="{FF2B5EF4-FFF2-40B4-BE49-F238E27FC236}">
                <a16:creationId xmlns:a16="http://schemas.microsoft.com/office/drawing/2014/main" id="{DA3E1D01-1707-4D2F-9895-DD03BAA2E80C}"/>
              </a:ext>
            </a:extLst>
          </p:cNvPr>
          <p:cNvSpPr>
            <a:spLocks noGrp="1"/>
          </p:cNvSpPr>
          <p:nvPr>
            <p:ph type="body" idx="1"/>
          </p:nvPr>
        </p:nvSpPr>
        <p:spPr>
          <a:xfrm>
            <a:off x="986746" y="4778491"/>
            <a:ext cx="10140165" cy="1447800"/>
          </a:xfrm>
        </p:spPr>
        <p:txBody>
          <a:bodyPr/>
          <a:lstStyle/>
          <a:p>
            <a:r>
              <a:rPr lang="en-GB"/>
              <a:t> </a:t>
            </a:r>
          </a:p>
        </p:txBody>
      </p:sp>
      <p:sp>
        <p:nvSpPr>
          <p:cNvPr id="5" name="TextBox 4">
            <a:extLst>
              <a:ext uri="{FF2B5EF4-FFF2-40B4-BE49-F238E27FC236}">
                <a16:creationId xmlns:a16="http://schemas.microsoft.com/office/drawing/2014/main" id="{E9051180-F74C-4687-BBF0-4B4D4FD66265}"/>
              </a:ext>
            </a:extLst>
          </p:cNvPr>
          <p:cNvSpPr txBox="1"/>
          <p:nvPr/>
        </p:nvSpPr>
        <p:spPr>
          <a:xfrm>
            <a:off x="986748" y="2431485"/>
            <a:ext cx="1507896" cy="646331"/>
          </a:xfrm>
          <a:prstGeom prst="rect">
            <a:avLst/>
          </a:prstGeom>
          <a:noFill/>
        </p:spPr>
        <p:txBody>
          <a:bodyPr wrap="square" rtlCol="0">
            <a:spAutoFit/>
          </a:bodyPr>
          <a:lstStyle/>
          <a:p>
            <a:r>
              <a:rPr lang="en-GB" sz="3600"/>
              <a:t>         </a:t>
            </a:r>
          </a:p>
        </p:txBody>
      </p:sp>
      <p:sp>
        <p:nvSpPr>
          <p:cNvPr id="8" name="TextBox 7">
            <a:extLst>
              <a:ext uri="{FF2B5EF4-FFF2-40B4-BE49-F238E27FC236}">
                <a16:creationId xmlns:a16="http://schemas.microsoft.com/office/drawing/2014/main" id="{B684F9C8-18F3-084A-B18B-ABBC98AD67E2}"/>
              </a:ext>
            </a:extLst>
          </p:cNvPr>
          <p:cNvSpPr txBox="1"/>
          <p:nvPr/>
        </p:nvSpPr>
        <p:spPr>
          <a:xfrm flipH="1">
            <a:off x="3461481" y="2431485"/>
            <a:ext cx="2329114" cy="646331"/>
          </a:xfrm>
          <a:prstGeom prst="rect">
            <a:avLst/>
          </a:prstGeom>
          <a:noFill/>
        </p:spPr>
        <p:txBody>
          <a:bodyPr wrap="square" rtlCol="0">
            <a:spAutoFit/>
          </a:bodyPr>
          <a:lstStyle/>
          <a:p>
            <a:r>
              <a:rPr lang="en-GB" sz="3600"/>
              <a:t>         </a:t>
            </a:r>
          </a:p>
        </p:txBody>
      </p:sp>
      <p:sp>
        <p:nvSpPr>
          <p:cNvPr id="11" name="Action Button: Blank 10">
            <a:hlinkClick r:id="" action="ppaction://hlinkshowjump?jump=nextslide" highlightClick="1"/>
            <a:extLst>
              <a:ext uri="{FF2B5EF4-FFF2-40B4-BE49-F238E27FC236}">
                <a16:creationId xmlns:a16="http://schemas.microsoft.com/office/drawing/2014/main" id="{B7A1AE06-DFF4-4111-8E79-1D1959503954}"/>
              </a:ext>
            </a:extLst>
          </p:cNvPr>
          <p:cNvSpPr/>
          <p:nvPr/>
        </p:nvSpPr>
        <p:spPr>
          <a:xfrm>
            <a:off x="5658097" y="253951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4" name="Action Button: Blank 13">
            <a:hlinkClick r:id="" action="ppaction://hlinkshowjump?jump=nextslide" highlightClick="1"/>
            <a:extLst>
              <a:ext uri="{FF2B5EF4-FFF2-40B4-BE49-F238E27FC236}">
                <a16:creationId xmlns:a16="http://schemas.microsoft.com/office/drawing/2014/main" id="{67B09F64-3EFF-4050-8067-6F7EC3A33E2E}"/>
              </a:ext>
            </a:extLst>
          </p:cNvPr>
          <p:cNvSpPr/>
          <p:nvPr/>
        </p:nvSpPr>
        <p:spPr>
          <a:xfrm>
            <a:off x="8410599" y="253951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127155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2894-0E25-6E46-BA8D-FCDFA59211F2}"/>
              </a:ext>
            </a:extLst>
          </p:cNvPr>
          <p:cNvSpPr>
            <a:spLocks noGrp="1"/>
          </p:cNvSpPr>
          <p:nvPr>
            <p:ph type="title"/>
          </p:nvPr>
        </p:nvSpPr>
        <p:spPr/>
        <p:txBody>
          <a:bodyPr/>
          <a:lstStyle/>
          <a:p>
            <a:r>
              <a:rPr lang="en-GB" cap="none"/>
              <a:t>You can catch up on sleep if you miss some the night before. </a:t>
            </a:r>
            <a:endParaRPr lang="en-US"/>
          </a:p>
        </p:txBody>
      </p:sp>
      <p:sp>
        <p:nvSpPr>
          <p:cNvPr id="3" name="Text Placeholder 2">
            <a:extLst>
              <a:ext uri="{FF2B5EF4-FFF2-40B4-BE49-F238E27FC236}">
                <a16:creationId xmlns:a16="http://schemas.microsoft.com/office/drawing/2014/main" id="{5C133A59-FEE8-6542-9268-3A844F84B34A}"/>
              </a:ext>
            </a:extLst>
          </p:cNvPr>
          <p:cNvSpPr>
            <a:spLocks noGrp="1"/>
          </p:cNvSpPr>
          <p:nvPr>
            <p:ph type="body" sz="quarter" idx="13"/>
          </p:nvPr>
        </p:nvSpPr>
        <p:spPr/>
        <p:txBody>
          <a:bodyPr>
            <a:normAutofit/>
          </a:bodyPr>
          <a:lstStyle/>
          <a:p>
            <a:r>
              <a:rPr lang="en-GB" sz="4000"/>
              <a:t>False</a:t>
            </a:r>
          </a:p>
        </p:txBody>
      </p:sp>
      <p:sp>
        <p:nvSpPr>
          <p:cNvPr id="4" name="Text Placeholder 3">
            <a:extLst>
              <a:ext uri="{FF2B5EF4-FFF2-40B4-BE49-F238E27FC236}">
                <a16:creationId xmlns:a16="http://schemas.microsoft.com/office/drawing/2014/main" id="{483761CF-AF32-3543-B8EC-3EAC0624139C}"/>
              </a:ext>
            </a:extLst>
          </p:cNvPr>
          <p:cNvSpPr>
            <a:spLocks noGrp="1"/>
          </p:cNvSpPr>
          <p:nvPr>
            <p:ph type="body" idx="1"/>
          </p:nvPr>
        </p:nvSpPr>
        <p:spPr/>
        <p:txBody>
          <a:bodyPr/>
          <a:lstStyle/>
          <a:p>
            <a:r>
              <a:rPr lang="en-GB"/>
              <a:t>You cannot catch up on sleep the day after a bad night sleep. In fact sleeping-in longer will disrupt your sleep cycle and affect your sleep negatively for the following night. It also isn't possible to catch up on sleep you have lost during the week at the weekend. It is best to try to avoid napping in the daytime and stick to your normal routine, even at the weekends</a:t>
            </a:r>
            <a:endParaRPr lang="en-US"/>
          </a:p>
        </p:txBody>
      </p:sp>
      <p:sp>
        <p:nvSpPr>
          <p:cNvPr id="5" name="Action Button: Blank 4">
            <a:hlinkClick r:id="" action="ppaction://hlinkshowjump?jump=nextslide" highlightClick="1"/>
            <a:extLst>
              <a:ext uri="{FF2B5EF4-FFF2-40B4-BE49-F238E27FC236}">
                <a16:creationId xmlns:a16="http://schemas.microsoft.com/office/drawing/2014/main" id="{4956823A-A097-46A9-9CDF-AFC6C50E582A}"/>
              </a:ext>
            </a:extLst>
          </p:cNvPr>
          <p:cNvSpPr/>
          <p:nvPr/>
        </p:nvSpPr>
        <p:spPr>
          <a:xfrm>
            <a:off x="9493322" y="5646078"/>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89660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Watching tv or listening to music in bed can help you to drop off.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335128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Watching tv or listening to music in bed can help you to drop off.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400"/>
              <a:t>False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lstStyle/>
          <a:p>
            <a:r>
              <a:rPr lang="en-GB"/>
              <a:t>Some people without a sleep problem may find this helpful. However, these are stimulating activities and can affect your ability to drop off to sleep. When you have a sleep problem, you need to make sure that you are using your bed only for sleep. This helps your body to associate your bed just with sleeping. </a:t>
            </a:r>
          </a:p>
          <a:p>
            <a:endParaRPr lang="en-GB"/>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89394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BD0B-9F1F-468B-BD56-DE0B4C39005B}"/>
              </a:ext>
            </a:extLst>
          </p:cNvPr>
          <p:cNvSpPr>
            <a:spLocks noGrp="1"/>
          </p:cNvSpPr>
          <p:nvPr>
            <p:ph type="title"/>
          </p:nvPr>
        </p:nvSpPr>
        <p:spPr/>
        <p:txBody>
          <a:bodyPr/>
          <a:lstStyle/>
          <a:p>
            <a:r>
              <a:rPr lang="en-GB" cap="none"/>
              <a:t>Avoiding blue light, such as the light from a tablet or mobile phone before bed will help with sleeping. </a:t>
            </a:r>
          </a:p>
        </p:txBody>
      </p:sp>
      <p:sp>
        <p:nvSpPr>
          <p:cNvPr id="3" name="Text Placeholder 2">
            <a:extLst>
              <a:ext uri="{FF2B5EF4-FFF2-40B4-BE49-F238E27FC236}">
                <a16:creationId xmlns:a16="http://schemas.microsoft.com/office/drawing/2014/main" id="{C6613F73-680D-454B-B25A-CA690A65FC34}"/>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FEF6E7E5-73BE-44B2-B037-21A62A17C382}"/>
              </a:ext>
            </a:extLst>
          </p:cNvPr>
          <p:cNvSpPr>
            <a:spLocks noGrp="1"/>
          </p:cNvSpPr>
          <p:nvPr>
            <p:ph type="body" idx="1"/>
          </p:nvPr>
        </p:nvSpPr>
        <p:spPr/>
        <p:txBody>
          <a:bodyPr/>
          <a:lstStyle/>
          <a:p>
            <a:endParaRPr lang="en-GB"/>
          </a:p>
        </p:txBody>
      </p:sp>
      <p:sp>
        <p:nvSpPr>
          <p:cNvPr id="8" name="Action Button: Blank 7">
            <a:hlinkClick r:id="" action="ppaction://hlinkshowjump?jump=nextslide" highlightClick="1"/>
            <a:extLst>
              <a:ext uri="{FF2B5EF4-FFF2-40B4-BE49-F238E27FC236}">
                <a16:creationId xmlns:a16="http://schemas.microsoft.com/office/drawing/2014/main" id="{F9A65785-4065-4E29-85D0-F1E7AE8FBFD6}"/>
              </a:ext>
            </a:extLst>
          </p:cNvPr>
          <p:cNvSpPr/>
          <p:nvPr/>
        </p:nvSpPr>
        <p:spPr>
          <a:xfrm>
            <a:off x="5863580"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True  </a:t>
            </a:r>
          </a:p>
        </p:txBody>
      </p:sp>
      <p:sp>
        <p:nvSpPr>
          <p:cNvPr id="10" name="Action Button: Blank 9">
            <a:hlinkClick r:id="" action="ppaction://hlinkshowjump?jump=nextslide" highlightClick="1"/>
            <a:extLst>
              <a:ext uri="{FF2B5EF4-FFF2-40B4-BE49-F238E27FC236}">
                <a16:creationId xmlns:a16="http://schemas.microsoft.com/office/drawing/2014/main" id="{457221F1-AABD-4A50-BBE2-30BEDCD8B6B4}"/>
              </a:ext>
            </a:extLst>
          </p:cNvPr>
          <p:cNvSpPr/>
          <p:nvPr/>
        </p:nvSpPr>
        <p:spPr>
          <a:xfrm>
            <a:off x="8461969" y="2828003"/>
            <a:ext cx="2198670" cy="677197"/>
          </a:xfrm>
          <a:prstGeom prst="actionButtonBlank">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False  </a:t>
            </a:r>
          </a:p>
        </p:txBody>
      </p:sp>
    </p:spTree>
    <p:extLst>
      <p:ext uri="{BB962C8B-B14F-4D97-AF65-F5344CB8AC3E}">
        <p14:creationId xmlns:p14="http://schemas.microsoft.com/office/powerpoint/2010/main" val="2709770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D79-FD1A-4F91-ACB5-4816294DA30B}"/>
              </a:ext>
            </a:extLst>
          </p:cNvPr>
          <p:cNvSpPr>
            <a:spLocks noGrp="1"/>
          </p:cNvSpPr>
          <p:nvPr>
            <p:ph type="title"/>
          </p:nvPr>
        </p:nvSpPr>
        <p:spPr>
          <a:xfrm>
            <a:off x="685801" y="578779"/>
            <a:ext cx="10131427" cy="2743199"/>
          </a:xfrm>
        </p:spPr>
        <p:txBody>
          <a:bodyPr/>
          <a:lstStyle/>
          <a:p>
            <a:r>
              <a:rPr lang="en-GB" cap="none"/>
              <a:t>Watching tv or listening to music in bed can help you to drop off. </a:t>
            </a:r>
          </a:p>
        </p:txBody>
      </p:sp>
      <p:sp>
        <p:nvSpPr>
          <p:cNvPr id="3" name="Text Placeholder 2">
            <a:extLst>
              <a:ext uri="{FF2B5EF4-FFF2-40B4-BE49-F238E27FC236}">
                <a16:creationId xmlns:a16="http://schemas.microsoft.com/office/drawing/2014/main" id="{1C778C57-7878-46F8-82CF-060ABB7F3EEC}"/>
              </a:ext>
            </a:extLst>
          </p:cNvPr>
          <p:cNvSpPr>
            <a:spLocks noGrp="1"/>
          </p:cNvSpPr>
          <p:nvPr>
            <p:ph type="body" sz="quarter" idx="13"/>
          </p:nvPr>
        </p:nvSpPr>
        <p:spPr/>
        <p:txBody>
          <a:bodyPr>
            <a:normAutofit/>
          </a:bodyPr>
          <a:lstStyle/>
          <a:p>
            <a:r>
              <a:rPr lang="en-GB" sz="4400"/>
              <a:t>True</a:t>
            </a:r>
          </a:p>
        </p:txBody>
      </p:sp>
      <p:sp>
        <p:nvSpPr>
          <p:cNvPr id="4" name="Text Placeholder 3">
            <a:extLst>
              <a:ext uri="{FF2B5EF4-FFF2-40B4-BE49-F238E27FC236}">
                <a16:creationId xmlns:a16="http://schemas.microsoft.com/office/drawing/2014/main" id="{0A2B8DF1-2D32-426D-AF27-B63630B71FF8}"/>
              </a:ext>
            </a:extLst>
          </p:cNvPr>
          <p:cNvSpPr>
            <a:spLocks noGrp="1"/>
          </p:cNvSpPr>
          <p:nvPr>
            <p:ph type="body" idx="1"/>
          </p:nvPr>
        </p:nvSpPr>
        <p:spPr/>
        <p:txBody>
          <a:bodyPr/>
          <a:lstStyle/>
          <a:p>
            <a:r>
              <a:rPr lang="en-GB"/>
              <a:t>Blue light, more than any other light, has been found to be a particular problem for sleeplessness. It supresses your body's production of the hormone melatonin, which helps you to achieve sleep. Reducing exposure to blue light sources before bed is important for improving sleep.</a:t>
            </a:r>
          </a:p>
        </p:txBody>
      </p:sp>
      <p:sp>
        <p:nvSpPr>
          <p:cNvPr id="6" name="Action Button: Blank 5">
            <a:hlinkClick r:id="" action="ppaction://hlinkshowjump?jump=nextslide" highlightClick="1"/>
            <a:extLst>
              <a:ext uri="{FF2B5EF4-FFF2-40B4-BE49-F238E27FC236}">
                <a16:creationId xmlns:a16="http://schemas.microsoft.com/office/drawing/2014/main" id="{9BDCBFCC-03C7-400F-8CEE-CBEE6B80FB9E}"/>
              </a:ext>
            </a:extLst>
          </p:cNvPr>
          <p:cNvSpPr/>
          <p:nvPr/>
        </p:nvSpPr>
        <p:spPr>
          <a:xfrm>
            <a:off x="9493321" y="5553610"/>
            <a:ext cx="2229492" cy="838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a:t>Next</a:t>
            </a:r>
          </a:p>
        </p:txBody>
      </p:sp>
    </p:spTree>
    <p:extLst>
      <p:ext uri="{BB962C8B-B14F-4D97-AF65-F5344CB8AC3E}">
        <p14:creationId xmlns:p14="http://schemas.microsoft.com/office/powerpoint/2010/main" val="21754653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144A308512D14E88EBB8C29681BFC3" ma:contentTypeVersion="31" ma:contentTypeDescription="Create a new document." ma:contentTypeScope="" ma:versionID="9a9aa30565fbc2c602dc5daf696a3741">
  <xsd:schema xmlns:xsd="http://www.w3.org/2001/XMLSchema" xmlns:xs="http://www.w3.org/2001/XMLSchema" xmlns:p="http://schemas.microsoft.com/office/2006/metadata/properties" xmlns:ns3="c58e7b81-acdc-4b98-a70e-8d31458a2ea2" xmlns:ns4="830b6fb5-67b3-491c-bb8b-2f19a9243ace" targetNamespace="http://schemas.microsoft.com/office/2006/metadata/properties" ma:root="true" ma:fieldsID="2f55a777fb437ec270e09e4d8c90b41e" ns3:_="" ns4:_="">
    <xsd:import namespace="c58e7b81-acdc-4b98-a70e-8d31458a2ea2"/>
    <xsd:import namespace="830b6fb5-67b3-491c-bb8b-2f19a9243a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e7b81-acdc-4b98-a70e-8d31458a2ea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0b6fb5-67b3-491c-bb8b-2f19a9243ace"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element name="SharingHintHash" ma:index="3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udent_Groups xmlns="c58e7b81-acdc-4b98-a70e-8d31458a2ea2">
      <UserInfo>
        <DisplayName/>
        <AccountId xsi:nil="true"/>
        <AccountType/>
      </UserInfo>
    </Student_Groups>
    <Distribution_Groups xmlns="c58e7b81-acdc-4b98-a70e-8d31458a2ea2" xsi:nil="true"/>
    <Self_Registration_Enabled xmlns="c58e7b81-acdc-4b98-a70e-8d31458a2ea2" xsi:nil="true"/>
    <AppVersion xmlns="c58e7b81-acdc-4b98-a70e-8d31458a2ea2" xsi:nil="true"/>
    <Invited_Teachers xmlns="c58e7b81-acdc-4b98-a70e-8d31458a2ea2" xsi:nil="true"/>
    <CultureName xmlns="c58e7b81-acdc-4b98-a70e-8d31458a2ea2" xsi:nil="true"/>
    <Templates xmlns="c58e7b81-acdc-4b98-a70e-8d31458a2ea2" xsi:nil="true"/>
    <Has_Teacher_Only_SectionGroup xmlns="c58e7b81-acdc-4b98-a70e-8d31458a2ea2" xsi:nil="true"/>
    <LMS_Mappings xmlns="c58e7b81-acdc-4b98-a70e-8d31458a2ea2" xsi:nil="true"/>
    <Invited_Students xmlns="c58e7b81-acdc-4b98-a70e-8d31458a2ea2" xsi:nil="true"/>
    <FolderType xmlns="c58e7b81-acdc-4b98-a70e-8d31458a2ea2" xsi:nil="true"/>
    <Teachers xmlns="c58e7b81-acdc-4b98-a70e-8d31458a2ea2">
      <UserInfo>
        <DisplayName/>
        <AccountId xsi:nil="true"/>
        <AccountType/>
      </UserInfo>
    </Teachers>
    <Is_Collaboration_Space_Locked xmlns="c58e7b81-acdc-4b98-a70e-8d31458a2ea2" xsi:nil="true"/>
    <TeamsChannelId xmlns="c58e7b81-acdc-4b98-a70e-8d31458a2ea2" xsi:nil="true"/>
    <IsNotebookLocked xmlns="c58e7b81-acdc-4b98-a70e-8d31458a2ea2" xsi:nil="true"/>
    <Owner xmlns="c58e7b81-acdc-4b98-a70e-8d31458a2ea2">
      <UserInfo>
        <DisplayName/>
        <AccountId xsi:nil="true"/>
        <AccountType/>
      </UserInfo>
    </Owner>
    <Students xmlns="c58e7b81-acdc-4b98-a70e-8d31458a2ea2">
      <UserInfo>
        <DisplayName/>
        <AccountId xsi:nil="true"/>
        <AccountType/>
      </UserInfo>
    </Students>
    <Math_Settings xmlns="c58e7b81-acdc-4b98-a70e-8d31458a2ea2" xsi:nil="true"/>
    <NotebookType xmlns="c58e7b81-acdc-4b98-a70e-8d31458a2ea2" xsi:nil="true"/>
    <DefaultSectionNames xmlns="c58e7b81-acdc-4b98-a70e-8d31458a2e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9A8D7D-3315-4206-92B7-0AD9A7DAC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e7b81-acdc-4b98-a70e-8d31458a2ea2"/>
    <ds:schemaRef ds:uri="830b6fb5-67b3-491c-bb8b-2f19a9243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31CFCB-D55D-4F52-9098-CC8C77FAC4CE}">
  <ds:schemaRefs>
    <ds:schemaRef ds:uri="http://purl.org/dc/dcmitype/"/>
    <ds:schemaRef ds:uri="http://www.w3.org/XML/1998/namespace"/>
    <ds:schemaRef ds:uri="c58e7b81-acdc-4b98-a70e-8d31458a2ea2"/>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830b6fb5-67b3-491c-bb8b-2f19a9243ace"/>
    <ds:schemaRef ds:uri="http://purl.org/dc/terms/"/>
  </ds:schemaRefs>
</ds:datastoreItem>
</file>

<file path=customXml/itemProps3.xml><?xml version="1.0" encoding="utf-8"?>
<ds:datastoreItem xmlns:ds="http://schemas.openxmlformats.org/officeDocument/2006/customXml" ds:itemID="{15104BD0-09BA-4428-8BD8-FD4076CBA0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2319</Words>
  <Application>Microsoft Office PowerPoint</Application>
  <PresentationFormat>Widescreen</PresentationFormat>
  <Paragraphs>155</Paragraphs>
  <Slides>36</Slides>
  <Notes>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Calibri Light</vt:lpstr>
      <vt:lpstr>Symbol</vt:lpstr>
      <vt:lpstr>Times New Roman</vt:lpstr>
      <vt:lpstr>Celestial</vt:lpstr>
      <vt:lpstr>Acrobat Document</vt:lpstr>
      <vt:lpstr>Managing sleep</vt:lpstr>
      <vt:lpstr>Importance of sleep</vt:lpstr>
      <vt:lpstr>Sleep Facts and Myths quiz</vt:lpstr>
      <vt:lpstr>You can catch up on sleep if you miss some the night before. </vt:lpstr>
      <vt:lpstr>You can catch up on sleep if you miss some the night before. </vt:lpstr>
      <vt:lpstr>Watching tv or listening to music in bed can help you to drop off. </vt:lpstr>
      <vt:lpstr>Watching tv or listening to music in bed can help you to drop off. </vt:lpstr>
      <vt:lpstr>Avoiding blue light, such as the light from a tablet or mobile phone before bed will help with sleeping. </vt:lpstr>
      <vt:lpstr>Watching tv or listening to music in bed can help you to drop off. </vt:lpstr>
      <vt:lpstr>8 hours is the magic amount of sleep we need each night. </vt:lpstr>
      <vt:lpstr>8 hours is the magic amount of sleep we need each night. True or False?</vt:lpstr>
      <vt:lpstr>Teenagers need more sleep than adults. </vt:lpstr>
      <vt:lpstr>Teenagers need more sleep than adults. </vt:lpstr>
      <vt:lpstr>Sleep is good for my body and health but it doesn't affect my intelligence. </vt:lpstr>
      <vt:lpstr>Sleep is good for my body and health but it doesn't affect my intelligence. </vt:lpstr>
      <vt:lpstr>Sleep is a period of inactivity for the body. </vt:lpstr>
      <vt:lpstr>Sleep is a period of inactivity for the body. </vt:lpstr>
      <vt:lpstr>Being tired in the daytime means you need more sleep. </vt:lpstr>
      <vt:lpstr>Being tired in the daytime means you need more sleep. </vt:lpstr>
      <vt:lpstr>We need less sleep as we age. </vt:lpstr>
      <vt:lpstr>We need less sleep as we age. </vt:lpstr>
      <vt:lpstr>In general, most people tend to be satisfied with the amount of sleep that they get every night. </vt:lpstr>
      <vt:lpstr>In general, most people tend to be satisfied with the amount of sleep that they get every night. </vt:lpstr>
      <vt:lpstr>Benefits of sleep </vt:lpstr>
      <vt:lpstr>How to get a good night sleep</vt:lpstr>
      <vt:lpstr> Sleep at regular times </vt:lpstr>
      <vt:lpstr>Make your bedroom sleep-friendly</vt:lpstr>
      <vt:lpstr>Go outdoor and Be active during the day</vt:lpstr>
      <vt:lpstr>Think Healthy habits for your body</vt:lpstr>
      <vt:lpstr>Have a Bedtime routine to unwind &amp; relax</vt:lpstr>
      <vt:lpstr>PowerPoint Presentation</vt:lpstr>
      <vt:lpstr>How to Calm Your Worries and Sleep Better</vt:lpstr>
      <vt:lpstr>PowerPoint Presentation</vt:lpstr>
      <vt:lpstr>Relaxation Techniques </vt:lpstr>
      <vt:lpstr>Sleep checklist</vt:lpstr>
      <vt:lpstr>Talk to someone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sleep</dc:title>
  <dc:creator>Shoko Matsusaka</dc:creator>
  <cp:lastModifiedBy>mdoherty932</cp:lastModifiedBy>
  <cp:revision>1</cp:revision>
  <dcterms:created xsi:type="dcterms:W3CDTF">2020-04-17T13:01:01Z</dcterms:created>
  <dcterms:modified xsi:type="dcterms:W3CDTF">2020-04-17T15:32:50Z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0x010100FA144A308512D14E88EBB8C29681BFC3</vt:lpwstr>
  </property>
</Properties>
</file>