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9" r:id="rId3"/>
    <p:sldId id="270" r:id="rId4"/>
    <p:sldId id="284" r:id="rId5"/>
    <p:sldId id="295" r:id="rId6"/>
    <p:sldId id="298" r:id="rId7"/>
    <p:sldId id="290" r:id="rId8"/>
    <p:sldId id="274" r:id="rId9"/>
    <p:sldId id="275" r:id="rId10"/>
    <p:sldId id="271" r:id="rId11"/>
    <p:sldId id="273" r:id="rId12"/>
    <p:sldId id="294" r:id="rId13"/>
    <p:sldId id="293" r:id="rId14"/>
    <p:sldId id="296" r:id="rId15"/>
    <p:sldId id="289" r:id="rId16"/>
    <p:sldId id="262" r:id="rId17"/>
    <p:sldId id="280" r:id="rId18"/>
    <p:sldId id="263" r:id="rId19"/>
    <p:sldId id="261" r:id="rId20"/>
    <p:sldId id="269" r:id="rId21"/>
    <p:sldId id="283" r:id="rId22"/>
    <p:sldId id="292" r:id="rId23"/>
    <p:sldId id="282" r:id="rId24"/>
    <p:sldId id="297" r:id="rId25"/>
    <p:sldId id="291" r:id="rId26"/>
    <p:sldId id="278" r:id="rId27"/>
    <p:sldId id="279" r:id="rId28"/>
    <p:sldId id="276" r:id="rId29"/>
    <p:sldId id="285" r:id="rId30"/>
    <p:sldId id="286" r:id="rId31"/>
    <p:sldId id="288" r:id="rId32"/>
    <p:sldId id="266" r:id="rId33"/>
    <p:sldId id="258" r:id="rId34"/>
    <p:sldId id="268" r:id="rId35"/>
    <p:sldId id="257" r:id="rId36"/>
    <p:sldId id="28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70" d="100"/>
          <a:sy n="70" d="100"/>
        </p:scale>
        <p:origin x="90" y="606"/>
      </p:cViewPr>
      <p:guideLst/>
    </p:cSldViewPr>
  </p:slideViewPr>
  <p:notesTextViewPr>
    <p:cViewPr>
      <p:scale>
        <a:sx n="1" d="1"/>
        <a:sy n="1" d="1"/>
      </p:scale>
      <p:origin x="0" y="0"/>
    </p:cViewPr>
  </p:notesTextViewPr>
  <p:sorterViewPr>
    <p:cViewPr varScale="1">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14FCE-BC0C-430F-BA70-74BA22C01666}" type="datetimeFigureOut">
              <a:rPr lang="en-GB" smtClean="0"/>
              <a:t>21/03/2017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B533D-2A85-4EBA-86BD-0DCBF229F76C}" type="slidenum">
              <a:rPr lang="en-GB" smtClean="0"/>
              <a:t>‹#›</a:t>
            </a:fld>
            <a:endParaRPr lang="en-GB"/>
          </a:p>
        </p:txBody>
      </p:sp>
    </p:spTree>
    <p:extLst>
      <p:ext uri="{BB962C8B-B14F-4D97-AF65-F5344CB8AC3E}">
        <p14:creationId xmlns:p14="http://schemas.microsoft.com/office/powerpoint/2010/main" val="282950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https://www.youtube.com/watch?v=_y97VF5UJcc</a:t>
            </a:r>
          </a:p>
          <a:p>
            <a:endParaRPr lang="en-GB" dirty="0"/>
          </a:p>
        </p:txBody>
      </p:sp>
      <p:sp>
        <p:nvSpPr>
          <p:cNvPr id="4" name="Slide Number Placeholder 3"/>
          <p:cNvSpPr>
            <a:spLocks noGrp="1"/>
          </p:cNvSpPr>
          <p:nvPr>
            <p:ph type="sldNum" sz="quarter" idx="10"/>
          </p:nvPr>
        </p:nvSpPr>
        <p:spPr/>
        <p:txBody>
          <a:bodyPr/>
          <a:lstStyle/>
          <a:p>
            <a:fld id="{82BB533D-2A85-4EBA-86BD-0DCBF229F76C}" type="slidenum">
              <a:rPr lang="en-GB" smtClean="0"/>
              <a:t>11</a:t>
            </a:fld>
            <a:endParaRPr lang="en-GB"/>
          </a:p>
        </p:txBody>
      </p:sp>
    </p:spTree>
    <p:extLst>
      <p:ext uri="{BB962C8B-B14F-4D97-AF65-F5344CB8AC3E}">
        <p14:creationId xmlns:p14="http://schemas.microsoft.com/office/powerpoint/2010/main" val="310115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are you? Your family? Your child?</a:t>
            </a:r>
            <a:endParaRPr lang="en-GB" dirty="0"/>
          </a:p>
        </p:txBody>
      </p:sp>
      <p:sp>
        <p:nvSpPr>
          <p:cNvPr id="4" name="Slide Number Placeholder 3"/>
          <p:cNvSpPr>
            <a:spLocks noGrp="1"/>
          </p:cNvSpPr>
          <p:nvPr>
            <p:ph type="sldNum" sz="quarter" idx="10"/>
          </p:nvPr>
        </p:nvSpPr>
        <p:spPr/>
        <p:txBody>
          <a:bodyPr/>
          <a:lstStyle/>
          <a:p>
            <a:fld id="{82BB533D-2A85-4EBA-86BD-0DCBF229F76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48391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concept of a risk factor from a fixed, specific circumstance or life stress to a broader, more general phenomenon that may be modifiable, or malleable, and related to a developmental phase </a:t>
            </a:r>
          </a:p>
          <a:p>
            <a:r>
              <a:rPr lang="en-GB" dirty="0" smtClean="0"/>
              <a:t>Risk factors are those characteristics, variables, or hazards that, if present for a given individual, make it more likely that this individual, rather than someone selected at random from the general population, will develop a disorder</a:t>
            </a:r>
          </a:p>
          <a:p>
            <a:r>
              <a:rPr lang="en-GB" dirty="0" smtClean="0"/>
              <a:t>Risk factors can reside with the individual or within the family, community, or institutions that surround the </a:t>
            </a:r>
            <a:r>
              <a:rPr lang="en-GB" dirty="0" err="1" smtClean="0"/>
              <a:t>individua</a:t>
            </a:r>
            <a:endParaRPr lang="en-GB" dirty="0"/>
          </a:p>
        </p:txBody>
      </p:sp>
      <p:sp>
        <p:nvSpPr>
          <p:cNvPr id="4" name="Slide Number Placeholder 3"/>
          <p:cNvSpPr>
            <a:spLocks noGrp="1"/>
          </p:cNvSpPr>
          <p:nvPr>
            <p:ph type="sldNum" sz="quarter" idx="10"/>
          </p:nvPr>
        </p:nvSpPr>
        <p:spPr/>
        <p:txBody>
          <a:bodyPr/>
          <a:lstStyle/>
          <a:p>
            <a:fld id="{82BB533D-2A85-4EBA-86BD-0DCBF229F76C}" type="slidenum">
              <a:rPr lang="en-GB" smtClean="0"/>
              <a:t>16</a:t>
            </a:fld>
            <a:endParaRPr lang="en-GB"/>
          </a:p>
        </p:txBody>
      </p:sp>
    </p:spTree>
    <p:extLst>
      <p:ext uri="{BB962C8B-B14F-4D97-AF65-F5344CB8AC3E}">
        <p14:creationId xmlns:p14="http://schemas.microsoft.com/office/powerpoint/2010/main" val="386431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baseline="0" dirty="0" smtClean="0"/>
              <a:t>Much more than happy </a:t>
            </a:r>
            <a:r>
              <a:rPr lang="en-GB" baseline="0" dirty="0" err="1" smtClean="0"/>
              <a:t>clappy</a:t>
            </a:r>
            <a:r>
              <a:rPr lang="en-GB" baseline="0" dirty="0" smtClean="0"/>
              <a:t>! </a:t>
            </a:r>
            <a:r>
              <a:rPr lang="en-GB" dirty="0" smtClean="0">
                <a:solidFill>
                  <a:schemeClr val="accent1">
                    <a:lumMod val="50000"/>
                  </a:schemeClr>
                </a:solidFill>
              </a:rPr>
              <a:t>Positive Psychology</a:t>
            </a:r>
            <a:r>
              <a:rPr lang="en-GB" baseline="0" dirty="0" smtClean="0">
                <a:solidFill>
                  <a:schemeClr val="accent1">
                    <a:lumMod val="50000"/>
                  </a:schemeClr>
                </a:solidFill>
              </a:rPr>
              <a:t> has seen a shift </a:t>
            </a:r>
            <a:r>
              <a:rPr lang="en-GB" dirty="0" smtClean="0">
                <a:solidFill>
                  <a:schemeClr val="accent1">
                    <a:lumMod val="50000"/>
                  </a:schemeClr>
                </a:solidFill>
              </a:rPr>
              <a:t>in emphasis from ‘happiness’ towards </a:t>
            </a:r>
            <a:r>
              <a:rPr lang="en-GB" b="1" i="0" dirty="0" smtClean="0">
                <a:solidFill>
                  <a:schemeClr val="accent1">
                    <a:lumMod val="50000"/>
                  </a:schemeClr>
                </a:solidFill>
              </a:rPr>
              <a:t>meaning</a:t>
            </a:r>
            <a:r>
              <a:rPr lang="en-GB" i="0" dirty="0" smtClean="0">
                <a:solidFill>
                  <a:schemeClr val="accent1">
                    <a:lumMod val="50000"/>
                  </a:schemeClr>
                </a:solidFill>
              </a:rPr>
              <a:t> and </a:t>
            </a:r>
            <a:r>
              <a:rPr lang="en-GB" b="1" i="0" dirty="0" smtClean="0">
                <a:solidFill>
                  <a:schemeClr val="accent1">
                    <a:lumMod val="50000"/>
                  </a:schemeClr>
                </a:solidFill>
              </a:rPr>
              <a:t>purpose</a:t>
            </a:r>
            <a:r>
              <a:rPr lang="en-GB" b="0" i="0" dirty="0" smtClean="0">
                <a:solidFill>
                  <a:schemeClr val="accent1">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5"/>
          </p:nvPr>
        </p:nvSpPr>
        <p:spPr/>
        <p:txBody>
          <a:bodyPr/>
          <a:lstStyle/>
          <a:p>
            <a:pPr>
              <a:defRPr/>
            </a:pPr>
            <a:fld id="{8B87A012-5EE2-418A-BF5D-4B8900BDF4A8}" type="slidenum">
              <a:rPr lang="en-GB" smtClean="0"/>
              <a:pPr>
                <a:defRPr/>
              </a:pPr>
              <a:t>26</a:t>
            </a:fld>
            <a:endParaRPr lang="en-GB"/>
          </a:p>
        </p:txBody>
      </p:sp>
    </p:spTree>
    <p:extLst>
      <p:ext uri="{BB962C8B-B14F-4D97-AF65-F5344CB8AC3E}">
        <p14:creationId xmlns:p14="http://schemas.microsoft.com/office/powerpoint/2010/main" val="200226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5 minutes</a:t>
            </a:r>
          </a:p>
        </p:txBody>
      </p:sp>
      <p:sp>
        <p:nvSpPr>
          <p:cNvPr id="4" name="Slide Number Placeholder 3"/>
          <p:cNvSpPr>
            <a:spLocks noGrp="1"/>
          </p:cNvSpPr>
          <p:nvPr>
            <p:ph type="sldNum" sz="quarter" idx="5"/>
          </p:nvPr>
        </p:nvSpPr>
        <p:spPr/>
        <p:txBody>
          <a:bodyPr/>
          <a:lstStyle/>
          <a:p>
            <a:pPr>
              <a:defRPr/>
            </a:pPr>
            <a:fld id="{8B87A012-5EE2-418A-BF5D-4B8900BDF4A8}" type="slidenum">
              <a:rPr lang="en-GB" smtClean="0"/>
              <a:pPr>
                <a:defRPr/>
              </a:pPr>
              <a:t>28</a:t>
            </a:fld>
            <a:endParaRPr lang="en-GB"/>
          </a:p>
        </p:txBody>
      </p:sp>
    </p:spTree>
    <p:extLst>
      <p:ext uri="{BB962C8B-B14F-4D97-AF65-F5344CB8AC3E}">
        <p14:creationId xmlns:p14="http://schemas.microsoft.com/office/powerpoint/2010/main" val="367780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flourishing sections – </a:t>
            </a:r>
            <a:r>
              <a:rPr lang="en-GB" dirty="0" err="1" smtClean="0"/>
              <a:t>charated</a:t>
            </a:r>
            <a:r>
              <a:rPr lang="en-GB" dirty="0" smtClean="0"/>
              <a:t> strengths, confidence, creativity, emotional balance</a:t>
            </a:r>
            <a:endParaRPr lang="en-GB" dirty="0"/>
          </a:p>
        </p:txBody>
      </p:sp>
      <p:sp>
        <p:nvSpPr>
          <p:cNvPr id="4" name="Slide Number Placeholder 3"/>
          <p:cNvSpPr>
            <a:spLocks noGrp="1"/>
          </p:cNvSpPr>
          <p:nvPr>
            <p:ph type="sldNum" sz="quarter" idx="10"/>
          </p:nvPr>
        </p:nvSpPr>
        <p:spPr/>
        <p:txBody>
          <a:bodyPr/>
          <a:lstStyle/>
          <a:p>
            <a:fld id="{82BB533D-2A85-4EBA-86BD-0DCBF229F76C}" type="slidenum">
              <a:rPr lang="en-GB" smtClean="0"/>
              <a:t>35</a:t>
            </a:fld>
            <a:endParaRPr lang="en-GB"/>
          </a:p>
        </p:txBody>
      </p:sp>
    </p:spTree>
    <p:extLst>
      <p:ext uri="{BB962C8B-B14F-4D97-AF65-F5344CB8AC3E}">
        <p14:creationId xmlns:p14="http://schemas.microsoft.com/office/powerpoint/2010/main" val="3881903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3/21/2017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3/21/2017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3/21/2017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F2hQ0XLf6U" TargetMode="External"/><Relationship Id="rId2" Type="http://schemas.openxmlformats.org/officeDocument/2006/relationships/hyperlink" Target="https://www.youtube.com/watch?v=1v9XeApSYNY"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bc.net.au/4corners/stories/2015/11/16/4350533.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hild-youth.friendsparentprogram.com/red-thoughts-green-thoughts" TargetMode="External"/><Relationship Id="rId2" Type="http://schemas.openxmlformats.org/officeDocument/2006/relationships/hyperlink" Target="http://youth.anxietybc.com/thinking-trap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KUWn_TJTrn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ngminds.org.uk/for_parents/parents_gui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cwmt.org.uk/" TargetMode="External"/><Relationship Id="rId3" Type="http://schemas.openxmlformats.org/officeDocument/2006/relationships/hyperlink" Target="http://www.handsonscotland.co.uk/" TargetMode="External"/><Relationship Id="rId7" Type="http://schemas.openxmlformats.org/officeDocument/2006/relationships/hyperlink" Target="http://www.rewardfoundation.org/" TargetMode="External"/><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ool2talk.org/" TargetMode="External"/><Relationship Id="rId11" Type="http://schemas.openxmlformats.org/officeDocument/2006/relationships/hyperlink" Target="http://www.actionforhappiness.org/" TargetMode="External"/><Relationship Id="rId5" Type="http://schemas.openxmlformats.org/officeDocument/2006/relationships/hyperlink" Target="http://www.youngminds.org.uk/" TargetMode="External"/><Relationship Id="rId10" Type="http://schemas.openxmlformats.org/officeDocument/2006/relationships/hyperlink" Target="https://www.helpguide.org/articles/emotional-health/improving-emotional-health.htm" TargetMode="External"/><Relationship Id="rId4" Type="http://schemas.openxmlformats.org/officeDocument/2006/relationships/hyperlink" Target="http://www.anxietybc.com/youth" TargetMode="External"/><Relationship Id="rId9" Type="http://schemas.openxmlformats.org/officeDocument/2006/relationships/hyperlink" Target="https://www.papyrus-uk.or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anxietybc.com/" TargetMode="External"/><Relationship Id="rId7" Type="http://schemas.openxmlformats.org/officeDocument/2006/relationships/hyperlink" Target="https://www.authentichappiness.sas.upenn.edu/" TargetMode="External"/><Relationship Id="rId2" Type="http://schemas.openxmlformats.org/officeDocument/2006/relationships/hyperlink" Target="http://www.boingboing.org.uk/images/stories/resilience%20framework%20-%20children%20and%20young%20people%20new%20v2.png" TargetMode="External"/><Relationship Id="rId1" Type="http://schemas.openxmlformats.org/officeDocument/2006/relationships/slideLayout" Target="../slideLayouts/slideLayout2.xml"/><Relationship Id="rId6" Type="http://schemas.openxmlformats.org/officeDocument/2006/relationships/hyperlink" Target="http://ppc.sas.upenn.edu/" TargetMode="External"/><Relationship Id="rId5" Type="http://schemas.openxmlformats.org/officeDocument/2006/relationships/hyperlink" Target="http://www.authentichappiness.sas.upenn.edu/tests/SameAnswers_t.aspx?id=286" TargetMode="External"/><Relationship Id="rId4" Type="http://schemas.openxmlformats.org/officeDocument/2006/relationships/hyperlink" Target="http://www.authentichappiness.sas.upenn.edu/tests/GeneralTest_t.aspx?id=25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pa.org/monitor/nov07/webporn.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Positive mental health</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Polly jones</a:t>
            </a:r>
          </a:p>
          <a:p>
            <a:r>
              <a:rPr lang="en-GB" dirty="0" smtClean="0"/>
              <a:t>Dundee Educational psychology service</a:t>
            </a:r>
          </a:p>
          <a:p>
            <a:r>
              <a:rPr lang="en-GB" dirty="0" smtClean="0"/>
              <a:t>March 2017</a:t>
            </a:r>
            <a:endParaRPr lang="en-GB" dirty="0"/>
          </a:p>
        </p:txBody>
      </p:sp>
      <p:pic>
        <p:nvPicPr>
          <p:cNvPr id="4" name="Picture 3"/>
          <p:cNvPicPr>
            <a:picLocks noChangeAspect="1"/>
          </p:cNvPicPr>
          <p:nvPr/>
        </p:nvPicPr>
        <p:blipFill>
          <a:blip r:embed="rId2"/>
          <a:stretch>
            <a:fillRect/>
          </a:stretch>
        </p:blipFill>
        <p:spPr>
          <a:xfrm>
            <a:off x="9233354" y="0"/>
            <a:ext cx="2957059" cy="3389244"/>
          </a:xfrm>
          <a:prstGeom prst="rect">
            <a:avLst/>
          </a:prstGeom>
        </p:spPr>
      </p:pic>
    </p:spTree>
    <p:extLst>
      <p:ext uri="{BB962C8B-B14F-4D97-AF65-F5344CB8AC3E}">
        <p14:creationId xmlns:p14="http://schemas.microsoft.com/office/powerpoint/2010/main" val="2927068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6" y="973668"/>
            <a:ext cx="9266662" cy="706964"/>
          </a:xfrm>
        </p:spPr>
        <p:txBody>
          <a:bodyPr/>
          <a:lstStyle/>
          <a:p>
            <a:r>
              <a:rPr lang="en-GB" dirty="0" smtClean="0"/>
              <a:t>What is good mental health?</a:t>
            </a:r>
            <a:endParaRPr lang="en-GB" dirty="0"/>
          </a:p>
        </p:txBody>
      </p:sp>
      <p:sp>
        <p:nvSpPr>
          <p:cNvPr id="3" name="Content Placeholder 2"/>
          <p:cNvSpPr>
            <a:spLocks noGrp="1"/>
          </p:cNvSpPr>
          <p:nvPr>
            <p:ph idx="1"/>
          </p:nvPr>
        </p:nvSpPr>
        <p:spPr>
          <a:xfrm>
            <a:off x="533400" y="2298700"/>
            <a:ext cx="11201400" cy="4368800"/>
          </a:xfrm>
        </p:spPr>
        <p:txBody>
          <a:bodyPr>
            <a:normAutofit fontScale="92500"/>
          </a:bodyPr>
          <a:lstStyle/>
          <a:p>
            <a:pPr marL="0" indent="0">
              <a:buNone/>
            </a:pPr>
            <a:r>
              <a:rPr lang="en-GB" sz="2400" dirty="0" smtClean="0"/>
              <a:t>People </a:t>
            </a:r>
            <a:r>
              <a:rPr lang="en-GB" sz="2400" dirty="0"/>
              <a:t>who are mentally </a:t>
            </a:r>
            <a:r>
              <a:rPr lang="en-GB" sz="2400" dirty="0" smtClean="0"/>
              <a:t>healthy have</a:t>
            </a:r>
            <a:r>
              <a:rPr lang="en-GB" sz="2400" dirty="0"/>
              <a:t>:</a:t>
            </a:r>
          </a:p>
          <a:p>
            <a:r>
              <a:rPr lang="en-GB" sz="2400" dirty="0"/>
              <a:t>A sense of contentment</a:t>
            </a:r>
          </a:p>
          <a:p>
            <a:r>
              <a:rPr lang="en-GB" sz="2400" dirty="0"/>
              <a:t>A zest for </a:t>
            </a:r>
            <a:r>
              <a:rPr lang="en-GB" sz="2400" dirty="0" smtClean="0"/>
              <a:t>living, the </a:t>
            </a:r>
            <a:r>
              <a:rPr lang="en-GB" sz="2400" dirty="0"/>
              <a:t>ability to laugh and have fun.</a:t>
            </a:r>
          </a:p>
          <a:p>
            <a:r>
              <a:rPr lang="en-GB" sz="2400" dirty="0"/>
              <a:t>The ability to deal with stress and bounce back from </a:t>
            </a:r>
            <a:r>
              <a:rPr lang="en-GB" sz="2400" dirty="0" smtClean="0"/>
              <a:t>adversity= </a:t>
            </a:r>
            <a:r>
              <a:rPr lang="en-GB" sz="2400" b="1" dirty="0" smtClean="0"/>
              <a:t>RESILIENCE</a:t>
            </a:r>
            <a:endParaRPr lang="en-GB" sz="2400" b="1" dirty="0"/>
          </a:p>
          <a:p>
            <a:r>
              <a:rPr lang="en-GB" sz="2400" dirty="0"/>
              <a:t>A sense of meaning and purpose, in both their activities and their relationships.</a:t>
            </a:r>
          </a:p>
          <a:p>
            <a:r>
              <a:rPr lang="en-GB" sz="2400" dirty="0"/>
              <a:t>The flexibility to learn new things and adapt to change.</a:t>
            </a:r>
          </a:p>
          <a:p>
            <a:r>
              <a:rPr lang="en-GB" sz="2400" dirty="0" smtClean="0"/>
              <a:t>A good </a:t>
            </a:r>
            <a:r>
              <a:rPr lang="en-GB" sz="2400" dirty="0"/>
              <a:t>balance between work and play, rest and activity, etc.</a:t>
            </a:r>
          </a:p>
          <a:p>
            <a:r>
              <a:rPr lang="en-GB" sz="2400" dirty="0"/>
              <a:t>The ability to build and </a:t>
            </a:r>
            <a:r>
              <a:rPr lang="en-GB" sz="2400" dirty="0" smtClean="0"/>
              <a:t>keep </a:t>
            </a:r>
            <a:r>
              <a:rPr lang="en-GB" sz="2400" dirty="0"/>
              <a:t>fulfilling relationships.</a:t>
            </a:r>
          </a:p>
          <a:p>
            <a:r>
              <a:rPr lang="en-GB" sz="2400" dirty="0"/>
              <a:t>Self-confidence and high self-esteem.</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1949" y="0"/>
            <a:ext cx="1583151" cy="1816939"/>
          </a:xfrm>
          <a:prstGeom prst="rect">
            <a:avLst/>
          </a:prstGeom>
        </p:spPr>
      </p:pic>
    </p:spTree>
    <p:extLst>
      <p:ext uri="{BB962C8B-B14F-4D97-AF65-F5344CB8AC3E}">
        <p14:creationId xmlns:p14="http://schemas.microsoft.com/office/powerpoint/2010/main" val="266937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concept of resilience</a:t>
            </a:r>
            <a:endParaRPr lang="en-GB" dirty="0"/>
          </a:p>
        </p:txBody>
      </p:sp>
      <p:sp>
        <p:nvSpPr>
          <p:cNvPr id="3" name="Content Placeholder 2"/>
          <p:cNvSpPr>
            <a:spLocks noGrp="1"/>
          </p:cNvSpPr>
          <p:nvPr>
            <p:ph idx="1"/>
          </p:nvPr>
        </p:nvSpPr>
        <p:spPr>
          <a:xfrm>
            <a:off x="266700" y="2235200"/>
            <a:ext cx="11569700" cy="4508500"/>
          </a:xfrm>
        </p:spPr>
        <p:txBody>
          <a:bodyPr>
            <a:normAutofit/>
          </a:bodyPr>
          <a:lstStyle/>
          <a:p>
            <a:r>
              <a:rPr lang="en-GB" sz="2800" dirty="0"/>
              <a:t>Being mentally healthy doesn't mean never going through bad </a:t>
            </a:r>
            <a:r>
              <a:rPr lang="en-GB" sz="2800" dirty="0" smtClean="0"/>
              <a:t>times and having </a:t>
            </a:r>
            <a:r>
              <a:rPr lang="en-GB" sz="2800" dirty="0"/>
              <a:t>emotional problems. </a:t>
            </a:r>
            <a:endParaRPr lang="en-GB" sz="2800" dirty="0" smtClean="0"/>
          </a:p>
          <a:p>
            <a:endParaRPr lang="en-GB" sz="2800" dirty="0" smtClean="0"/>
          </a:p>
          <a:p>
            <a:r>
              <a:rPr lang="en-GB" sz="2800" dirty="0" smtClean="0"/>
              <a:t>Disappointments</a:t>
            </a:r>
            <a:r>
              <a:rPr lang="en-GB" sz="2800" dirty="0"/>
              <a:t>, loss, and </a:t>
            </a:r>
            <a:r>
              <a:rPr lang="en-GB" sz="2800" dirty="0" smtClean="0"/>
              <a:t>change </a:t>
            </a:r>
            <a:r>
              <a:rPr lang="en-GB" sz="2800" dirty="0"/>
              <a:t>are normal parts of </a:t>
            </a:r>
            <a:r>
              <a:rPr lang="en-GB" sz="2800" dirty="0" smtClean="0"/>
              <a:t>life which can </a:t>
            </a:r>
            <a:r>
              <a:rPr lang="en-GB" sz="2800" dirty="0"/>
              <a:t>cause sadness, anxiety, and stress. </a:t>
            </a:r>
            <a:endParaRPr lang="en-GB" sz="2800" dirty="0" smtClean="0"/>
          </a:p>
          <a:p>
            <a:pPr marL="0" indent="0">
              <a:buNone/>
            </a:pPr>
            <a:endParaRPr lang="en-GB" sz="2800" dirty="0" smtClean="0"/>
          </a:p>
          <a:p>
            <a:r>
              <a:rPr lang="en-GB" sz="2800" dirty="0" smtClean="0"/>
              <a:t>But people </a:t>
            </a:r>
            <a:r>
              <a:rPr lang="en-GB" sz="2800" dirty="0"/>
              <a:t>with strong mental health are better able </a:t>
            </a:r>
            <a:r>
              <a:rPr lang="en-GB" sz="2800" dirty="0" smtClean="0"/>
              <a:t>to adapt, adjust and </a:t>
            </a:r>
            <a:r>
              <a:rPr lang="en-GB" sz="2800" b="1" dirty="0"/>
              <a:t>bounce back </a:t>
            </a:r>
            <a:r>
              <a:rPr lang="en-GB" sz="2800" dirty="0"/>
              <a:t>from </a:t>
            </a:r>
            <a:r>
              <a:rPr lang="en-GB" sz="2800" dirty="0" smtClean="0"/>
              <a:t>adversity. </a:t>
            </a:r>
            <a:r>
              <a:rPr lang="en-GB" sz="2800" dirty="0"/>
              <a:t>This </a:t>
            </a:r>
            <a:r>
              <a:rPr lang="en-GB" sz="2800" dirty="0" smtClean="0"/>
              <a:t>is </a:t>
            </a:r>
            <a:r>
              <a:rPr lang="en-GB" sz="2800" dirty="0"/>
              <a:t>called </a:t>
            </a:r>
            <a:r>
              <a:rPr lang="en-GB" sz="2800" b="1" dirty="0"/>
              <a:t>resilience</a:t>
            </a:r>
            <a:r>
              <a:rPr lang="en-GB" sz="2800" dirty="0"/>
              <a:t>. </a:t>
            </a:r>
          </a:p>
          <a:p>
            <a:pPr marL="0" indent="0">
              <a:buNone/>
            </a:pPr>
            <a:endParaRPr lang="en-GB" sz="2000" dirty="0"/>
          </a:p>
          <a:p>
            <a:endParaRPr lang="en-GB" dirty="0"/>
          </a:p>
        </p:txBody>
      </p:sp>
      <p:pic>
        <p:nvPicPr>
          <p:cNvPr id="4" name="Picture 3"/>
          <p:cNvPicPr>
            <a:picLocks noChangeAspect="1"/>
          </p:cNvPicPr>
          <p:nvPr/>
        </p:nvPicPr>
        <p:blipFill>
          <a:blip r:embed="rId3"/>
          <a:stretch>
            <a:fillRect/>
          </a:stretch>
        </p:blipFill>
        <p:spPr>
          <a:xfrm>
            <a:off x="10031861" y="0"/>
            <a:ext cx="1585097" cy="1816765"/>
          </a:xfrm>
          <a:prstGeom prst="rect">
            <a:avLst/>
          </a:prstGeom>
        </p:spPr>
      </p:pic>
    </p:spTree>
    <p:extLst>
      <p:ext uri="{BB962C8B-B14F-4D97-AF65-F5344CB8AC3E}">
        <p14:creationId xmlns:p14="http://schemas.microsoft.com/office/powerpoint/2010/main" val="310109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a:t>
            </a:r>
            <a:r>
              <a:rPr lang="en-GB" dirty="0"/>
              <a:t/>
            </a:r>
            <a:br>
              <a:rPr lang="en-GB" dirty="0"/>
            </a:br>
            <a:endParaRPr lang="en-GB" dirty="0"/>
          </a:p>
        </p:txBody>
      </p:sp>
      <p:sp>
        <p:nvSpPr>
          <p:cNvPr id="3" name="Content Placeholder 2"/>
          <p:cNvSpPr>
            <a:spLocks noGrp="1"/>
          </p:cNvSpPr>
          <p:nvPr>
            <p:ph idx="1"/>
          </p:nvPr>
        </p:nvSpPr>
        <p:spPr>
          <a:xfrm>
            <a:off x="480038" y="2427514"/>
            <a:ext cx="11330961" cy="4299857"/>
          </a:xfrm>
        </p:spPr>
        <p:txBody>
          <a:bodyPr>
            <a:normAutofit/>
          </a:bodyPr>
          <a:lstStyle/>
          <a:p>
            <a:pPr marL="0" indent="0">
              <a:buNone/>
            </a:pPr>
            <a:r>
              <a:rPr lang="en-GB" sz="2600" dirty="0" smtClean="0"/>
              <a:t>1</a:t>
            </a:r>
            <a:r>
              <a:rPr lang="en-GB" sz="2600" dirty="0"/>
              <a:t>. </a:t>
            </a:r>
            <a:r>
              <a:rPr lang="en-GB" sz="2600" dirty="0" smtClean="0"/>
              <a:t>the </a:t>
            </a:r>
            <a:r>
              <a:rPr lang="en-GB" sz="2600" dirty="0"/>
              <a:t>capacity to recover quickly from difficulties; toughness</a:t>
            </a:r>
            <a:r>
              <a:rPr lang="en-GB" sz="2600" dirty="0" smtClean="0"/>
              <a:t>. </a:t>
            </a:r>
            <a:endParaRPr lang="en-GB" sz="2600" dirty="0"/>
          </a:p>
          <a:p>
            <a:pPr marL="0" indent="0">
              <a:buNone/>
            </a:pPr>
            <a:endParaRPr lang="en-GB" sz="2600" dirty="0"/>
          </a:p>
          <a:p>
            <a:pPr marL="0" indent="0">
              <a:buNone/>
            </a:pPr>
            <a:r>
              <a:rPr lang="en-GB" sz="2600" dirty="0"/>
              <a:t>2. </a:t>
            </a:r>
            <a:r>
              <a:rPr lang="en-GB" sz="2600" dirty="0" smtClean="0"/>
              <a:t>the </a:t>
            </a:r>
            <a:r>
              <a:rPr lang="en-GB" sz="2600" dirty="0"/>
              <a:t>ability of a substance or object to spring back into shape; elasticity</a:t>
            </a:r>
            <a:r>
              <a:rPr lang="en-GB" sz="2600" dirty="0" smtClean="0"/>
              <a:t>.</a:t>
            </a:r>
          </a:p>
          <a:p>
            <a:pPr marL="0" indent="0">
              <a:buNone/>
            </a:pPr>
            <a:endParaRPr lang="en-GB" sz="2600" dirty="0"/>
          </a:p>
          <a:p>
            <a:pPr marL="0" indent="0">
              <a:buNone/>
            </a:pPr>
            <a:r>
              <a:rPr lang="en-GB" sz="2600" dirty="0" smtClean="0"/>
              <a:t>synonyms</a:t>
            </a:r>
            <a:r>
              <a:rPr lang="en-GB" sz="2600" dirty="0"/>
              <a:t>: flexibility, </a:t>
            </a:r>
            <a:r>
              <a:rPr lang="en-GB" sz="2600" dirty="0" smtClean="0"/>
              <a:t>suppleness</a:t>
            </a:r>
            <a:r>
              <a:rPr lang="en-GB" sz="2600" dirty="0"/>
              <a:t>, plasticity, elasticity, springiness, </a:t>
            </a:r>
            <a:r>
              <a:rPr lang="en-GB" sz="2600" dirty="0" smtClean="0"/>
              <a:t>give.</a:t>
            </a:r>
            <a:endParaRPr lang="en-GB" sz="2600" dirty="0"/>
          </a:p>
          <a:p>
            <a:endParaRPr lang="en-GB" dirty="0"/>
          </a:p>
        </p:txBody>
      </p:sp>
      <p:pic>
        <p:nvPicPr>
          <p:cNvPr id="4" name="Picture 3"/>
          <p:cNvPicPr>
            <a:picLocks noChangeAspect="1"/>
          </p:cNvPicPr>
          <p:nvPr/>
        </p:nvPicPr>
        <p:blipFill>
          <a:blip r:embed="rId2"/>
          <a:stretch>
            <a:fillRect/>
          </a:stretch>
        </p:blipFill>
        <p:spPr>
          <a:xfrm>
            <a:off x="10093166" y="0"/>
            <a:ext cx="1585097" cy="1816765"/>
          </a:xfrm>
          <a:prstGeom prst="rect">
            <a:avLst/>
          </a:prstGeom>
        </p:spPr>
      </p:pic>
    </p:spTree>
    <p:extLst>
      <p:ext uri="{BB962C8B-B14F-4D97-AF65-F5344CB8AC3E}">
        <p14:creationId xmlns:p14="http://schemas.microsoft.com/office/powerpoint/2010/main" val="313034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Resilience videos</a:t>
            </a:r>
            <a:r>
              <a:rPr lang="en-GB" dirty="0"/>
              <a:t/>
            </a:r>
            <a:br>
              <a:rPr lang="en-GB" dirty="0"/>
            </a:br>
            <a:endParaRPr lang="en-GB" dirty="0"/>
          </a:p>
        </p:txBody>
      </p:sp>
      <p:sp>
        <p:nvSpPr>
          <p:cNvPr id="3" name="Content Placeholder 2"/>
          <p:cNvSpPr>
            <a:spLocks noGrp="1"/>
          </p:cNvSpPr>
          <p:nvPr>
            <p:ph idx="1"/>
          </p:nvPr>
        </p:nvSpPr>
        <p:spPr/>
        <p:txBody>
          <a:bodyPr>
            <a:normAutofit fontScale="92500"/>
          </a:bodyPr>
          <a:lstStyle/>
          <a:p>
            <a:r>
              <a:rPr lang="en-GB" sz="2800" dirty="0">
                <a:hlinkClick r:id="rId2"/>
              </a:rPr>
              <a:t>https://</a:t>
            </a:r>
            <a:r>
              <a:rPr lang="en-GB" sz="2800" dirty="0" smtClean="0">
                <a:hlinkClick r:id="rId2"/>
              </a:rPr>
              <a:t>www.youtube.com/watch?v=1v9XeApSYNY</a:t>
            </a:r>
            <a:r>
              <a:rPr lang="en-GB" sz="2800" dirty="0" smtClean="0"/>
              <a:t> resilience and coping for parents of teens</a:t>
            </a:r>
          </a:p>
          <a:p>
            <a:endParaRPr lang="en-GB" sz="2800" dirty="0"/>
          </a:p>
          <a:p>
            <a:pPr marL="0" indent="0">
              <a:buNone/>
            </a:pPr>
            <a:endParaRPr lang="en-GB" sz="2800" dirty="0"/>
          </a:p>
          <a:p>
            <a:endParaRPr lang="en-GB" sz="2800" dirty="0" smtClean="0"/>
          </a:p>
          <a:p>
            <a:r>
              <a:rPr lang="en-GB" sz="2800" dirty="0"/>
              <a:t> </a:t>
            </a:r>
            <a:r>
              <a:rPr lang="en-GB" sz="2800" dirty="0">
                <a:hlinkClick r:id="rId3"/>
              </a:rPr>
              <a:t>https://</a:t>
            </a:r>
            <a:r>
              <a:rPr lang="en-GB" sz="2800" dirty="0" smtClean="0">
                <a:hlinkClick r:id="rId3"/>
              </a:rPr>
              <a:t>www.youtube.com/watch?v=KF2hQ0XLf6U</a:t>
            </a:r>
            <a:r>
              <a:rPr lang="en-GB" sz="2800" dirty="0" smtClean="0"/>
              <a:t> explaining resilience and coping to teenagers</a:t>
            </a:r>
            <a:endParaRPr lang="en-GB" sz="2800" dirty="0"/>
          </a:p>
          <a:p>
            <a:pPr marL="0" indent="0">
              <a:buNone/>
            </a:pPr>
            <a:endParaRPr lang="en-GB" dirty="0"/>
          </a:p>
        </p:txBody>
      </p:sp>
      <p:pic>
        <p:nvPicPr>
          <p:cNvPr id="4" name="Picture 3"/>
          <p:cNvPicPr>
            <a:picLocks noChangeAspect="1"/>
          </p:cNvPicPr>
          <p:nvPr/>
        </p:nvPicPr>
        <p:blipFill>
          <a:blip r:embed="rId4"/>
          <a:stretch>
            <a:fillRect/>
          </a:stretch>
        </p:blipFill>
        <p:spPr>
          <a:xfrm>
            <a:off x="10125822" y="0"/>
            <a:ext cx="1585097" cy="1816765"/>
          </a:xfrm>
          <a:prstGeom prst="rect">
            <a:avLst/>
          </a:prstGeom>
        </p:spPr>
      </p:pic>
    </p:spTree>
    <p:extLst>
      <p:ext uri="{BB962C8B-B14F-4D97-AF65-F5344CB8AC3E}">
        <p14:creationId xmlns:p14="http://schemas.microsoft.com/office/powerpoint/2010/main" val="31421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 and attainment</a:t>
            </a:r>
            <a:endParaRPr lang="en-GB" dirty="0"/>
          </a:p>
        </p:txBody>
      </p:sp>
      <p:sp>
        <p:nvSpPr>
          <p:cNvPr id="3" name="Content Placeholder 2"/>
          <p:cNvSpPr>
            <a:spLocks noGrp="1"/>
          </p:cNvSpPr>
          <p:nvPr>
            <p:ph idx="1"/>
          </p:nvPr>
        </p:nvSpPr>
        <p:spPr>
          <a:xfrm>
            <a:off x="544286" y="2340429"/>
            <a:ext cx="11103428" cy="4376057"/>
          </a:xfrm>
        </p:spPr>
        <p:txBody>
          <a:bodyPr>
            <a:normAutofit/>
          </a:bodyPr>
          <a:lstStyle/>
          <a:p>
            <a:r>
              <a:rPr lang="en-GB" sz="2800" dirty="0"/>
              <a:t>Personal resilience predicts educational performance better than </a:t>
            </a:r>
            <a:r>
              <a:rPr lang="en-GB" sz="2800" dirty="0" smtClean="0"/>
              <a:t>IQ, because </a:t>
            </a:r>
            <a:r>
              <a:rPr lang="en-GB" sz="2800" dirty="0"/>
              <a:t>it protects cognitive ability (concentration, memory, decision making and important executive skills). </a:t>
            </a:r>
            <a:endParaRPr lang="en-GB" sz="2800" dirty="0" smtClean="0"/>
          </a:p>
          <a:p>
            <a:endParaRPr lang="en-GB" sz="2800" dirty="0"/>
          </a:p>
          <a:p>
            <a:r>
              <a:rPr lang="en-GB" sz="2800" dirty="0" smtClean="0"/>
              <a:t>Even </a:t>
            </a:r>
            <a:r>
              <a:rPr lang="en-GB" sz="2800" dirty="0"/>
              <a:t>relatively mild levels of psychological distress can have a negative impact on cognitive function and performance</a:t>
            </a:r>
          </a:p>
          <a:p>
            <a:endParaRPr lang="en-GB" dirty="0"/>
          </a:p>
        </p:txBody>
      </p:sp>
      <p:pic>
        <p:nvPicPr>
          <p:cNvPr id="4" name="Picture 3"/>
          <p:cNvPicPr>
            <a:picLocks noChangeAspect="1"/>
          </p:cNvPicPr>
          <p:nvPr/>
        </p:nvPicPr>
        <p:blipFill>
          <a:blip r:embed="rId2"/>
          <a:stretch>
            <a:fillRect/>
          </a:stretch>
        </p:blipFill>
        <p:spPr>
          <a:xfrm>
            <a:off x="10062617" y="0"/>
            <a:ext cx="1585097" cy="1816765"/>
          </a:xfrm>
          <a:prstGeom prst="rect">
            <a:avLst/>
          </a:prstGeom>
        </p:spPr>
      </p:pic>
    </p:spTree>
    <p:extLst>
      <p:ext uri="{BB962C8B-B14F-4D97-AF65-F5344CB8AC3E}">
        <p14:creationId xmlns:p14="http://schemas.microsoft.com/office/powerpoint/2010/main" val="2844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0" y="0"/>
            <a:ext cx="12052300" cy="6705600"/>
          </a:xfrm>
          <a:prstGeom prst="rect">
            <a:avLst/>
          </a:prstGeom>
        </p:spPr>
      </p:pic>
      <p:pic>
        <p:nvPicPr>
          <p:cNvPr id="3" name="Picture 2"/>
          <p:cNvPicPr>
            <a:picLocks noChangeAspect="1"/>
          </p:cNvPicPr>
          <p:nvPr/>
        </p:nvPicPr>
        <p:blipFill>
          <a:blip r:embed="rId4"/>
          <a:stretch>
            <a:fillRect/>
          </a:stretch>
        </p:blipFill>
        <p:spPr>
          <a:xfrm>
            <a:off x="9916367" y="0"/>
            <a:ext cx="1585097" cy="1816765"/>
          </a:xfrm>
          <a:prstGeom prst="rect">
            <a:avLst/>
          </a:prstGeom>
        </p:spPr>
      </p:pic>
    </p:spTree>
    <p:extLst>
      <p:ext uri="{BB962C8B-B14F-4D97-AF65-F5344CB8AC3E}">
        <p14:creationId xmlns:p14="http://schemas.microsoft.com/office/powerpoint/2010/main" val="258886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GB" dirty="0"/>
          </a:p>
        </p:txBody>
      </p:sp>
      <p:sp>
        <p:nvSpPr>
          <p:cNvPr id="3" name="Content Placeholder 2"/>
          <p:cNvSpPr>
            <a:spLocks noGrp="1"/>
          </p:cNvSpPr>
          <p:nvPr>
            <p:ph idx="1"/>
          </p:nvPr>
        </p:nvSpPr>
        <p:spPr>
          <a:xfrm>
            <a:off x="359229" y="2325189"/>
            <a:ext cx="11615057" cy="4406537"/>
          </a:xfrm>
        </p:spPr>
        <p:txBody>
          <a:bodyPr>
            <a:normAutofit fontScale="92500" lnSpcReduction="10000"/>
          </a:bodyPr>
          <a:lstStyle/>
          <a:p>
            <a:r>
              <a:rPr lang="en-GB" dirty="0"/>
              <a:t>G</a:t>
            </a:r>
            <a:r>
              <a:rPr lang="en-GB" dirty="0" smtClean="0"/>
              <a:t>enetic </a:t>
            </a:r>
            <a:r>
              <a:rPr lang="en-GB" dirty="0"/>
              <a:t>make-up </a:t>
            </a:r>
            <a:r>
              <a:rPr lang="en-GB" dirty="0" smtClean="0"/>
              <a:t>e.g. a family history of mental illness</a:t>
            </a:r>
          </a:p>
          <a:p>
            <a:r>
              <a:rPr lang="en-GB" dirty="0" smtClean="0"/>
              <a:t>Severe, traumatic early </a:t>
            </a:r>
            <a:r>
              <a:rPr lang="en-GB" dirty="0"/>
              <a:t>life </a:t>
            </a:r>
            <a:r>
              <a:rPr lang="en-GB" dirty="0" smtClean="0"/>
              <a:t>experiences including abuse</a:t>
            </a:r>
          </a:p>
          <a:p>
            <a:r>
              <a:rPr lang="en-GB" dirty="0" smtClean="0"/>
              <a:t>Living in poverty</a:t>
            </a:r>
          </a:p>
          <a:p>
            <a:r>
              <a:rPr lang="en-GB" dirty="0" smtClean="0"/>
              <a:t>Severe family conflict and poor communication within families </a:t>
            </a:r>
          </a:p>
          <a:p>
            <a:r>
              <a:rPr lang="en-GB" dirty="0" smtClean="0"/>
              <a:t>Cognitive </a:t>
            </a:r>
            <a:r>
              <a:rPr lang="en-GB" dirty="0"/>
              <a:t>vulnerability </a:t>
            </a:r>
            <a:r>
              <a:rPr lang="en-GB" dirty="0" smtClean="0"/>
              <a:t>- negative </a:t>
            </a:r>
            <a:r>
              <a:rPr lang="en-GB" dirty="0"/>
              <a:t>patterns of </a:t>
            </a:r>
            <a:r>
              <a:rPr lang="en-GB" dirty="0" smtClean="0"/>
              <a:t>thinking, perfectionism, fixed mindset, negative self-talk, a habit of </a:t>
            </a:r>
            <a:r>
              <a:rPr lang="en-GB" dirty="0"/>
              <a:t>worry and rumination (repetitive negative thinking) </a:t>
            </a:r>
            <a:endParaRPr lang="en-GB" dirty="0" smtClean="0"/>
          </a:p>
          <a:p>
            <a:r>
              <a:rPr lang="en-GB" dirty="0"/>
              <a:t>I</a:t>
            </a:r>
            <a:r>
              <a:rPr lang="en-GB" dirty="0" smtClean="0"/>
              <a:t>ntolerance </a:t>
            </a:r>
            <a:r>
              <a:rPr lang="en-GB" dirty="0"/>
              <a:t>of </a:t>
            </a:r>
            <a:r>
              <a:rPr lang="en-GB" dirty="0" smtClean="0"/>
              <a:t>uncertainty and inflexibility (sometimes due to a developmental disorder such as autism) along </a:t>
            </a:r>
            <a:r>
              <a:rPr lang="en-GB" dirty="0"/>
              <a:t>with certain behavioural patterns (avoidance or </a:t>
            </a:r>
            <a:r>
              <a:rPr lang="en-GB" dirty="0" smtClean="0"/>
              <a:t>withdrawal)</a:t>
            </a:r>
          </a:p>
          <a:p>
            <a:r>
              <a:rPr lang="en-GB" dirty="0" smtClean="0"/>
              <a:t>Chronic, accumulative </a:t>
            </a:r>
            <a:r>
              <a:rPr lang="en-GB" dirty="0"/>
              <a:t>stress </a:t>
            </a:r>
            <a:r>
              <a:rPr lang="en-GB" dirty="0" smtClean="0"/>
              <a:t>such </a:t>
            </a:r>
            <a:r>
              <a:rPr lang="en-GB" dirty="0"/>
              <a:t>as a loss, </a:t>
            </a:r>
            <a:r>
              <a:rPr lang="en-GB" dirty="0" smtClean="0"/>
              <a:t>divorce, domestic violence,  </a:t>
            </a:r>
            <a:r>
              <a:rPr lang="en-GB" dirty="0"/>
              <a:t>unemployment, job dissatisfaction, a </a:t>
            </a:r>
            <a:r>
              <a:rPr lang="en-GB" dirty="0" smtClean="0"/>
              <a:t>chronic </a:t>
            </a:r>
            <a:r>
              <a:rPr lang="en-GB" dirty="0"/>
              <a:t>medical </a:t>
            </a:r>
            <a:r>
              <a:rPr lang="en-GB" dirty="0" smtClean="0"/>
              <a:t>condition…..</a:t>
            </a:r>
          </a:p>
          <a:p>
            <a:r>
              <a:rPr lang="en-GB" dirty="0"/>
              <a:t>Sense of helplessness and hopelessness</a:t>
            </a:r>
          </a:p>
          <a:p>
            <a:r>
              <a:rPr lang="en-GB" dirty="0" smtClean="0"/>
              <a:t>Chronic poor sleep </a:t>
            </a:r>
          </a:p>
          <a:p>
            <a:r>
              <a:rPr lang="en-GB" dirty="0" smtClean="0"/>
              <a:t>Misuse of substances (especially with a family history of mental illness)</a:t>
            </a:r>
          </a:p>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9980613" y="0"/>
            <a:ext cx="1585097" cy="1816765"/>
          </a:xfrm>
          <a:prstGeom prst="rect">
            <a:avLst/>
          </a:prstGeom>
        </p:spPr>
      </p:pic>
    </p:spTree>
    <p:extLst>
      <p:ext uri="{BB962C8B-B14F-4D97-AF65-F5344CB8AC3E}">
        <p14:creationId xmlns:p14="http://schemas.microsoft.com/office/powerpoint/2010/main" val="325673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a:t>
            </a:r>
            <a:endParaRPr lang="en-GB" dirty="0"/>
          </a:p>
        </p:txBody>
      </p:sp>
      <p:sp>
        <p:nvSpPr>
          <p:cNvPr id="3" name="Content Placeholder 2"/>
          <p:cNvSpPr>
            <a:spLocks noGrp="1"/>
          </p:cNvSpPr>
          <p:nvPr>
            <p:ph idx="1"/>
          </p:nvPr>
        </p:nvSpPr>
        <p:spPr>
          <a:xfrm>
            <a:off x="566057" y="2603500"/>
            <a:ext cx="11329851" cy="3416300"/>
          </a:xfrm>
        </p:spPr>
        <p:txBody>
          <a:bodyPr>
            <a:normAutofit fontScale="92500" lnSpcReduction="10000"/>
          </a:bodyPr>
          <a:lstStyle/>
          <a:p>
            <a:pPr marL="0" indent="0">
              <a:buNone/>
            </a:pPr>
            <a:r>
              <a:rPr lang="en-GB" sz="2400" dirty="0" smtClean="0"/>
              <a:t>Gender</a:t>
            </a:r>
          </a:p>
          <a:p>
            <a:r>
              <a:rPr lang="en-GB" sz="2400" dirty="0" smtClean="0"/>
              <a:t> </a:t>
            </a:r>
            <a:r>
              <a:rPr lang="en-GB" sz="2400" dirty="0"/>
              <a:t>In the prenatal period and first 10 years of life, boys are more likely than girls to be vulnerable to both physical and psychosocial stressors. In the second decade, girls appear to be more vulnerable to psychosocial stressors, and in early adulthood men once again appear to be more vulnerable (Werner and Smith, 1992</a:t>
            </a:r>
            <a:r>
              <a:rPr lang="en-GB" sz="2400" dirty="0" smtClean="0"/>
              <a:t>)</a:t>
            </a:r>
          </a:p>
          <a:p>
            <a:endParaRPr lang="en-GB" sz="2400" dirty="0"/>
          </a:p>
          <a:p>
            <a:endParaRPr lang="en-GB" dirty="0" smtClean="0"/>
          </a:p>
          <a:p>
            <a:pPr marL="0" indent="0">
              <a:buNone/>
            </a:pPr>
            <a:r>
              <a:rPr lang="en-GB" dirty="0"/>
              <a:t>Werner, E. E.; Smith, R. S. (1992) Overcoming the Odds: High Risk Children from Birth to Adulthood. New York, NY: Cornell University Press.</a:t>
            </a:r>
          </a:p>
        </p:txBody>
      </p:sp>
      <p:pic>
        <p:nvPicPr>
          <p:cNvPr id="4" name="Picture 3"/>
          <p:cNvPicPr>
            <a:picLocks noChangeAspect="1"/>
          </p:cNvPicPr>
          <p:nvPr/>
        </p:nvPicPr>
        <p:blipFill>
          <a:blip r:embed="rId2"/>
          <a:stretch>
            <a:fillRect/>
          </a:stretch>
        </p:blipFill>
        <p:spPr>
          <a:xfrm>
            <a:off x="10180251" y="0"/>
            <a:ext cx="1585097" cy="1816765"/>
          </a:xfrm>
          <a:prstGeom prst="rect">
            <a:avLst/>
          </a:prstGeom>
        </p:spPr>
      </p:pic>
    </p:spTree>
    <p:extLst>
      <p:ext uri="{BB962C8B-B14F-4D97-AF65-F5344CB8AC3E}">
        <p14:creationId xmlns:p14="http://schemas.microsoft.com/office/powerpoint/2010/main" val="334764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a:t>
            </a:r>
            <a:endParaRPr lang="en-GB" dirty="0"/>
          </a:p>
        </p:txBody>
      </p:sp>
      <p:sp>
        <p:nvSpPr>
          <p:cNvPr id="3" name="Content Placeholder 2"/>
          <p:cNvSpPr>
            <a:spLocks noGrp="1"/>
          </p:cNvSpPr>
          <p:nvPr>
            <p:ph idx="1"/>
          </p:nvPr>
        </p:nvSpPr>
        <p:spPr>
          <a:xfrm>
            <a:off x="573428" y="2386931"/>
            <a:ext cx="10495625" cy="4146216"/>
          </a:xfrm>
        </p:spPr>
        <p:txBody>
          <a:bodyPr>
            <a:normAutofit lnSpcReduction="10000"/>
          </a:bodyPr>
          <a:lstStyle/>
          <a:p>
            <a:r>
              <a:rPr lang="en-GB" sz="2400" dirty="0" smtClean="0"/>
              <a:t>Easy temperament</a:t>
            </a:r>
          </a:p>
          <a:p>
            <a:r>
              <a:rPr lang="en-GB" sz="2400" dirty="0"/>
              <a:t>T</a:t>
            </a:r>
            <a:r>
              <a:rPr lang="en-GB" sz="2400" dirty="0" smtClean="0"/>
              <a:t>he </a:t>
            </a:r>
            <a:r>
              <a:rPr lang="en-GB" sz="2400" dirty="0"/>
              <a:t>presence of </a:t>
            </a:r>
            <a:r>
              <a:rPr lang="en-GB" sz="2400" b="1" dirty="0"/>
              <a:t>a supportive adult </a:t>
            </a:r>
            <a:r>
              <a:rPr lang="en-GB" sz="2400" b="1" dirty="0" smtClean="0"/>
              <a:t>and a </a:t>
            </a:r>
            <a:r>
              <a:rPr lang="en-GB" sz="2400" b="1" dirty="0"/>
              <a:t>positive warm bond </a:t>
            </a:r>
            <a:r>
              <a:rPr lang="en-GB" sz="2400" dirty="0"/>
              <a:t>between parent and child in early childhood </a:t>
            </a:r>
            <a:endParaRPr lang="en-GB" sz="2400" dirty="0" smtClean="0"/>
          </a:p>
          <a:p>
            <a:r>
              <a:rPr lang="en-GB" sz="2400" b="1" dirty="0"/>
              <a:t>G</a:t>
            </a:r>
            <a:r>
              <a:rPr lang="en-GB" sz="2400" b="1" dirty="0" smtClean="0"/>
              <a:t>ood </a:t>
            </a:r>
            <a:r>
              <a:rPr lang="en-GB" sz="2400" b="1" dirty="0"/>
              <a:t>interpersonal relationships</a:t>
            </a:r>
            <a:r>
              <a:rPr lang="en-GB" sz="2400" dirty="0"/>
              <a:t>, a strong sense of </a:t>
            </a:r>
            <a:r>
              <a:rPr lang="en-GB" sz="2400" dirty="0" smtClean="0"/>
              <a:t>self</a:t>
            </a:r>
            <a:endParaRPr lang="en-GB" sz="2400" dirty="0"/>
          </a:p>
          <a:p>
            <a:r>
              <a:rPr lang="en-GB" sz="2400" dirty="0" smtClean="0"/>
              <a:t>A </a:t>
            </a:r>
            <a:r>
              <a:rPr lang="en-GB" sz="2400" dirty="0"/>
              <a:t>positive cognitive </a:t>
            </a:r>
            <a:r>
              <a:rPr lang="en-GB" sz="2400" dirty="0" smtClean="0"/>
              <a:t>style (which can be learned). </a:t>
            </a:r>
            <a:r>
              <a:rPr lang="en-GB" sz="2400" b="1" dirty="0" smtClean="0"/>
              <a:t>Think good, feel good</a:t>
            </a:r>
          </a:p>
          <a:p>
            <a:r>
              <a:rPr lang="en-GB" sz="2400" b="1" dirty="0"/>
              <a:t>Emotional literacy </a:t>
            </a:r>
            <a:r>
              <a:rPr lang="en-GB" sz="2400" dirty="0"/>
              <a:t>(the ability to manage </a:t>
            </a:r>
            <a:r>
              <a:rPr lang="en-GB" sz="2400" dirty="0" smtClean="0"/>
              <a:t>emotions </a:t>
            </a:r>
            <a:r>
              <a:rPr lang="en-GB" sz="2400" dirty="0"/>
              <a:t>and understand the relationship between mood, </a:t>
            </a:r>
            <a:r>
              <a:rPr lang="en-GB" sz="2400" dirty="0" smtClean="0"/>
              <a:t>thoughts </a:t>
            </a:r>
            <a:r>
              <a:rPr lang="en-GB" sz="2400" dirty="0"/>
              <a:t>and behaviour</a:t>
            </a:r>
            <a:r>
              <a:rPr lang="en-GB" sz="2400" dirty="0" smtClean="0"/>
              <a:t>)</a:t>
            </a:r>
          </a:p>
          <a:p>
            <a:r>
              <a:rPr lang="en-GB" sz="2400" b="1" dirty="0" smtClean="0"/>
              <a:t>Regular </a:t>
            </a:r>
            <a:r>
              <a:rPr lang="en-GB" sz="2400" b="1" dirty="0"/>
              <a:t>exercise and good social </a:t>
            </a:r>
            <a:r>
              <a:rPr lang="en-GB" sz="2400" b="1" dirty="0" smtClean="0"/>
              <a:t>support </a:t>
            </a:r>
            <a:r>
              <a:rPr lang="en-GB" sz="2400" dirty="0" smtClean="0"/>
              <a:t>(the right kind for you!)</a:t>
            </a:r>
          </a:p>
          <a:p>
            <a:r>
              <a:rPr lang="en-GB" sz="2400" b="1" dirty="0" smtClean="0"/>
              <a:t>Hobbies</a:t>
            </a:r>
            <a:r>
              <a:rPr lang="en-GB" sz="2400" dirty="0" smtClean="0"/>
              <a:t> and interests and skills</a:t>
            </a:r>
          </a:p>
          <a:p>
            <a:pPr marL="0" indent="0">
              <a:buNone/>
            </a:pPr>
            <a:endParaRPr lang="en-GB" dirty="0"/>
          </a:p>
        </p:txBody>
      </p:sp>
      <p:pic>
        <p:nvPicPr>
          <p:cNvPr id="4" name="Picture 3"/>
          <p:cNvPicPr>
            <a:picLocks noChangeAspect="1"/>
          </p:cNvPicPr>
          <p:nvPr/>
        </p:nvPicPr>
        <p:blipFill>
          <a:blip r:embed="rId2"/>
          <a:stretch>
            <a:fillRect/>
          </a:stretch>
        </p:blipFill>
        <p:spPr>
          <a:xfrm>
            <a:off x="9622788" y="0"/>
            <a:ext cx="1585097" cy="1816765"/>
          </a:xfrm>
          <a:prstGeom prst="rect">
            <a:avLst/>
          </a:prstGeom>
        </p:spPr>
      </p:pic>
    </p:spTree>
    <p:extLst>
      <p:ext uri="{BB962C8B-B14F-4D97-AF65-F5344CB8AC3E}">
        <p14:creationId xmlns:p14="http://schemas.microsoft.com/office/powerpoint/2010/main" val="332094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973668"/>
            <a:ext cx="9350883" cy="706964"/>
          </a:xfrm>
        </p:spPr>
        <p:txBody>
          <a:bodyPr/>
          <a:lstStyle/>
          <a:p>
            <a:r>
              <a:rPr lang="en-GB" dirty="0" smtClean="0"/>
              <a:t>Lots of tools to assess risk/protective factors</a:t>
            </a:r>
            <a:endParaRPr lang="en-GB" dirty="0"/>
          </a:p>
        </p:txBody>
      </p:sp>
      <p:sp>
        <p:nvSpPr>
          <p:cNvPr id="3" name="Content Placeholder 2"/>
          <p:cNvSpPr>
            <a:spLocks noGrp="1"/>
          </p:cNvSpPr>
          <p:nvPr>
            <p:ph idx="1"/>
          </p:nvPr>
        </p:nvSpPr>
        <p:spPr>
          <a:xfrm>
            <a:off x="371182" y="2438400"/>
            <a:ext cx="11494246" cy="4321629"/>
          </a:xfrm>
        </p:spPr>
        <p:txBody>
          <a:bodyPr>
            <a:noAutofit/>
          </a:bodyPr>
          <a:lstStyle/>
          <a:p>
            <a:r>
              <a:rPr lang="en-GB" sz="2400" dirty="0" smtClean="0"/>
              <a:t>Getting It Right for Every Child (GIRFEC) well-being indicators: SHANARRI and the ‘My world’ triangle </a:t>
            </a:r>
          </a:p>
          <a:p>
            <a:r>
              <a:rPr lang="en-GB" sz="2400" dirty="0"/>
              <a:t>Maslow’s hierarchy of needs</a:t>
            </a:r>
          </a:p>
          <a:p>
            <a:r>
              <a:rPr lang="en-GB" sz="2400" dirty="0" smtClean="0"/>
              <a:t>Boing Boing’s </a:t>
            </a:r>
            <a:r>
              <a:rPr lang="en-GB" sz="2400" dirty="0"/>
              <a:t>resilience framework  </a:t>
            </a:r>
            <a:r>
              <a:rPr lang="en-GB" sz="2400" dirty="0" smtClean="0"/>
              <a:t>(a not-for-profit </a:t>
            </a:r>
            <a:r>
              <a:rPr lang="en-GB" sz="2400" dirty="0"/>
              <a:t>organisation which supports </a:t>
            </a:r>
            <a:r>
              <a:rPr lang="en-GB" sz="2400" dirty="0" smtClean="0"/>
              <a:t>resilience-based practice)</a:t>
            </a:r>
          </a:p>
          <a:p>
            <a:r>
              <a:rPr lang="en-GB" sz="2400" dirty="0" smtClean="0"/>
              <a:t>Human Givens emotional needs audit</a:t>
            </a:r>
          </a:p>
          <a:p>
            <a:r>
              <a:rPr lang="en-GB" sz="2400" dirty="0" smtClean="0"/>
              <a:t>Action for Happiness 10 keys</a:t>
            </a:r>
          </a:p>
          <a:p>
            <a:r>
              <a:rPr lang="en-GB" sz="2400" dirty="0" smtClean="0"/>
              <a:t>Bounce Back</a:t>
            </a:r>
          </a:p>
          <a:p>
            <a:r>
              <a:rPr lang="en-GB" sz="2400" dirty="0" err="1" smtClean="0"/>
              <a:t>etc</a:t>
            </a:r>
            <a:endParaRPr lang="en-GB" sz="2400" dirty="0" smtClean="0"/>
          </a:p>
          <a:p>
            <a:endParaRPr lang="en-GB" sz="2400" dirty="0" smtClean="0"/>
          </a:p>
          <a:p>
            <a:endParaRPr lang="en-GB" sz="2400" dirty="0"/>
          </a:p>
          <a:p>
            <a:pPr marL="0" indent="0">
              <a:buNone/>
            </a:pPr>
            <a:r>
              <a:rPr lang="en-GB" sz="2400" dirty="0" smtClean="0"/>
              <a:t>Common themes between them</a:t>
            </a:r>
            <a:endParaRPr lang="en-GB" sz="2400" dirty="0"/>
          </a:p>
        </p:txBody>
      </p:sp>
      <p:pic>
        <p:nvPicPr>
          <p:cNvPr id="4" name="Picture 3"/>
          <p:cNvPicPr>
            <a:picLocks noChangeAspect="1"/>
          </p:cNvPicPr>
          <p:nvPr/>
        </p:nvPicPr>
        <p:blipFill>
          <a:blip r:embed="rId2"/>
          <a:stretch>
            <a:fillRect/>
          </a:stretch>
        </p:blipFill>
        <p:spPr>
          <a:xfrm>
            <a:off x="9731072" y="0"/>
            <a:ext cx="1585097" cy="1816765"/>
          </a:xfrm>
          <a:prstGeom prst="rect">
            <a:avLst/>
          </a:prstGeom>
        </p:spPr>
      </p:pic>
    </p:spTree>
    <p:extLst>
      <p:ext uri="{BB962C8B-B14F-4D97-AF65-F5344CB8AC3E}">
        <p14:creationId xmlns:p14="http://schemas.microsoft.com/office/powerpoint/2010/main" val="404315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scene</a:t>
            </a:r>
            <a:endParaRPr lang="en-GB" dirty="0"/>
          </a:p>
        </p:txBody>
      </p:sp>
      <p:sp>
        <p:nvSpPr>
          <p:cNvPr id="3" name="Content Placeholder 2"/>
          <p:cNvSpPr>
            <a:spLocks noGrp="1"/>
          </p:cNvSpPr>
          <p:nvPr>
            <p:ph idx="1"/>
          </p:nvPr>
        </p:nvSpPr>
        <p:spPr>
          <a:xfrm>
            <a:off x="330925" y="2203269"/>
            <a:ext cx="11322127" cy="4528457"/>
          </a:xfrm>
        </p:spPr>
        <p:txBody>
          <a:bodyPr>
            <a:noAutofit/>
          </a:bodyPr>
          <a:lstStyle/>
          <a:p>
            <a:r>
              <a:rPr lang="en-GB" sz="2800" dirty="0"/>
              <a:t>M</a:t>
            </a:r>
            <a:r>
              <a:rPr lang="en-GB" sz="2800" dirty="0" smtClean="0"/>
              <a:t>ost </a:t>
            </a:r>
            <a:r>
              <a:rPr lang="en-GB" sz="2800" dirty="0"/>
              <a:t>of us will experience periods of stress, anxiety, or depression at certain times in our lives</a:t>
            </a:r>
            <a:r>
              <a:rPr lang="en-GB" sz="2800" dirty="0" smtClean="0"/>
              <a:t>.</a:t>
            </a:r>
          </a:p>
          <a:p>
            <a:endParaRPr lang="en-GB" sz="2800" dirty="0" smtClean="0"/>
          </a:p>
          <a:p>
            <a:r>
              <a:rPr lang="en-GB" sz="2800" dirty="0" smtClean="0"/>
              <a:t>It’s </a:t>
            </a:r>
            <a:r>
              <a:rPr lang="en-GB" sz="2800" dirty="0"/>
              <a:t>a normal response to adverse </a:t>
            </a:r>
            <a:r>
              <a:rPr lang="en-GB" sz="2800" dirty="0" smtClean="0"/>
              <a:t>life-events</a:t>
            </a:r>
            <a:r>
              <a:rPr lang="en-GB" sz="2800" dirty="0"/>
              <a:t>, periods of pressure or distressing experiences</a:t>
            </a:r>
            <a:r>
              <a:rPr lang="en-GB" sz="2800" dirty="0" smtClean="0"/>
              <a:t>.</a:t>
            </a:r>
          </a:p>
          <a:p>
            <a:endParaRPr lang="en-GB" sz="2800" dirty="0" smtClean="0"/>
          </a:p>
          <a:p>
            <a:r>
              <a:rPr lang="en-GB" sz="2800" dirty="0" smtClean="0"/>
              <a:t> 1 </a:t>
            </a:r>
            <a:r>
              <a:rPr lang="en-GB" sz="2800" dirty="0"/>
              <a:t>in 4 people will experience some kind of mental health problem in the course of a </a:t>
            </a:r>
            <a:r>
              <a:rPr lang="en-GB" sz="2800" dirty="0" smtClean="0"/>
              <a:t>year.</a:t>
            </a:r>
            <a:endParaRPr lang="en-GB" sz="2800" dirty="0"/>
          </a:p>
        </p:txBody>
      </p:sp>
      <p:pic>
        <p:nvPicPr>
          <p:cNvPr id="4" name="Picture 3"/>
          <p:cNvPicPr>
            <a:picLocks noChangeAspect="1"/>
          </p:cNvPicPr>
          <p:nvPr/>
        </p:nvPicPr>
        <p:blipFill>
          <a:blip r:embed="rId2"/>
          <a:stretch>
            <a:fillRect/>
          </a:stretch>
        </p:blipFill>
        <p:spPr>
          <a:xfrm>
            <a:off x="10067956" y="0"/>
            <a:ext cx="1585097" cy="1816765"/>
          </a:xfrm>
          <a:prstGeom prst="rect">
            <a:avLst/>
          </a:prstGeom>
        </p:spPr>
      </p:pic>
      <p:pic>
        <p:nvPicPr>
          <p:cNvPr id="5" name="Picture 4"/>
          <p:cNvPicPr>
            <a:picLocks noChangeAspect="1"/>
          </p:cNvPicPr>
          <p:nvPr/>
        </p:nvPicPr>
        <p:blipFill>
          <a:blip r:embed="rId2"/>
          <a:stretch>
            <a:fillRect/>
          </a:stretch>
        </p:blipFill>
        <p:spPr>
          <a:xfrm>
            <a:off x="10067955" y="0"/>
            <a:ext cx="1585097" cy="1816765"/>
          </a:xfrm>
          <a:prstGeom prst="rect">
            <a:avLst/>
          </a:prstGeom>
        </p:spPr>
      </p:pic>
    </p:spTree>
    <p:extLst>
      <p:ext uri="{BB962C8B-B14F-4D97-AF65-F5344CB8AC3E}">
        <p14:creationId xmlns:p14="http://schemas.microsoft.com/office/powerpoint/2010/main" val="3170924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813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999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083144" cy="6770914"/>
          </a:xfrm>
          <a:prstGeom prst="rect">
            <a:avLst/>
          </a:prstGeom>
        </p:spPr>
      </p:pic>
    </p:spTree>
    <p:extLst>
      <p:ext uri="{BB962C8B-B14F-4D97-AF65-F5344CB8AC3E}">
        <p14:creationId xmlns:p14="http://schemas.microsoft.com/office/powerpoint/2010/main" val="80189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8" y="973668"/>
            <a:ext cx="9350310" cy="706964"/>
          </a:xfrm>
        </p:spPr>
        <p:txBody>
          <a:bodyPr/>
          <a:lstStyle/>
          <a:p>
            <a:r>
              <a:rPr lang="en-GB" dirty="0" smtClean="0"/>
              <a:t>Human Givens Therapy emotional needs</a:t>
            </a:r>
            <a:endParaRPr lang="en-GB" dirty="0"/>
          </a:p>
        </p:txBody>
      </p:sp>
      <p:sp>
        <p:nvSpPr>
          <p:cNvPr id="3" name="Content Placeholder 2"/>
          <p:cNvSpPr>
            <a:spLocks noGrp="1"/>
          </p:cNvSpPr>
          <p:nvPr>
            <p:ph idx="1"/>
          </p:nvPr>
        </p:nvSpPr>
        <p:spPr>
          <a:xfrm>
            <a:off x="435430" y="2342606"/>
            <a:ext cx="11312433" cy="4336868"/>
          </a:xfrm>
        </p:spPr>
        <p:txBody>
          <a:bodyPr>
            <a:normAutofit/>
          </a:bodyPr>
          <a:lstStyle/>
          <a:p>
            <a:r>
              <a:rPr lang="en-GB" b="1" dirty="0" smtClean="0"/>
              <a:t>Security</a:t>
            </a:r>
            <a:r>
              <a:rPr lang="en-GB" dirty="0" smtClean="0"/>
              <a:t> </a:t>
            </a:r>
            <a:r>
              <a:rPr lang="en-GB" dirty="0"/>
              <a:t>— safe territory and an environment which allows us to develop fully</a:t>
            </a:r>
          </a:p>
          <a:p>
            <a:r>
              <a:rPr lang="en-GB" b="1" dirty="0" smtClean="0"/>
              <a:t>Attention</a:t>
            </a:r>
            <a:r>
              <a:rPr lang="en-GB" dirty="0" smtClean="0"/>
              <a:t> </a:t>
            </a:r>
            <a:r>
              <a:rPr lang="en-GB" dirty="0"/>
              <a:t>(to give and receive it) — a form of nutrition</a:t>
            </a:r>
          </a:p>
          <a:p>
            <a:r>
              <a:rPr lang="en-GB" b="1" dirty="0" smtClean="0"/>
              <a:t>Sense </a:t>
            </a:r>
            <a:r>
              <a:rPr lang="en-GB" b="1" dirty="0"/>
              <a:t>of autonomy </a:t>
            </a:r>
            <a:r>
              <a:rPr lang="en-GB" dirty="0"/>
              <a:t>and control — having volition to make responsible choices</a:t>
            </a:r>
          </a:p>
          <a:p>
            <a:r>
              <a:rPr lang="en-GB" b="1" dirty="0" smtClean="0"/>
              <a:t>Emotional </a:t>
            </a:r>
            <a:r>
              <a:rPr lang="en-GB" b="1" dirty="0"/>
              <a:t>intimacy </a:t>
            </a:r>
            <a:r>
              <a:rPr lang="en-GB" dirty="0"/>
              <a:t>— to know that at least one other person accepts us totally for who we are, “warts 'n' all”</a:t>
            </a:r>
          </a:p>
          <a:p>
            <a:r>
              <a:rPr lang="en-GB" dirty="0" smtClean="0"/>
              <a:t>Feeling </a:t>
            </a:r>
            <a:r>
              <a:rPr lang="en-GB" b="1" dirty="0"/>
              <a:t>part of a wider community</a:t>
            </a:r>
          </a:p>
          <a:p>
            <a:r>
              <a:rPr lang="en-GB" b="1" dirty="0" smtClean="0"/>
              <a:t>Privacy</a:t>
            </a:r>
            <a:r>
              <a:rPr lang="en-GB" dirty="0" smtClean="0"/>
              <a:t> </a:t>
            </a:r>
            <a:r>
              <a:rPr lang="en-GB" dirty="0"/>
              <a:t>— opportunity to reflect and consolidate </a:t>
            </a:r>
            <a:r>
              <a:rPr lang="en-GB" dirty="0" smtClean="0"/>
              <a:t>experience (more if you are introverted)</a:t>
            </a:r>
            <a:endParaRPr lang="en-GB" dirty="0"/>
          </a:p>
          <a:p>
            <a:r>
              <a:rPr lang="en-GB" dirty="0" smtClean="0"/>
              <a:t>Sense </a:t>
            </a:r>
            <a:r>
              <a:rPr lang="en-GB" dirty="0"/>
              <a:t>of </a:t>
            </a:r>
            <a:r>
              <a:rPr lang="en-GB" b="1" dirty="0"/>
              <a:t>status </a:t>
            </a:r>
            <a:r>
              <a:rPr lang="en-GB" dirty="0"/>
              <a:t>within social groupings</a:t>
            </a:r>
          </a:p>
          <a:p>
            <a:r>
              <a:rPr lang="en-GB" dirty="0" smtClean="0"/>
              <a:t>Sense </a:t>
            </a:r>
            <a:r>
              <a:rPr lang="en-GB" dirty="0"/>
              <a:t>of </a:t>
            </a:r>
            <a:r>
              <a:rPr lang="en-GB" b="1" dirty="0"/>
              <a:t>competence and achievement</a:t>
            </a:r>
          </a:p>
          <a:p>
            <a:r>
              <a:rPr lang="en-GB" b="1" dirty="0" smtClean="0"/>
              <a:t>Meaning </a:t>
            </a:r>
            <a:r>
              <a:rPr lang="en-GB" b="1" dirty="0"/>
              <a:t>and purpose </a:t>
            </a:r>
            <a:r>
              <a:rPr lang="en-GB" dirty="0"/>
              <a:t>— which come from being stretched in what we do and think.</a:t>
            </a:r>
          </a:p>
          <a:p>
            <a:endParaRPr lang="en-GB" dirty="0"/>
          </a:p>
        </p:txBody>
      </p:sp>
      <p:pic>
        <p:nvPicPr>
          <p:cNvPr id="4" name="Picture 3"/>
          <p:cNvPicPr>
            <a:picLocks noChangeAspect="1"/>
          </p:cNvPicPr>
          <p:nvPr/>
        </p:nvPicPr>
        <p:blipFill>
          <a:blip r:embed="rId2"/>
          <a:stretch>
            <a:fillRect/>
          </a:stretch>
        </p:blipFill>
        <p:spPr>
          <a:xfrm>
            <a:off x="10075748" y="0"/>
            <a:ext cx="1585097" cy="1816765"/>
          </a:xfrm>
          <a:prstGeom prst="rect">
            <a:avLst/>
          </a:prstGeom>
        </p:spPr>
      </p:pic>
    </p:spTree>
    <p:extLst>
      <p:ext uri="{BB962C8B-B14F-4D97-AF65-F5344CB8AC3E}">
        <p14:creationId xmlns:p14="http://schemas.microsoft.com/office/powerpoint/2010/main" val="280292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029" y="127227"/>
            <a:ext cx="9884228" cy="6568013"/>
          </a:xfrm>
          <a:prstGeom prst="rect">
            <a:avLst/>
          </a:prstGeom>
        </p:spPr>
      </p:pic>
      <p:pic>
        <p:nvPicPr>
          <p:cNvPr id="5" name="Picture 4"/>
          <p:cNvPicPr>
            <a:picLocks noChangeAspect="1"/>
          </p:cNvPicPr>
          <p:nvPr/>
        </p:nvPicPr>
        <p:blipFill>
          <a:blip r:embed="rId3"/>
          <a:stretch>
            <a:fillRect/>
          </a:stretch>
        </p:blipFill>
        <p:spPr>
          <a:xfrm>
            <a:off x="10430623" y="0"/>
            <a:ext cx="1585097" cy="1816765"/>
          </a:xfrm>
          <a:prstGeom prst="rect">
            <a:avLst/>
          </a:prstGeom>
        </p:spPr>
      </p:pic>
    </p:spTree>
    <p:extLst>
      <p:ext uri="{BB962C8B-B14F-4D97-AF65-F5344CB8AC3E}">
        <p14:creationId xmlns:p14="http://schemas.microsoft.com/office/powerpoint/2010/main" val="235875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7999"/>
          </a:xfrm>
          <a:prstGeom prst="rect">
            <a:avLst/>
          </a:prstGeom>
        </p:spPr>
      </p:pic>
      <p:pic>
        <p:nvPicPr>
          <p:cNvPr id="5" name="Picture 4"/>
          <p:cNvPicPr>
            <a:picLocks noChangeAspect="1"/>
          </p:cNvPicPr>
          <p:nvPr/>
        </p:nvPicPr>
        <p:blipFill>
          <a:blip r:embed="rId3"/>
          <a:stretch>
            <a:fillRect/>
          </a:stretch>
        </p:blipFill>
        <p:spPr>
          <a:xfrm>
            <a:off x="10606902" y="0"/>
            <a:ext cx="1585097" cy="1816765"/>
          </a:xfrm>
          <a:prstGeom prst="rect">
            <a:avLst/>
          </a:prstGeom>
        </p:spPr>
      </p:pic>
    </p:spTree>
    <p:extLst>
      <p:ext uri="{BB962C8B-B14F-4D97-AF65-F5344CB8AC3E}">
        <p14:creationId xmlns:p14="http://schemas.microsoft.com/office/powerpoint/2010/main" val="293399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3769" y="2816848"/>
            <a:ext cx="11177336" cy="2160240"/>
            <a:chOff x="467544" y="1700808"/>
            <a:chExt cx="8315557" cy="2160240"/>
          </a:xfrm>
        </p:grpSpPr>
        <p:pic>
          <p:nvPicPr>
            <p:cNvPr id="21" name="Picture 8" descr="http://www.clker.com/cliparts/a/5/d/b/12428029111235359649Quote-left-cs.svg.hi.png"/>
            <p:cNvPicPr>
              <a:picLocks noChangeAspect="1" noChangeArrowheads="1"/>
            </p:cNvPicPr>
            <p:nvPr/>
          </p:nvPicPr>
          <p:blipFill>
            <a:blip r:embed="rId3" cstate="print">
              <a:duotone>
                <a:schemeClr val="accent1">
                  <a:shade val="45000"/>
                  <a:satMod val="135000"/>
                </a:schemeClr>
                <a:prstClr val="white"/>
              </a:duotone>
              <a:lum bright="-14000"/>
            </a:blip>
            <a:srcRect/>
            <a:stretch>
              <a:fillRect/>
            </a:stretch>
          </p:blipFill>
          <p:spPr bwMode="auto">
            <a:xfrm>
              <a:off x="7740352" y="1700808"/>
              <a:ext cx="1042749" cy="2160240"/>
            </a:xfrm>
            <a:prstGeom prst="rect">
              <a:avLst/>
            </a:prstGeom>
            <a:noFill/>
          </p:spPr>
        </p:pic>
        <p:pic>
          <p:nvPicPr>
            <p:cNvPr id="22" name="Picture 21" descr="http://www.clker.com/cliparts/a/5/d/b/12428029111235359649Quote-left-cs.svg.hi.png"/>
            <p:cNvPicPr>
              <a:picLocks noChangeAspect="1" noChangeArrowheads="1"/>
            </p:cNvPicPr>
            <p:nvPr/>
          </p:nvPicPr>
          <p:blipFill>
            <a:blip r:embed="rId3" cstate="print">
              <a:duotone>
                <a:schemeClr val="accent1">
                  <a:shade val="45000"/>
                  <a:satMod val="135000"/>
                </a:schemeClr>
                <a:prstClr val="white"/>
              </a:duotone>
              <a:lum bright="-14000"/>
            </a:blip>
            <a:srcRect/>
            <a:stretch>
              <a:fillRect/>
            </a:stretch>
          </p:blipFill>
          <p:spPr bwMode="auto">
            <a:xfrm rot="10800000">
              <a:off x="467544" y="1700808"/>
              <a:ext cx="1042749" cy="2160240"/>
            </a:xfrm>
            <a:prstGeom prst="rect">
              <a:avLst/>
            </a:prstGeom>
            <a:noFill/>
          </p:spPr>
        </p:pic>
      </p:grpSp>
      <p:sp>
        <p:nvSpPr>
          <p:cNvPr id="23" name="Content Placeholder 3"/>
          <p:cNvSpPr txBox="1">
            <a:spLocks noGrp="1"/>
          </p:cNvSpPr>
          <p:nvPr>
            <p:ph idx="1"/>
          </p:nvPr>
        </p:nvSpPr>
        <p:spPr>
          <a:xfrm>
            <a:off x="1847528" y="3263461"/>
            <a:ext cx="8229600" cy="2652008"/>
          </a:xfrm>
          <a:prstGeom prst="rect">
            <a:avLst/>
          </a:prstGeom>
          <a:noFill/>
        </p:spPr>
        <p:txBody>
          <a:bodyPr wrap="square" rtlCol="0">
            <a:spAutoFit/>
          </a:bodyPr>
          <a:lstStyle/>
          <a:p>
            <a:pPr indent="0" algn="just">
              <a:lnSpc>
                <a:spcPct val="150000"/>
              </a:lnSpc>
              <a:buNone/>
            </a:pPr>
            <a:r>
              <a:rPr lang="en-GB" sz="3200" dirty="0" smtClean="0">
                <a:solidFill>
                  <a:schemeClr val="accent1">
                    <a:lumMod val="50000"/>
                  </a:schemeClr>
                </a:solidFill>
                <a:latin typeface="Georgia" pitchFamily="18" charset="0"/>
              </a:rPr>
              <a:t>“The pursuit of meaning and engagement are much more predictive of life satisfaction than the pursuit of pleasure.</a:t>
            </a:r>
            <a:endParaRPr lang="en-GB" sz="3600" dirty="0">
              <a:solidFill>
                <a:schemeClr val="accent1">
                  <a:lumMod val="50000"/>
                </a:schemeClr>
              </a:solidFill>
            </a:endParaRPr>
          </a:p>
          <a:p>
            <a:pPr algn="r">
              <a:buNone/>
            </a:pPr>
            <a:r>
              <a:rPr lang="en-GB" sz="1400" dirty="0">
                <a:solidFill>
                  <a:schemeClr val="accent1">
                    <a:lumMod val="50000"/>
                  </a:schemeClr>
                </a:solidFill>
              </a:rPr>
              <a:t> Peterson, Park &amp; Seligman (2005)</a:t>
            </a:r>
          </a:p>
        </p:txBody>
      </p:sp>
      <p:pic>
        <p:nvPicPr>
          <p:cNvPr id="3" name="Picture 2"/>
          <p:cNvPicPr>
            <a:picLocks noChangeAspect="1"/>
          </p:cNvPicPr>
          <p:nvPr/>
        </p:nvPicPr>
        <p:blipFill>
          <a:blip r:embed="rId4"/>
          <a:stretch>
            <a:fillRect/>
          </a:stretch>
        </p:blipFill>
        <p:spPr>
          <a:xfrm>
            <a:off x="9886336" y="0"/>
            <a:ext cx="1585097" cy="1816765"/>
          </a:xfrm>
          <a:prstGeom prst="rect">
            <a:avLst/>
          </a:prstGeom>
        </p:spPr>
      </p:pic>
    </p:spTree>
    <p:extLst>
      <p:ext uri="{BB962C8B-B14F-4D97-AF65-F5344CB8AC3E}">
        <p14:creationId xmlns:p14="http://schemas.microsoft.com/office/powerpoint/2010/main" val="116887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Bounce Back framework</a:t>
            </a:r>
            <a:endParaRPr lang="en-GB" dirty="0"/>
          </a:p>
        </p:txBody>
      </p:sp>
      <p:sp>
        <p:nvSpPr>
          <p:cNvPr id="3" name="Content Placeholder 2"/>
          <p:cNvSpPr>
            <a:spLocks noGrp="1"/>
          </p:cNvSpPr>
          <p:nvPr>
            <p:ph idx="1"/>
          </p:nvPr>
        </p:nvSpPr>
        <p:spPr>
          <a:xfrm>
            <a:off x="557350" y="2246811"/>
            <a:ext cx="11260182" cy="4519749"/>
          </a:xfrm>
        </p:spPr>
        <p:txBody>
          <a:bodyPr>
            <a:normAutofit fontScale="92500" lnSpcReduction="20000"/>
          </a:bodyPr>
          <a:lstStyle/>
          <a:p>
            <a:r>
              <a:rPr lang="en-GB" sz="2000" b="1" dirty="0"/>
              <a:t>B</a:t>
            </a:r>
            <a:r>
              <a:rPr lang="en-GB" dirty="0"/>
              <a:t>ad feelings always go way again.</a:t>
            </a:r>
          </a:p>
          <a:p>
            <a:r>
              <a:rPr lang="en-GB" sz="2100" b="1" dirty="0"/>
              <a:t>O</a:t>
            </a:r>
            <a:r>
              <a:rPr lang="en-GB" dirty="0"/>
              <a:t>ther people can help you feel better if you talk to them</a:t>
            </a:r>
          </a:p>
          <a:p>
            <a:r>
              <a:rPr lang="en-GB" sz="2400" b="1" dirty="0"/>
              <a:t>U</a:t>
            </a:r>
            <a:r>
              <a:rPr lang="en-GB" dirty="0"/>
              <a:t>nhelpful thinking makes you feel more </a:t>
            </a:r>
            <a:r>
              <a:rPr lang="en-GB" dirty="0" smtClean="0"/>
              <a:t>upset (and you can change it).</a:t>
            </a:r>
            <a:endParaRPr lang="en-GB" dirty="0"/>
          </a:p>
          <a:p>
            <a:r>
              <a:rPr lang="en-GB" sz="2000" b="1" dirty="0"/>
              <a:t>N</a:t>
            </a:r>
            <a:r>
              <a:rPr lang="en-GB" dirty="0"/>
              <a:t>obody is perfect. Mistakes help you </a:t>
            </a:r>
            <a:r>
              <a:rPr lang="en-GB" dirty="0" smtClean="0"/>
              <a:t>learn (growth mindset)</a:t>
            </a:r>
            <a:endParaRPr lang="en-GB" dirty="0"/>
          </a:p>
          <a:p>
            <a:r>
              <a:rPr lang="en-GB" sz="2400" b="1" dirty="0"/>
              <a:t>C</a:t>
            </a:r>
            <a:r>
              <a:rPr lang="en-GB" dirty="0"/>
              <a:t>oncentrate on the good things and have a </a:t>
            </a:r>
            <a:r>
              <a:rPr lang="en-GB" dirty="0" smtClean="0"/>
              <a:t>laugh (helpful thinking habits, gratitude)</a:t>
            </a:r>
            <a:endParaRPr lang="en-GB" dirty="0"/>
          </a:p>
          <a:p>
            <a:r>
              <a:rPr lang="en-GB" sz="2400" b="1" dirty="0"/>
              <a:t>E</a:t>
            </a:r>
            <a:r>
              <a:rPr lang="en-GB" dirty="0"/>
              <a:t>verybody feels sad and worried sometimes, not just </a:t>
            </a:r>
            <a:r>
              <a:rPr lang="en-GB" dirty="0" smtClean="0"/>
              <a:t>you</a:t>
            </a:r>
          </a:p>
          <a:p>
            <a:endParaRPr lang="en-GB" dirty="0" smtClean="0"/>
          </a:p>
          <a:p>
            <a:r>
              <a:rPr lang="en-GB" sz="2400" b="1" dirty="0"/>
              <a:t>B</a:t>
            </a:r>
            <a:r>
              <a:rPr lang="en-GB" dirty="0"/>
              <a:t>lame fairly- how much of what happened was because of you, how much was because of others and how much was because of bad luck or circumstances?</a:t>
            </a:r>
          </a:p>
          <a:p>
            <a:r>
              <a:rPr lang="en-GB" sz="2000" b="1" dirty="0"/>
              <a:t>A</a:t>
            </a:r>
            <a:r>
              <a:rPr lang="en-GB" dirty="0"/>
              <a:t>ccept the things you can’t change, but try to change what you </a:t>
            </a:r>
            <a:r>
              <a:rPr lang="en-GB" dirty="0" smtClean="0"/>
              <a:t>can (and know the difference!)</a:t>
            </a:r>
            <a:endParaRPr lang="en-GB" dirty="0"/>
          </a:p>
          <a:p>
            <a:r>
              <a:rPr lang="en-GB" sz="2400" b="1" dirty="0" err="1"/>
              <a:t>C</a:t>
            </a:r>
            <a:r>
              <a:rPr lang="en-GB" dirty="0" err="1"/>
              <a:t>atastrophising</a:t>
            </a:r>
            <a:r>
              <a:rPr lang="en-GB" dirty="0"/>
              <a:t> exaggerates your worries. Don’t believe the worst possible picture.</a:t>
            </a:r>
          </a:p>
          <a:p>
            <a:r>
              <a:rPr lang="en-GB" sz="2400" b="1" dirty="0"/>
              <a:t>K</a:t>
            </a:r>
            <a:r>
              <a:rPr lang="en-GB" dirty="0"/>
              <a:t>eep things in perspective. It’s only one part of your life.</a:t>
            </a:r>
          </a:p>
          <a:p>
            <a:endParaRPr lang="en-GB" dirty="0"/>
          </a:p>
        </p:txBody>
      </p:sp>
      <p:pic>
        <p:nvPicPr>
          <p:cNvPr id="4" name="Picture 3"/>
          <p:cNvPicPr>
            <a:picLocks noChangeAspect="1"/>
          </p:cNvPicPr>
          <p:nvPr/>
        </p:nvPicPr>
        <p:blipFill>
          <a:blip r:embed="rId2"/>
          <a:stretch>
            <a:fillRect/>
          </a:stretch>
        </p:blipFill>
        <p:spPr>
          <a:xfrm>
            <a:off x="9916367" y="0"/>
            <a:ext cx="1585097" cy="1816765"/>
          </a:xfrm>
          <a:prstGeom prst="rect">
            <a:avLst/>
          </a:prstGeom>
        </p:spPr>
      </p:pic>
    </p:spTree>
    <p:extLst>
      <p:ext uri="{BB962C8B-B14F-4D97-AF65-F5344CB8AC3E}">
        <p14:creationId xmlns:p14="http://schemas.microsoft.com/office/powerpoint/2010/main" val="157963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2626695"/>
            <a:ext cx="10559143" cy="2736304"/>
          </a:xfrm>
        </p:spPr>
        <p:txBody>
          <a:bodyPr>
            <a:noAutofit/>
          </a:bodyPr>
          <a:lstStyle/>
          <a:p>
            <a:pPr indent="0">
              <a:spcBef>
                <a:spcPts val="0"/>
              </a:spcBef>
              <a:buNone/>
              <a:defRPr/>
            </a:pPr>
            <a:r>
              <a:rPr lang="en-GB" sz="2800" dirty="0">
                <a:solidFill>
                  <a:schemeClr val="tx2"/>
                </a:solidFill>
              </a:rPr>
              <a:t>On your own, think about your life in energy terms. Think about the situations, places, people and activities that inspire you and give you energy, the things that make you feel great to be alive. Think also about those aspects that least energise and inspire you.</a:t>
            </a:r>
          </a:p>
        </p:txBody>
      </p:sp>
      <p:sp>
        <p:nvSpPr>
          <p:cNvPr id="6" name="Title 1"/>
          <p:cNvSpPr txBox="1">
            <a:spLocks/>
          </p:cNvSpPr>
          <p:nvPr/>
        </p:nvSpPr>
        <p:spPr bwMode="auto">
          <a:xfrm>
            <a:off x="1524000" y="188640"/>
            <a:ext cx="9144000" cy="1268760"/>
          </a:xfrm>
          <a:prstGeom prst="rect">
            <a:avLst/>
          </a:prstGeom>
        </p:spPr>
        <p:txBody>
          <a:bodyPr vert="horz" wrap="square" lIns="91440" tIns="45720" rIns="91440" bIns="45720" numCol="1" anchor="b" anchorCtr="0" compatLnSpc="1">
            <a:prstTxWarp prst="textNoShape">
              <a:avLst/>
            </a:prstTxWarp>
            <a:normAutofit/>
          </a:bodyPr>
          <a:lstStyle/>
          <a:p>
            <a:pPr algn="ctr" defTabSz="914400" fontAlgn="base">
              <a:spcBef>
                <a:spcPct val="0"/>
              </a:spcBef>
              <a:spcAft>
                <a:spcPct val="0"/>
              </a:spcAft>
              <a:defRPr/>
            </a:pPr>
            <a:r>
              <a:rPr lang="en-GB" sz="3900" b="1" dirty="0" smtClean="0">
                <a:solidFill>
                  <a:schemeClr val="bg1"/>
                </a:solidFill>
                <a:latin typeface="+mj-lt"/>
                <a:ea typeface="+mj-ea"/>
                <a:cs typeface="+mj-cs"/>
              </a:rPr>
              <a:t>Activity: </a:t>
            </a:r>
            <a:r>
              <a:rPr lang="en-GB" sz="3900" b="1" dirty="0">
                <a:solidFill>
                  <a:schemeClr val="bg1"/>
                </a:solidFill>
                <a:latin typeface="+mj-lt"/>
                <a:ea typeface="+mj-ea"/>
                <a:cs typeface="+mj-cs"/>
              </a:rPr>
              <a:t>Energy Exercise</a:t>
            </a:r>
          </a:p>
        </p:txBody>
      </p:sp>
      <p:grpSp>
        <p:nvGrpSpPr>
          <p:cNvPr id="9" name="Group 8"/>
          <p:cNvGrpSpPr/>
          <p:nvPr/>
        </p:nvGrpSpPr>
        <p:grpSpPr>
          <a:xfrm>
            <a:off x="1630778" y="5868059"/>
            <a:ext cx="8748464" cy="664235"/>
            <a:chOff x="395536" y="5167113"/>
            <a:chExt cx="7750695" cy="664235"/>
          </a:xfrm>
        </p:grpSpPr>
        <p:sp>
          <p:nvSpPr>
            <p:cNvPr id="7" name="Text Placeholder 3"/>
            <p:cNvSpPr txBox="1">
              <a:spLocks/>
            </p:cNvSpPr>
            <p:nvPr/>
          </p:nvSpPr>
          <p:spPr bwMode="auto">
            <a:xfrm>
              <a:off x="395536" y="5167113"/>
              <a:ext cx="3888432" cy="664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indent="-273050" algn="ctr" defTabSz="914400" eaLnBrk="0" fontAlgn="base" hangingPunct="0">
                <a:spcBef>
                  <a:spcPts val="600"/>
                </a:spcBef>
                <a:spcAft>
                  <a:spcPct val="0"/>
                </a:spcAft>
                <a:buClr>
                  <a:schemeClr val="accent1"/>
                </a:buClr>
                <a:buSzPct val="70000"/>
                <a:defRPr/>
              </a:pPr>
              <a:r>
                <a:rPr lang="en-GB" sz="2000" b="1" dirty="0">
                  <a:solidFill>
                    <a:schemeClr val="accent1">
                      <a:lumMod val="50000"/>
                    </a:schemeClr>
                  </a:solidFill>
                </a:rPr>
                <a:t>Most Energising, Inspiring </a:t>
              </a:r>
            </a:p>
          </p:txBody>
        </p:sp>
        <p:sp>
          <p:nvSpPr>
            <p:cNvPr id="8" name="Text Placeholder 5"/>
            <p:cNvSpPr txBox="1">
              <a:spLocks/>
            </p:cNvSpPr>
            <p:nvPr/>
          </p:nvSpPr>
          <p:spPr>
            <a:xfrm>
              <a:off x="4499992" y="5175194"/>
              <a:ext cx="3646239" cy="648072"/>
            </a:xfrm>
            <a:prstGeom prst="roundRect">
              <a:avLst>
                <a:gd name="adj" fmla="val 16667"/>
              </a:avLst>
            </a:prstGeom>
          </p:spPr>
          <p:txBody>
            <a:bodyPr>
              <a:noAutofit/>
            </a:bodyPr>
            <a:lstStyle/>
            <a:p>
              <a:pPr marL="273050" indent="-273050" defTabSz="914400" eaLnBrk="0" fontAlgn="base" hangingPunct="0">
                <a:spcBef>
                  <a:spcPts val="600"/>
                </a:spcBef>
                <a:spcAft>
                  <a:spcPct val="0"/>
                </a:spcAft>
                <a:buClr>
                  <a:schemeClr val="accent1"/>
                </a:buClr>
                <a:buSzPct val="70000"/>
                <a:defRPr/>
              </a:pPr>
              <a:r>
                <a:rPr lang="en-GB" sz="2000" b="1" dirty="0">
                  <a:solidFill>
                    <a:schemeClr val="accent1">
                      <a:lumMod val="50000"/>
                    </a:schemeClr>
                  </a:solidFill>
                </a:rPr>
                <a:t>Least Energising, Inspiring</a:t>
              </a:r>
            </a:p>
          </p:txBody>
        </p:sp>
      </p:grpSp>
      <p:pic>
        <p:nvPicPr>
          <p:cNvPr id="2" name="Picture 1"/>
          <p:cNvPicPr>
            <a:picLocks noChangeAspect="1"/>
          </p:cNvPicPr>
          <p:nvPr/>
        </p:nvPicPr>
        <p:blipFill>
          <a:blip r:embed="rId3"/>
          <a:stretch>
            <a:fillRect/>
          </a:stretch>
        </p:blipFill>
        <p:spPr>
          <a:xfrm>
            <a:off x="10093165" y="0"/>
            <a:ext cx="1585097" cy="1816765"/>
          </a:xfrm>
          <a:prstGeom prst="rect">
            <a:avLst/>
          </a:prstGeom>
        </p:spPr>
      </p:pic>
    </p:spTree>
    <p:extLst>
      <p:ext uri="{BB962C8B-B14F-4D97-AF65-F5344CB8AC3E}">
        <p14:creationId xmlns:p14="http://schemas.microsoft.com/office/powerpoint/2010/main" val="103796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Sleep </a:t>
            </a:r>
            <a:endParaRPr lang="en-GB" dirty="0"/>
          </a:p>
        </p:txBody>
      </p:sp>
      <p:sp>
        <p:nvSpPr>
          <p:cNvPr id="3" name="Content Placeholder 2"/>
          <p:cNvSpPr>
            <a:spLocks noGrp="1"/>
          </p:cNvSpPr>
          <p:nvPr>
            <p:ph idx="1"/>
          </p:nvPr>
        </p:nvSpPr>
        <p:spPr>
          <a:xfrm>
            <a:off x="435429" y="2427513"/>
            <a:ext cx="11321141" cy="4332515"/>
          </a:xfrm>
        </p:spPr>
        <p:txBody>
          <a:bodyPr>
            <a:normAutofit/>
          </a:bodyPr>
          <a:lstStyle/>
          <a:p>
            <a:r>
              <a:rPr lang="en-GB" sz="2400" dirty="0"/>
              <a:t>Poor sleep </a:t>
            </a:r>
            <a:r>
              <a:rPr lang="en-GB" sz="2400" dirty="0" smtClean="0"/>
              <a:t>is </a:t>
            </a:r>
            <a:r>
              <a:rPr lang="en-GB" sz="2400" dirty="0"/>
              <a:t>linked to a greater risk of obesity, lower immunity, </a:t>
            </a:r>
            <a:r>
              <a:rPr lang="en-GB" sz="2400" dirty="0" smtClean="0"/>
              <a:t>a </a:t>
            </a:r>
            <a:r>
              <a:rPr lang="en-GB" sz="2400" dirty="0"/>
              <a:t>lack of emotional </a:t>
            </a:r>
            <a:r>
              <a:rPr lang="en-GB" sz="2400" dirty="0" smtClean="0"/>
              <a:t>control, poor </a:t>
            </a:r>
            <a:r>
              <a:rPr lang="en-GB" sz="2400" dirty="0"/>
              <a:t>school performance, </a:t>
            </a:r>
            <a:r>
              <a:rPr lang="en-GB" sz="2400" dirty="0" smtClean="0"/>
              <a:t>and mental </a:t>
            </a:r>
            <a:r>
              <a:rPr lang="en-GB" sz="2400" dirty="0"/>
              <a:t>health </a:t>
            </a:r>
            <a:r>
              <a:rPr lang="en-GB" sz="2400" dirty="0" smtClean="0"/>
              <a:t>issues. </a:t>
            </a:r>
          </a:p>
          <a:p>
            <a:r>
              <a:rPr lang="en-GB" sz="2400" dirty="0" smtClean="0"/>
              <a:t>Adolescents </a:t>
            </a:r>
            <a:r>
              <a:rPr lang="en-GB" sz="2400" dirty="0"/>
              <a:t>need about </a:t>
            </a:r>
            <a:r>
              <a:rPr lang="en-GB" sz="2400" dirty="0" smtClean="0"/>
              <a:t>9 </a:t>
            </a:r>
            <a:r>
              <a:rPr lang="en-GB" sz="2400" dirty="0"/>
              <a:t>hours of sleep a </a:t>
            </a:r>
            <a:r>
              <a:rPr lang="en-GB" sz="2400" dirty="0" smtClean="0"/>
              <a:t>night. </a:t>
            </a:r>
            <a:r>
              <a:rPr lang="en-GB" sz="2400" dirty="0" smtClean="0"/>
              <a:t>The </a:t>
            </a:r>
            <a:r>
              <a:rPr lang="en-GB" sz="2400" dirty="0"/>
              <a:t>vast majority do not get that amount, particularly on weeknights. </a:t>
            </a:r>
            <a:endParaRPr lang="en-GB" sz="2400" dirty="0" smtClean="0"/>
          </a:p>
          <a:p>
            <a:r>
              <a:rPr lang="en-GB" sz="2400" dirty="0"/>
              <a:t>B</a:t>
            </a:r>
            <a:r>
              <a:rPr lang="en-GB" sz="2400" dirty="0" smtClean="0"/>
              <a:t>lue </a:t>
            </a:r>
            <a:r>
              <a:rPr lang="en-GB" sz="2400" dirty="0"/>
              <a:t>light emitted by </a:t>
            </a:r>
            <a:r>
              <a:rPr lang="en-GB" sz="2400" dirty="0" smtClean="0"/>
              <a:t>smartphones, tablets and TVs </a:t>
            </a:r>
            <a:r>
              <a:rPr lang="en-GB" sz="2400" dirty="0"/>
              <a:t>is known to reduce the </a:t>
            </a:r>
            <a:r>
              <a:rPr lang="en-GB" sz="2400" dirty="0" smtClean="0"/>
              <a:t>production </a:t>
            </a:r>
            <a:r>
              <a:rPr lang="en-GB" sz="2400" dirty="0"/>
              <a:t>of </a:t>
            </a:r>
            <a:r>
              <a:rPr lang="en-GB" sz="2400" b="1" dirty="0"/>
              <a:t>melatonin</a:t>
            </a:r>
            <a:r>
              <a:rPr lang="en-GB" sz="2400" dirty="0"/>
              <a:t>, the hormone that makes us feel sleepy</a:t>
            </a:r>
          </a:p>
          <a:p>
            <a:r>
              <a:rPr lang="en-GB" sz="2400" dirty="0" smtClean="0"/>
              <a:t>Fizzy </a:t>
            </a:r>
            <a:r>
              <a:rPr lang="en-GB" sz="2400" dirty="0"/>
              <a:t>drinks high in sugar and </a:t>
            </a:r>
            <a:r>
              <a:rPr lang="en-GB" sz="2400" dirty="0" smtClean="0"/>
              <a:t>caffeine </a:t>
            </a:r>
            <a:r>
              <a:rPr lang="en-GB" sz="2400" dirty="0"/>
              <a:t>also </a:t>
            </a:r>
            <a:r>
              <a:rPr lang="en-GB" sz="2400" dirty="0" smtClean="0"/>
              <a:t>make </a:t>
            </a:r>
            <a:r>
              <a:rPr lang="en-GB" sz="2400" dirty="0"/>
              <a:t>it harder for children to switch off at </a:t>
            </a:r>
            <a:r>
              <a:rPr lang="en-GB" sz="2400" dirty="0" smtClean="0"/>
              <a:t>night</a:t>
            </a:r>
          </a:p>
          <a:p>
            <a:r>
              <a:rPr lang="en-GB" sz="2400" b="1" dirty="0" smtClean="0"/>
              <a:t>GET SCREENS OUT OF BEDROOMS AT NIGHT TIME</a:t>
            </a:r>
            <a:r>
              <a:rPr lang="en-GB" sz="2400" dirty="0" smtClean="0"/>
              <a:t>.</a:t>
            </a:r>
          </a:p>
          <a:p>
            <a:pPr marL="0" indent="0">
              <a:buNone/>
            </a:pPr>
            <a:endParaRPr lang="en-GB" dirty="0"/>
          </a:p>
        </p:txBody>
      </p:sp>
      <p:pic>
        <p:nvPicPr>
          <p:cNvPr id="4" name="Picture 3"/>
          <p:cNvPicPr>
            <a:picLocks noChangeAspect="1"/>
          </p:cNvPicPr>
          <p:nvPr/>
        </p:nvPicPr>
        <p:blipFill>
          <a:blip r:embed="rId2"/>
          <a:stretch>
            <a:fillRect/>
          </a:stretch>
        </p:blipFill>
        <p:spPr>
          <a:xfrm>
            <a:off x="9995194" y="0"/>
            <a:ext cx="1585097" cy="1816765"/>
          </a:xfrm>
          <a:prstGeom prst="rect">
            <a:avLst/>
          </a:prstGeom>
        </p:spPr>
      </p:pic>
    </p:spTree>
    <p:extLst>
      <p:ext uri="{BB962C8B-B14F-4D97-AF65-F5344CB8AC3E}">
        <p14:creationId xmlns:p14="http://schemas.microsoft.com/office/powerpoint/2010/main" val="95588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Never had it so good?</a:t>
            </a:r>
            <a:endParaRPr lang="en-GB" dirty="0"/>
          </a:p>
        </p:txBody>
      </p:sp>
      <p:sp>
        <p:nvSpPr>
          <p:cNvPr id="3" name="Content Placeholder 2"/>
          <p:cNvSpPr>
            <a:spLocks noGrp="1"/>
          </p:cNvSpPr>
          <p:nvPr>
            <p:ph idx="1"/>
          </p:nvPr>
        </p:nvSpPr>
        <p:spPr>
          <a:xfrm>
            <a:off x="431800" y="2311400"/>
            <a:ext cx="11760200" cy="4381500"/>
          </a:xfrm>
        </p:spPr>
        <p:txBody>
          <a:bodyPr>
            <a:normAutofit/>
          </a:bodyPr>
          <a:lstStyle/>
          <a:p>
            <a:pPr marL="0" indent="0">
              <a:buNone/>
            </a:pPr>
            <a:r>
              <a:rPr lang="en-GB" dirty="0">
                <a:hlinkClick r:id="rId2"/>
              </a:rPr>
              <a:t>http://</a:t>
            </a:r>
            <a:r>
              <a:rPr lang="en-GB" dirty="0" smtClean="0">
                <a:hlinkClick r:id="rId2"/>
              </a:rPr>
              <a:t>www.abc.net.au/4corners/stories/2015/11/16/4350533.htm</a:t>
            </a:r>
            <a:r>
              <a:rPr lang="en-GB" dirty="0" smtClean="0"/>
              <a:t>  [2.15]</a:t>
            </a:r>
          </a:p>
          <a:p>
            <a:r>
              <a:rPr lang="en-GB" dirty="0" smtClean="0"/>
              <a:t>Family breakdown </a:t>
            </a:r>
            <a:endParaRPr lang="en-GB" dirty="0"/>
          </a:p>
          <a:p>
            <a:r>
              <a:rPr lang="en-GB" dirty="0" smtClean="0"/>
              <a:t>Pressure </a:t>
            </a:r>
            <a:r>
              <a:rPr lang="en-GB" dirty="0"/>
              <a:t>to </a:t>
            </a:r>
            <a:r>
              <a:rPr lang="en-GB" dirty="0" smtClean="0"/>
              <a:t>have </a:t>
            </a:r>
            <a:r>
              <a:rPr lang="en-GB" dirty="0"/>
              <a:t>money, the perfect body and </a:t>
            </a:r>
            <a:r>
              <a:rPr lang="en-GB" dirty="0" smtClean="0"/>
              <a:t>lifestyle due to an increasingly materialist culture</a:t>
            </a:r>
          </a:p>
          <a:p>
            <a:r>
              <a:rPr lang="en-GB" dirty="0"/>
              <a:t>Increased use of </a:t>
            </a:r>
            <a:r>
              <a:rPr lang="en-GB" dirty="0" err="1"/>
              <a:t>photoshop</a:t>
            </a:r>
            <a:r>
              <a:rPr lang="en-GB" dirty="0"/>
              <a:t> creating </a:t>
            </a:r>
            <a:r>
              <a:rPr lang="en-GB" dirty="0" smtClean="0"/>
              <a:t>unachievable </a:t>
            </a:r>
            <a:r>
              <a:rPr lang="en-GB" dirty="0"/>
              <a:t>standards of </a:t>
            </a:r>
            <a:r>
              <a:rPr lang="en-GB" dirty="0" smtClean="0"/>
              <a:t>beauty and fitness</a:t>
            </a:r>
            <a:endParaRPr lang="en-GB" dirty="0"/>
          </a:p>
          <a:p>
            <a:r>
              <a:rPr lang="en-GB" dirty="0" smtClean="0"/>
              <a:t>24 hr </a:t>
            </a:r>
            <a:r>
              <a:rPr lang="en-GB" dirty="0"/>
              <a:t>social </a:t>
            </a:r>
            <a:r>
              <a:rPr lang="en-GB" dirty="0" smtClean="0"/>
              <a:t>networking, FOMO, </a:t>
            </a:r>
            <a:r>
              <a:rPr lang="en-GB" dirty="0" smtClean="0"/>
              <a:t>‘need’ </a:t>
            </a:r>
            <a:r>
              <a:rPr lang="en-GB" dirty="0" smtClean="0"/>
              <a:t>to maintain an online presence</a:t>
            </a:r>
          </a:p>
          <a:p>
            <a:r>
              <a:rPr lang="en-GB" dirty="0" smtClean="0"/>
              <a:t>Exposure to inappropriate online content </a:t>
            </a:r>
            <a:r>
              <a:rPr lang="en-GB" dirty="0"/>
              <a:t>from a young </a:t>
            </a:r>
            <a:r>
              <a:rPr lang="en-GB" dirty="0" smtClean="0"/>
              <a:t>age including pornography</a:t>
            </a:r>
            <a:endParaRPr lang="en-GB" dirty="0"/>
          </a:p>
          <a:p>
            <a:r>
              <a:rPr lang="en-GB" dirty="0" smtClean="0"/>
              <a:t>Increasing </a:t>
            </a:r>
            <a:r>
              <a:rPr lang="en-GB" dirty="0"/>
              <a:t>sexual pressures </a:t>
            </a:r>
            <a:r>
              <a:rPr lang="en-GB" dirty="0" smtClean="0"/>
              <a:t>/early </a:t>
            </a:r>
            <a:r>
              <a:rPr lang="en-GB" dirty="0"/>
              <a:t>sexualisation </a:t>
            </a:r>
            <a:endParaRPr lang="en-GB" dirty="0" smtClean="0"/>
          </a:p>
          <a:p>
            <a:r>
              <a:rPr lang="en-GB" dirty="0" smtClean="0"/>
              <a:t>Bullying </a:t>
            </a:r>
            <a:r>
              <a:rPr lang="en-GB" dirty="0"/>
              <a:t>on and offline </a:t>
            </a:r>
            <a:endParaRPr lang="en-GB" dirty="0" smtClean="0"/>
          </a:p>
          <a:p>
            <a:r>
              <a:rPr lang="en-GB" dirty="0" smtClean="0"/>
              <a:t>Exposure to violence, </a:t>
            </a:r>
            <a:r>
              <a:rPr lang="en-GB" dirty="0" smtClean="0"/>
              <a:t>sexism </a:t>
            </a:r>
            <a:r>
              <a:rPr lang="en-GB" dirty="0" smtClean="0"/>
              <a:t>in online games and music videos</a:t>
            </a:r>
            <a:endParaRPr lang="en-GB" dirty="0"/>
          </a:p>
          <a:p>
            <a:r>
              <a:rPr lang="en-GB" dirty="0" smtClean="0"/>
              <a:t>Fear </a:t>
            </a:r>
            <a:r>
              <a:rPr lang="en-GB" dirty="0"/>
              <a:t>of </a:t>
            </a:r>
            <a:r>
              <a:rPr lang="en-GB" dirty="0" smtClean="0"/>
              <a:t>crime/terrorism, rolling </a:t>
            </a:r>
            <a:r>
              <a:rPr lang="en-GB" dirty="0" smtClean="0"/>
              <a:t>news </a:t>
            </a:r>
            <a:endParaRPr lang="en-GB" dirty="0"/>
          </a:p>
          <a:p>
            <a:r>
              <a:rPr lang="en-GB" dirty="0" smtClean="0"/>
              <a:t>University </a:t>
            </a:r>
            <a:r>
              <a:rPr lang="en-GB" dirty="0"/>
              <a:t>entry </a:t>
            </a:r>
            <a:r>
              <a:rPr lang="en-GB" dirty="0" smtClean="0"/>
              <a:t>more </a:t>
            </a:r>
            <a:r>
              <a:rPr lang="en-GB" dirty="0"/>
              <a:t>competitive and </a:t>
            </a:r>
            <a:r>
              <a:rPr lang="en-GB" dirty="0" smtClean="0"/>
              <a:t>expensive, less clarity or security about employment options.</a:t>
            </a:r>
          </a:p>
        </p:txBody>
      </p:sp>
      <p:pic>
        <p:nvPicPr>
          <p:cNvPr id="4" name="Picture 3"/>
          <p:cNvPicPr>
            <a:picLocks noChangeAspect="1"/>
          </p:cNvPicPr>
          <p:nvPr/>
        </p:nvPicPr>
        <p:blipFill>
          <a:blip r:embed="rId3"/>
          <a:stretch>
            <a:fillRect/>
          </a:stretch>
        </p:blipFill>
        <p:spPr>
          <a:xfrm>
            <a:off x="10158480" y="0"/>
            <a:ext cx="1585097" cy="1816765"/>
          </a:xfrm>
          <a:prstGeom prst="rect">
            <a:avLst/>
          </a:prstGeom>
        </p:spPr>
      </p:pic>
    </p:spTree>
    <p:extLst>
      <p:ext uri="{BB962C8B-B14F-4D97-AF65-F5344CB8AC3E}">
        <p14:creationId xmlns:p14="http://schemas.microsoft.com/office/powerpoint/2010/main" val="3337652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263" y="355826"/>
            <a:ext cx="9805851" cy="6017759"/>
          </a:xfrm>
          <a:prstGeom prst="rect">
            <a:avLst/>
          </a:prstGeom>
        </p:spPr>
      </p:pic>
      <p:pic>
        <p:nvPicPr>
          <p:cNvPr id="2" name="Picture 1"/>
          <p:cNvPicPr>
            <a:picLocks noChangeAspect="1"/>
          </p:cNvPicPr>
          <p:nvPr/>
        </p:nvPicPr>
        <p:blipFill>
          <a:blip r:embed="rId3"/>
          <a:stretch>
            <a:fillRect/>
          </a:stretch>
        </p:blipFill>
        <p:spPr>
          <a:xfrm>
            <a:off x="10016966" y="0"/>
            <a:ext cx="1585097" cy="1816765"/>
          </a:xfrm>
          <a:prstGeom prst="rect">
            <a:avLst/>
          </a:prstGeom>
        </p:spPr>
      </p:pic>
    </p:spTree>
    <p:extLst>
      <p:ext uri="{BB962C8B-B14F-4D97-AF65-F5344CB8AC3E}">
        <p14:creationId xmlns:p14="http://schemas.microsoft.com/office/powerpoint/2010/main" val="3834516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Sleep</a:t>
            </a:r>
            <a:endParaRPr lang="en-GB" dirty="0"/>
          </a:p>
        </p:txBody>
      </p:sp>
      <p:sp>
        <p:nvSpPr>
          <p:cNvPr id="3" name="Content Placeholder 2"/>
          <p:cNvSpPr>
            <a:spLocks noGrp="1"/>
          </p:cNvSpPr>
          <p:nvPr>
            <p:ph idx="1"/>
          </p:nvPr>
        </p:nvSpPr>
        <p:spPr>
          <a:xfrm>
            <a:off x="391886" y="2229395"/>
            <a:ext cx="11225348" cy="4528456"/>
          </a:xfrm>
        </p:spPr>
        <p:txBody>
          <a:bodyPr>
            <a:normAutofit lnSpcReduction="10000"/>
          </a:bodyPr>
          <a:lstStyle/>
          <a:p>
            <a:r>
              <a:rPr lang="en-GB" dirty="0" smtClean="0"/>
              <a:t>Make </a:t>
            </a:r>
            <a:r>
              <a:rPr lang="en-GB" dirty="0" smtClean="0"/>
              <a:t>bedrooms </a:t>
            </a:r>
            <a:r>
              <a:rPr lang="en-GB" dirty="0"/>
              <a:t>a sleep haven. Keep </a:t>
            </a:r>
            <a:r>
              <a:rPr lang="en-GB" dirty="0" smtClean="0"/>
              <a:t>cool</a:t>
            </a:r>
            <a:r>
              <a:rPr lang="en-GB" dirty="0"/>
              <a:t>, quiet and dark. </a:t>
            </a:r>
            <a:r>
              <a:rPr lang="en-GB" dirty="0" smtClean="0"/>
              <a:t>Try eyeshades, earplugs or </a:t>
            </a:r>
            <a:r>
              <a:rPr lang="en-GB" dirty="0"/>
              <a:t>blackout curtains. Let in bright light in the morning to signal your body to wake up. </a:t>
            </a:r>
          </a:p>
          <a:p>
            <a:r>
              <a:rPr lang="en-GB" dirty="0" smtClean="0"/>
              <a:t>Avoid caffeine </a:t>
            </a:r>
            <a:r>
              <a:rPr lang="en-GB" dirty="0"/>
              <a:t>close to </a:t>
            </a:r>
            <a:r>
              <a:rPr lang="en-GB" dirty="0" smtClean="0"/>
              <a:t>bedtime. </a:t>
            </a:r>
            <a:endParaRPr lang="en-GB" dirty="0"/>
          </a:p>
          <a:p>
            <a:r>
              <a:rPr lang="en-GB" dirty="0" smtClean="0"/>
              <a:t>Establish </a:t>
            </a:r>
            <a:r>
              <a:rPr lang="en-GB" dirty="0"/>
              <a:t>a bed and wake-time and stick to it, coming as close as you can on the weekends. A consistent sleep schedule </a:t>
            </a:r>
            <a:r>
              <a:rPr lang="en-GB" dirty="0" smtClean="0"/>
              <a:t>allows </a:t>
            </a:r>
            <a:r>
              <a:rPr lang="en-GB" dirty="0"/>
              <a:t>your body to get in sync with its natural </a:t>
            </a:r>
            <a:r>
              <a:rPr lang="en-GB" dirty="0" smtClean="0"/>
              <a:t>patterns. </a:t>
            </a:r>
            <a:endParaRPr lang="en-GB" dirty="0"/>
          </a:p>
          <a:p>
            <a:r>
              <a:rPr lang="en-GB" dirty="0" smtClean="0"/>
              <a:t>Don’t </a:t>
            </a:r>
            <a:r>
              <a:rPr lang="en-GB" dirty="0"/>
              <a:t>eat, drink, or exercise within a few hours of your bedtime. Don’t leave </a:t>
            </a:r>
            <a:r>
              <a:rPr lang="en-GB" dirty="0" smtClean="0"/>
              <a:t>homework </a:t>
            </a:r>
            <a:r>
              <a:rPr lang="en-GB" dirty="0"/>
              <a:t>for the last minute. </a:t>
            </a:r>
            <a:endParaRPr lang="en-GB" dirty="0" smtClean="0"/>
          </a:p>
          <a:p>
            <a:r>
              <a:rPr lang="en-GB" dirty="0" smtClean="0"/>
              <a:t>Avoid any screen time </a:t>
            </a:r>
            <a:r>
              <a:rPr lang="en-GB" dirty="0"/>
              <a:t>in the hour before you </a:t>
            </a:r>
            <a:r>
              <a:rPr lang="en-GB" dirty="0" smtClean="0"/>
              <a:t>go </a:t>
            </a:r>
            <a:r>
              <a:rPr lang="en-GB" dirty="0"/>
              <a:t>to bed. Stick to quiet, calm </a:t>
            </a:r>
            <a:r>
              <a:rPr lang="en-GB" dirty="0" smtClean="0"/>
              <a:t>activities</a:t>
            </a:r>
          </a:p>
          <a:p>
            <a:r>
              <a:rPr lang="en-GB" dirty="0" smtClean="0"/>
              <a:t>Do the </a:t>
            </a:r>
            <a:r>
              <a:rPr lang="en-GB" dirty="0"/>
              <a:t>same things every night before you go to sleep</a:t>
            </a:r>
            <a:r>
              <a:rPr lang="en-GB" dirty="0" smtClean="0"/>
              <a:t>, to teach </a:t>
            </a:r>
            <a:r>
              <a:rPr lang="en-GB" dirty="0"/>
              <a:t>your body the signals that it’s time for bed. </a:t>
            </a:r>
            <a:endParaRPr lang="en-GB" dirty="0" smtClean="0"/>
          </a:p>
          <a:p>
            <a:r>
              <a:rPr lang="en-GB" dirty="0" smtClean="0"/>
              <a:t>Try </a:t>
            </a:r>
            <a:r>
              <a:rPr lang="en-GB" dirty="0"/>
              <a:t>taking a bath or shower (this will leave you extra time in the morning), or reading a book. </a:t>
            </a:r>
          </a:p>
          <a:p>
            <a:r>
              <a:rPr lang="en-GB" dirty="0" smtClean="0"/>
              <a:t>Try </a:t>
            </a:r>
            <a:r>
              <a:rPr lang="en-GB" dirty="0"/>
              <a:t>keeping a diary or to-do list. If you jot notes down before you go to sleep, you’ll be less likely to stay awake worrying or stressing. </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10191137" y="0"/>
            <a:ext cx="1585097" cy="1816765"/>
          </a:xfrm>
          <a:prstGeom prst="rect">
            <a:avLst/>
          </a:prstGeom>
        </p:spPr>
      </p:pic>
    </p:spTree>
    <p:extLst>
      <p:ext uri="{BB962C8B-B14F-4D97-AF65-F5344CB8AC3E}">
        <p14:creationId xmlns:p14="http://schemas.microsoft.com/office/powerpoint/2010/main" val="211524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Good, Feel Good</a:t>
            </a:r>
            <a:endParaRPr lang="en-GB" dirty="0"/>
          </a:p>
        </p:txBody>
      </p:sp>
      <p:sp>
        <p:nvSpPr>
          <p:cNvPr id="3" name="Content Placeholder 2"/>
          <p:cNvSpPr>
            <a:spLocks noGrp="1"/>
          </p:cNvSpPr>
          <p:nvPr>
            <p:ph idx="1"/>
          </p:nvPr>
        </p:nvSpPr>
        <p:spPr>
          <a:xfrm>
            <a:off x="229668" y="2527300"/>
            <a:ext cx="11548675" cy="3416300"/>
          </a:xfrm>
        </p:spPr>
        <p:txBody>
          <a:bodyPr>
            <a:noAutofit/>
          </a:bodyPr>
          <a:lstStyle/>
          <a:p>
            <a:r>
              <a:rPr lang="en-GB" sz="5400" dirty="0" smtClean="0"/>
              <a:t>Thinking </a:t>
            </a:r>
            <a:r>
              <a:rPr lang="en-GB" sz="5400" dirty="0"/>
              <a:t>traps </a:t>
            </a:r>
            <a:r>
              <a:rPr lang="en-GB" sz="2400" dirty="0">
                <a:hlinkClick r:id="rId2"/>
              </a:rPr>
              <a:t>http://</a:t>
            </a:r>
            <a:r>
              <a:rPr lang="en-GB" sz="2400" dirty="0" smtClean="0">
                <a:hlinkClick r:id="rId2"/>
              </a:rPr>
              <a:t>youth.anxietybc.com/thinking-traps</a:t>
            </a:r>
            <a:endParaRPr lang="en-GB" sz="2400" dirty="0" smtClean="0"/>
          </a:p>
          <a:p>
            <a:endParaRPr lang="en-GB" sz="2400" dirty="0" smtClean="0"/>
          </a:p>
          <a:p>
            <a:r>
              <a:rPr lang="en-GB" sz="5400" dirty="0" smtClean="0"/>
              <a:t>‘</a:t>
            </a:r>
            <a:r>
              <a:rPr lang="en-GB" sz="5400" dirty="0" smtClean="0"/>
              <a:t>Red’ to ‘green’ </a:t>
            </a:r>
            <a:r>
              <a:rPr lang="en-GB" sz="5400" dirty="0"/>
              <a:t>thoughts </a:t>
            </a:r>
            <a:r>
              <a:rPr lang="en-GB" sz="2400" dirty="0">
                <a:hlinkClick r:id="rId3"/>
              </a:rPr>
              <a:t>http://</a:t>
            </a:r>
            <a:r>
              <a:rPr lang="en-GB" sz="2400" dirty="0" smtClean="0">
                <a:hlinkClick r:id="rId3"/>
              </a:rPr>
              <a:t>www.child-youth.friendsparentprogram.com/red-thoughts-green-thoughts</a:t>
            </a:r>
            <a:endParaRPr lang="en-GB" sz="2400" dirty="0" smtClean="0"/>
          </a:p>
          <a:p>
            <a:r>
              <a:rPr lang="en-GB" sz="5400" dirty="0" smtClean="0"/>
              <a:t>Growth </a:t>
            </a:r>
            <a:r>
              <a:rPr lang="en-GB" sz="5400" dirty="0"/>
              <a:t>mindset   </a:t>
            </a:r>
            <a:r>
              <a:rPr lang="en-GB" sz="2800" dirty="0">
                <a:hlinkClick r:id="rId4"/>
              </a:rPr>
              <a:t>https</a:t>
            </a:r>
            <a:r>
              <a:rPr lang="en-GB" sz="2800">
                <a:hlinkClick r:id="rId4"/>
              </a:rPr>
              <a:t>://</a:t>
            </a:r>
            <a:r>
              <a:rPr lang="en-GB" sz="2400" smtClean="0">
                <a:hlinkClick r:id="rId4"/>
              </a:rPr>
              <a:t>www.youtube.com/watch?v=KUWn_TJTrnU</a:t>
            </a:r>
            <a:r>
              <a:rPr lang="en-GB" sz="2800" smtClean="0"/>
              <a:t>  </a:t>
            </a:r>
            <a:endParaRPr lang="en-GB" sz="5400" dirty="0" smtClean="0"/>
          </a:p>
        </p:txBody>
      </p:sp>
      <p:pic>
        <p:nvPicPr>
          <p:cNvPr id="4" name="Picture 3"/>
          <p:cNvPicPr>
            <a:picLocks noChangeAspect="1"/>
          </p:cNvPicPr>
          <p:nvPr/>
        </p:nvPicPr>
        <p:blipFill>
          <a:blip r:embed="rId5"/>
          <a:stretch>
            <a:fillRect/>
          </a:stretch>
        </p:blipFill>
        <p:spPr>
          <a:xfrm>
            <a:off x="9815293" y="0"/>
            <a:ext cx="1585097" cy="1816765"/>
          </a:xfrm>
          <a:prstGeom prst="rect">
            <a:avLst/>
          </a:prstGeom>
        </p:spPr>
      </p:pic>
    </p:spTree>
    <p:extLst>
      <p:ext uri="{BB962C8B-B14F-4D97-AF65-F5344CB8AC3E}">
        <p14:creationId xmlns:p14="http://schemas.microsoft.com/office/powerpoint/2010/main" val="362945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try as a family</a:t>
            </a:r>
            <a:endParaRPr lang="en-GB" dirty="0"/>
          </a:p>
        </p:txBody>
      </p:sp>
      <p:sp>
        <p:nvSpPr>
          <p:cNvPr id="3" name="Content Placeholder 2"/>
          <p:cNvSpPr>
            <a:spLocks noGrp="1"/>
          </p:cNvSpPr>
          <p:nvPr>
            <p:ph sz="half" idx="1"/>
          </p:nvPr>
        </p:nvSpPr>
        <p:spPr>
          <a:xfrm>
            <a:off x="468086" y="2603500"/>
            <a:ext cx="5512026" cy="4025900"/>
          </a:xfrm>
        </p:spPr>
        <p:txBody>
          <a:bodyPr>
            <a:normAutofit/>
          </a:bodyPr>
          <a:lstStyle/>
          <a:p>
            <a:r>
              <a:rPr lang="en-GB" sz="2400" dirty="0" smtClean="0"/>
              <a:t>Screen detox</a:t>
            </a:r>
          </a:p>
          <a:p>
            <a:r>
              <a:rPr lang="en-GB" sz="2400" dirty="0" smtClean="0"/>
              <a:t>Good sleep hygiene</a:t>
            </a:r>
          </a:p>
          <a:p>
            <a:r>
              <a:rPr lang="en-GB" sz="2400" dirty="0" smtClean="0"/>
              <a:t>Get outside</a:t>
            </a:r>
          </a:p>
          <a:p>
            <a:r>
              <a:rPr lang="en-GB" sz="2400" dirty="0" smtClean="0"/>
              <a:t>Connection -fun and laughter</a:t>
            </a:r>
          </a:p>
          <a:p>
            <a:r>
              <a:rPr lang="en-GB" sz="2400" dirty="0" smtClean="0"/>
              <a:t>Positive problem-solving</a:t>
            </a:r>
          </a:p>
        </p:txBody>
      </p:sp>
      <p:sp>
        <p:nvSpPr>
          <p:cNvPr id="5" name="Content Placeholder 4"/>
          <p:cNvSpPr>
            <a:spLocks noGrp="1"/>
          </p:cNvSpPr>
          <p:nvPr>
            <p:ph sz="half" idx="2"/>
          </p:nvPr>
        </p:nvSpPr>
        <p:spPr>
          <a:xfrm>
            <a:off x="6284912" y="2481943"/>
            <a:ext cx="5678488" cy="3973285"/>
          </a:xfrm>
        </p:spPr>
        <p:txBody>
          <a:bodyPr>
            <a:normAutofit/>
          </a:bodyPr>
          <a:lstStyle/>
          <a:p>
            <a:r>
              <a:rPr lang="en-GB" sz="2400" dirty="0"/>
              <a:t>Talking. There’s no substitute. Connect with  what THEY </a:t>
            </a:r>
            <a:r>
              <a:rPr lang="en-GB" sz="2400" dirty="0" smtClean="0"/>
              <a:t>enjoy</a:t>
            </a:r>
          </a:p>
          <a:p>
            <a:r>
              <a:rPr lang="en-GB" sz="2400" dirty="0" smtClean="0"/>
              <a:t>Challenge thinking traps</a:t>
            </a:r>
          </a:p>
          <a:p>
            <a:r>
              <a:rPr lang="en-GB" sz="2400" dirty="0" smtClean="0"/>
              <a:t>Promote and model a growth mindset</a:t>
            </a:r>
          </a:p>
          <a:p>
            <a:r>
              <a:rPr lang="en-GB" sz="2400" dirty="0" smtClean="0"/>
              <a:t>Random Acts </a:t>
            </a:r>
            <a:r>
              <a:rPr lang="en-GB" sz="2400" dirty="0"/>
              <a:t>of </a:t>
            </a:r>
            <a:r>
              <a:rPr lang="en-GB" sz="2400" dirty="0" smtClean="0"/>
              <a:t>Kindness</a:t>
            </a:r>
            <a:endParaRPr lang="en-GB" sz="2400" dirty="0"/>
          </a:p>
          <a:p>
            <a:r>
              <a:rPr lang="en-GB" sz="2400" dirty="0"/>
              <a:t>Three </a:t>
            </a:r>
            <a:r>
              <a:rPr lang="en-GB" sz="2400" dirty="0" smtClean="0"/>
              <a:t>blessings exercise</a:t>
            </a:r>
            <a:endParaRPr lang="en-GB" sz="2400" dirty="0"/>
          </a:p>
          <a:p>
            <a:endParaRPr lang="en-GB" dirty="0"/>
          </a:p>
          <a:p>
            <a:endParaRPr lang="en-GB" dirty="0"/>
          </a:p>
        </p:txBody>
      </p:sp>
      <p:pic>
        <p:nvPicPr>
          <p:cNvPr id="4" name="Picture 3"/>
          <p:cNvPicPr>
            <a:picLocks noChangeAspect="1"/>
          </p:cNvPicPr>
          <p:nvPr/>
        </p:nvPicPr>
        <p:blipFill>
          <a:blip r:embed="rId2"/>
          <a:stretch>
            <a:fillRect/>
          </a:stretch>
        </p:blipFill>
        <p:spPr>
          <a:xfrm>
            <a:off x="9803261" y="0"/>
            <a:ext cx="1585097" cy="1816765"/>
          </a:xfrm>
          <a:prstGeom prst="rect">
            <a:avLst/>
          </a:prstGeom>
        </p:spPr>
      </p:pic>
    </p:spTree>
    <p:extLst>
      <p:ext uri="{BB962C8B-B14F-4D97-AF65-F5344CB8AC3E}">
        <p14:creationId xmlns:p14="http://schemas.microsoft.com/office/powerpoint/2010/main" val="2905319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973668"/>
            <a:ext cx="9295881" cy="706964"/>
          </a:xfrm>
        </p:spPr>
        <p:txBody>
          <a:bodyPr/>
          <a:lstStyle/>
          <a:p>
            <a:r>
              <a:rPr lang="en-GB" dirty="0" smtClean="0"/>
              <a:t>Parents survival guide from Young Minds</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www.youngminds.org.uk/for_parents/parents_guide</a:t>
            </a:r>
            <a:endParaRPr lang="en-GB" dirty="0" smtClean="0"/>
          </a:p>
          <a:p>
            <a:endParaRPr lang="en-GB" dirty="0"/>
          </a:p>
        </p:txBody>
      </p:sp>
      <p:pic>
        <p:nvPicPr>
          <p:cNvPr id="4" name="Picture 3"/>
          <p:cNvPicPr>
            <a:picLocks noChangeAspect="1"/>
          </p:cNvPicPr>
          <p:nvPr/>
        </p:nvPicPr>
        <p:blipFill>
          <a:blip r:embed="rId3"/>
          <a:stretch>
            <a:fillRect/>
          </a:stretch>
        </p:blipFill>
        <p:spPr>
          <a:xfrm>
            <a:off x="9916367" y="0"/>
            <a:ext cx="1585097" cy="1816765"/>
          </a:xfrm>
          <a:prstGeom prst="rect">
            <a:avLst/>
          </a:prstGeom>
        </p:spPr>
      </p:pic>
    </p:spTree>
    <p:extLst>
      <p:ext uri="{BB962C8B-B14F-4D97-AF65-F5344CB8AC3E}">
        <p14:creationId xmlns:p14="http://schemas.microsoft.com/office/powerpoint/2010/main" val="604206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 and resources</a:t>
            </a:r>
            <a:endParaRPr lang="en-GB" dirty="0"/>
          </a:p>
        </p:txBody>
      </p:sp>
      <p:sp>
        <p:nvSpPr>
          <p:cNvPr id="3" name="Content Placeholder 2"/>
          <p:cNvSpPr>
            <a:spLocks noGrp="1"/>
          </p:cNvSpPr>
          <p:nvPr>
            <p:ph idx="1"/>
          </p:nvPr>
        </p:nvSpPr>
        <p:spPr>
          <a:xfrm>
            <a:off x="505097" y="2603500"/>
            <a:ext cx="11303725" cy="4140200"/>
          </a:xfrm>
        </p:spPr>
        <p:txBody>
          <a:bodyPr>
            <a:normAutofit lnSpcReduction="10000"/>
          </a:bodyPr>
          <a:lstStyle/>
          <a:p>
            <a:r>
              <a:rPr lang="en-GB" dirty="0" smtClean="0">
                <a:hlinkClick r:id="rId3"/>
              </a:rPr>
              <a:t>http://www.handsonscotland.co.uk/</a:t>
            </a:r>
            <a:r>
              <a:rPr lang="en-GB" dirty="0" smtClean="0"/>
              <a:t> helping children flourish/help with troubling behaviours</a:t>
            </a:r>
          </a:p>
          <a:p>
            <a:r>
              <a:rPr lang="en-GB" dirty="0" smtClean="0">
                <a:hlinkClick r:id="rId4"/>
              </a:rPr>
              <a:t>www.anxietybc.com/youth</a:t>
            </a:r>
            <a:r>
              <a:rPr lang="en-GB" dirty="0" smtClean="0"/>
              <a:t> understanding anxiety, lots of practical tools</a:t>
            </a:r>
          </a:p>
          <a:p>
            <a:r>
              <a:rPr lang="en-GB" dirty="0" smtClean="0">
                <a:hlinkClick r:id="rId5"/>
              </a:rPr>
              <a:t>http://www.youngminds.org.uk/</a:t>
            </a:r>
            <a:r>
              <a:rPr lang="en-GB" dirty="0"/>
              <a:t> </a:t>
            </a:r>
            <a:r>
              <a:rPr lang="en-GB" dirty="0" smtClean="0"/>
              <a:t>charity </a:t>
            </a:r>
            <a:r>
              <a:rPr lang="en-GB" dirty="0"/>
              <a:t>committed to improving the emotional wellbeing and mental health </a:t>
            </a:r>
            <a:r>
              <a:rPr lang="en-GB" dirty="0" smtClean="0"/>
              <a:t>young people, wide range of resources and a helpline</a:t>
            </a:r>
          </a:p>
          <a:p>
            <a:r>
              <a:rPr lang="en-GB" dirty="0" smtClean="0">
                <a:hlinkClick r:id="rId6"/>
              </a:rPr>
              <a:t>http://www.cool2talk.org/</a:t>
            </a:r>
            <a:r>
              <a:rPr lang="en-GB" dirty="0" smtClean="0"/>
              <a:t> a safe online space for advice for teens</a:t>
            </a:r>
          </a:p>
          <a:p>
            <a:r>
              <a:rPr lang="en-GB" dirty="0" smtClean="0">
                <a:hlinkClick r:id="rId7"/>
              </a:rPr>
              <a:t>www.rewardfoundation.org</a:t>
            </a:r>
            <a:r>
              <a:rPr lang="en-GB" dirty="0" smtClean="0"/>
              <a:t> understanding effects of porn on healthy development </a:t>
            </a:r>
          </a:p>
          <a:p>
            <a:r>
              <a:rPr lang="en-GB" dirty="0" smtClean="0">
                <a:hlinkClick r:id="rId8"/>
              </a:rPr>
              <a:t>www.cwmt.org.uk</a:t>
            </a:r>
            <a:r>
              <a:rPr lang="en-GB" dirty="0" smtClean="0"/>
              <a:t> Charlie Waller Trust- raising awareness, fighting depression</a:t>
            </a:r>
          </a:p>
          <a:p>
            <a:r>
              <a:rPr lang="en-GB" dirty="0" smtClean="0">
                <a:hlinkClick r:id="rId9"/>
              </a:rPr>
              <a:t>https://www.papyrus-uk.org/</a:t>
            </a:r>
            <a:r>
              <a:rPr lang="en-GB" dirty="0" smtClean="0"/>
              <a:t> prevention of youth suicide</a:t>
            </a:r>
          </a:p>
          <a:p>
            <a:r>
              <a:rPr lang="en-GB" dirty="0" smtClean="0">
                <a:hlinkClick r:id="rId10"/>
              </a:rPr>
              <a:t>https://www.helpguide.org/articles/emotional-health/improving-emotional-health.htm</a:t>
            </a:r>
            <a:r>
              <a:rPr lang="en-GB" dirty="0"/>
              <a:t> </a:t>
            </a:r>
            <a:r>
              <a:rPr lang="en-GB" dirty="0" smtClean="0"/>
              <a:t>6 </a:t>
            </a:r>
            <a:r>
              <a:rPr lang="en-GB" dirty="0"/>
              <a:t>Strategies to Boost Mood, Build Resilience, and Increase Happiness</a:t>
            </a:r>
            <a:endParaRPr lang="en-GB" dirty="0" smtClean="0"/>
          </a:p>
          <a:p>
            <a:r>
              <a:rPr lang="en-GB" dirty="0">
                <a:hlinkClick r:id="rId11"/>
              </a:rPr>
              <a:t>http://www.actionforhappiness.org</a:t>
            </a:r>
            <a:r>
              <a:rPr lang="en-GB" dirty="0" smtClean="0">
                <a:hlinkClick r:id="rId11"/>
              </a:rPr>
              <a:t>/</a:t>
            </a:r>
            <a:r>
              <a:rPr lang="en-GB" dirty="0"/>
              <a:t> movement of people committed to building a happier and more caring society</a:t>
            </a:r>
            <a:endParaRPr lang="en-GB" dirty="0" smtClean="0"/>
          </a:p>
          <a:p>
            <a:endParaRPr lang="en-GB" dirty="0"/>
          </a:p>
          <a:p>
            <a:endParaRPr lang="en-GB" dirty="0" smtClean="0"/>
          </a:p>
          <a:p>
            <a:endParaRPr lang="en-GB" dirty="0" smtClean="0"/>
          </a:p>
          <a:p>
            <a:endParaRPr lang="en-GB" dirty="0" smtClean="0"/>
          </a:p>
          <a:p>
            <a:endParaRPr lang="en-GB" dirty="0"/>
          </a:p>
        </p:txBody>
      </p:sp>
      <p:pic>
        <p:nvPicPr>
          <p:cNvPr id="4" name="Picture 3"/>
          <p:cNvPicPr>
            <a:picLocks noChangeAspect="1"/>
          </p:cNvPicPr>
          <p:nvPr/>
        </p:nvPicPr>
        <p:blipFill>
          <a:blip r:embed="rId12"/>
          <a:stretch>
            <a:fillRect/>
          </a:stretch>
        </p:blipFill>
        <p:spPr>
          <a:xfrm>
            <a:off x="9988663" y="0"/>
            <a:ext cx="1585097" cy="1816765"/>
          </a:xfrm>
          <a:prstGeom prst="rect">
            <a:avLst/>
          </a:prstGeom>
        </p:spPr>
      </p:pic>
    </p:spTree>
    <p:extLst>
      <p:ext uri="{BB962C8B-B14F-4D97-AF65-F5344CB8AC3E}">
        <p14:creationId xmlns:p14="http://schemas.microsoft.com/office/powerpoint/2010/main" val="359230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 </a:t>
            </a:r>
            <a:endParaRPr lang="en-GB" dirty="0"/>
          </a:p>
        </p:txBody>
      </p:sp>
      <p:sp>
        <p:nvSpPr>
          <p:cNvPr id="3" name="Content Placeholder 2"/>
          <p:cNvSpPr>
            <a:spLocks noGrp="1"/>
          </p:cNvSpPr>
          <p:nvPr>
            <p:ph idx="1"/>
          </p:nvPr>
        </p:nvSpPr>
        <p:spPr>
          <a:xfrm>
            <a:off x="283030" y="2383971"/>
            <a:ext cx="11386456" cy="4376058"/>
          </a:xfrm>
        </p:spPr>
        <p:txBody>
          <a:bodyPr>
            <a:normAutofit fontScale="92500" lnSpcReduction="10000"/>
          </a:bodyPr>
          <a:lstStyle/>
          <a:p>
            <a:r>
              <a:rPr lang="en-GB" dirty="0" smtClean="0"/>
              <a:t>Boing </a:t>
            </a:r>
            <a:r>
              <a:rPr lang="en-GB" dirty="0" err="1" smtClean="0"/>
              <a:t>Boing</a:t>
            </a:r>
            <a:r>
              <a:rPr lang="en-GB" dirty="0" smtClean="0"/>
              <a:t> </a:t>
            </a:r>
            <a:r>
              <a:rPr lang="en-GB" dirty="0"/>
              <a:t>resilience framework </a:t>
            </a:r>
            <a:r>
              <a:rPr lang="en-GB" dirty="0">
                <a:hlinkClick r:id="rId2"/>
              </a:rPr>
              <a:t>http://www.boingboing.org.uk/images/stories/resilience%20framework%20-%</a:t>
            </a:r>
            <a:r>
              <a:rPr lang="en-GB" dirty="0" smtClean="0">
                <a:hlinkClick r:id="rId2"/>
              </a:rPr>
              <a:t>20children%20and%20young%20people%20new%20v2.png</a:t>
            </a:r>
            <a:endParaRPr lang="en-GB" dirty="0" smtClean="0"/>
          </a:p>
          <a:p>
            <a:r>
              <a:rPr lang="en-GB" dirty="0" smtClean="0">
                <a:hlinkClick r:id="rId3"/>
              </a:rPr>
              <a:t>www.anxietybc.com</a:t>
            </a:r>
            <a:r>
              <a:rPr lang="en-GB" dirty="0" smtClean="0"/>
              <a:t>  </a:t>
            </a:r>
            <a:r>
              <a:rPr lang="en-GB" dirty="0"/>
              <a:t>advice and resources for parents and young people on manging </a:t>
            </a:r>
            <a:r>
              <a:rPr lang="en-GB" dirty="0" smtClean="0"/>
              <a:t>anxiety</a:t>
            </a:r>
          </a:p>
          <a:p>
            <a:r>
              <a:rPr lang="en-GB" dirty="0"/>
              <a:t>http://</a:t>
            </a:r>
            <a:r>
              <a:rPr lang="en-GB" dirty="0" smtClean="0"/>
              <a:t>www.nhs.uk/Livewell/Childrenssleep/Pages/bedtimeritual.aspx</a:t>
            </a:r>
            <a:endParaRPr lang="en-GB" dirty="0" smtClean="0"/>
          </a:p>
          <a:p>
            <a:pPr marL="0" indent="0">
              <a:buNone/>
            </a:pPr>
            <a:r>
              <a:rPr lang="en-GB" dirty="0" smtClean="0"/>
              <a:t>Assess </a:t>
            </a:r>
            <a:r>
              <a:rPr lang="en-GB" dirty="0"/>
              <a:t>your happiness</a:t>
            </a:r>
          </a:p>
          <a:p>
            <a:r>
              <a:rPr lang="en-GB" dirty="0"/>
              <a:t>a) Your overall level of happiness with life (General Happiness Survey):</a:t>
            </a:r>
          </a:p>
          <a:p>
            <a:pPr marL="0" indent="0">
              <a:buNone/>
            </a:pPr>
            <a:r>
              <a:rPr lang="en-GB" dirty="0" smtClean="0">
                <a:hlinkClick r:id="rId4"/>
              </a:rPr>
              <a:t>www.authentichappiness.sas.upenn.edu/tests/GeneralTest_t.aspx?id=250</a:t>
            </a:r>
            <a:endParaRPr lang="en-GB" dirty="0" smtClean="0"/>
          </a:p>
          <a:p>
            <a:r>
              <a:rPr lang="en-GB" dirty="0" smtClean="0"/>
              <a:t>b</a:t>
            </a:r>
            <a:r>
              <a:rPr lang="en-GB" dirty="0"/>
              <a:t>) Your current mood (Positive and Negative Affect survey, PANAS):</a:t>
            </a:r>
          </a:p>
          <a:p>
            <a:pPr marL="0" indent="0">
              <a:buNone/>
            </a:pPr>
            <a:r>
              <a:rPr lang="en-GB" dirty="0" smtClean="0">
                <a:hlinkClick r:id="rId5"/>
              </a:rPr>
              <a:t>www.authentichappiness.sas.upenn.edu/tests/SameAnswers_t.aspx?id=286</a:t>
            </a:r>
            <a:endParaRPr lang="en-GB" dirty="0" smtClean="0"/>
          </a:p>
          <a:p>
            <a:pPr marL="0" indent="0">
              <a:buNone/>
            </a:pPr>
            <a:endParaRPr lang="en-GB" dirty="0"/>
          </a:p>
          <a:p>
            <a:r>
              <a:rPr lang="en-GB" dirty="0" smtClean="0">
                <a:hlinkClick r:id="rId6"/>
              </a:rPr>
              <a:t>http</a:t>
            </a:r>
            <a:r>
              <a:rPr lang="en-GB" dirty="0">
                <a:hlinkClick r:id="rId6"/>
              </a:rPr>
              <a:t>://ppc.sas.upenn.edu</a:t>
            </a:r>
            <a:r>
              <a:rPr lang="en-GB" dirty="0" smtClean="0">
                <a:hlinkClick r:id="rId6"/>
              </a:rPr>
              <a:t>/</a:t>
            </a:r>
            <a:r>
              <a:rPr lang="en-GB" dirty="0" smtClean="0"/>
              <a:t>  positive psychology centre that scientifically studies strengths that enable people and communities to thrive </a:t>
            </a:r>
            <a:r>
              <a:rPr lang="en-GB" dirty="0"/>
              <a:t>and produced the </a:t>
            </a:r>
            <a:r>
              <a:rPr lang="en-GB" dirty="0">
                <a:hlinkClick r:id="rId7"/>
              </a:rPr>
              <a:t>https://www.authentichappiness.sas.upenn.edu</a:t>
            </a:r>
            <a:r>
              <a:rPr lang="en-GB" dirty="0" smtClean="0">
                <a:hlinkClick r:id="rId7"/>
              </a:rPr>
              <a:t>/</a:t>
            </a:r>
            <a:r>
              <a:rPr lang="en-GB" dirty="0" smtClean="0"/>
              <a:t> </a:t>
            </a:r>
            <a:endParaRPr lang="en-GB" dirty="0"/>
          </a:p>
        </p:txBody>
      </p:sp>
      <p:pic>
        <p:nvPicPr>
          <p:cNvPr id="4" name="Picture 3"/>
          <p:cNvPicPr>
            <a:picLocks noChangeAspect="1"/>
          </p:cNvPicPr>
          <p:nvPr/>
        </p:nvPicPr>
        <p:blipFill>
          <a:blip r:embed="rId8"/>
          <a:stretch>
            <a:fillRect/>
          </a:stretch>
        </p:blipFill>
        <p:spPr>
          <a:xfrm>
            <a:off x="9980613" y="0"/>
            <a:ext cx="1585097" cy="1816765"/>
          </a:xfrm>
          <a:prstGeom prst="rect">
            <a:avLst/>
          </a:prstGeom>
        </p:spPr>
      </p:pic>
    </p:spTree>
    <p:extLst>
      <p:ext uri="{BB962C8B-B14F-4D97-AF65-F5344CB8AC3E}">
        <p14:creationId xmlns:p14="http://schemas.microsoft.com/office/powerpoint/2010/main" val="411094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68140" y="1362721"/>
            <a:ext cx="6096000" cy="5495279"/>
          </a:xfrm>
          <a:prstGeom prst="rect">
            <a:avLst/>
          </a:prstGeom>
        </p:spPr>
      </p:pic>
      <p:pic>
        <p:nvPicPr>
          <p:cNvPr id="8" name="Picture 7"/>
          <p:cNvPicPr>
            <a:picLocks noChangeAspect="1"/>
          </p:cNvPicPr>
          <p:nvPr/>
        </p:nvPicPr>
        <p:blipFill>
          <a:blip r:embed="rId3"/>
          <a:stretch>
            <a:fillRect/>
          </a:stretch>
        </p:blipFill>
        <p:spPr>
          <a:xfrm>
            <a:off x="0" y="1362720"/>
            <a:ext cx="5868140" cy="5495279"/>
          </a:xfrm>
          <a:prstGeom prst="rect">
            <a:avLst/>
          </a:prstGeom>
        </p:spPr>
      </p:pic>
      <p:pic>
        <p:nvPicPr>
          <p:cNvPr id="2" name="Picture 1"/>
          <p:cNvPicPr>
            <a:picLocks noChangeAspect="1"/>
          </p:cNvPicPr>
          <p:nvPr/>
        </p:nvPicPr>
        <p:blipFill>
          <a:blip r:embed="rId4"/>
          <a:stretch>
            <a:fillRect/>
          </a:stretch>
        </p:blipFill>
        <p:spPr>
          <a:xfrm>
            <a:off x="10321765" y="0"/>
            <a:ext cx="1585097" cy="1816765"/>
          </a:xfrm>
          <a:prstGeom prst="rect">
            <a:avLst/>
          </a:prstGeom>
        </p:spPr>
      </p:pic>
    </p:spTree>
    <p:extLst>
      <p:ext uri="{BB962C8B-B14F-4D97-AF65-F5344CB8AC3E}">
        <p14:creationId xmlns:p14="http://schemas.microsoft.com/office/powerpoint/2010/main" val="240904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ornography</a:t>
            </a:r>
            <a:endParaRPr lang="en-GB" dirty="0"/>
          </a:p>
        </p:txBody>
      </p:sp>
      <p:sp>
        <p:nvSpPr>
          <p:cNvPr id="3" name="Content Placeholder 2"/>
          <p:cNvSpPr>
            <a:spLocks noGrp="1"/>
          </p:cNvSpPr>
          <p:nvPr>
            <p:ph idx="1"/>
          </p:nvPr>
        </p:nvSpPr>
        <p:spPr>
          <a:xfrm>
            <a:off x="523583" y="2362200"/>
            <a:ext cx="11058817" cy="4343400"/>
          </a:xfrm>
        </p:spPr>
        <p:txBody>
          <a:bodyPr>
            <a:normAutofit/>
          </a:bodyPr>
          <a:lstStyle/>
          <a:p>
            <a:r>
              <a:rPr lang="en-GB" dirty="0" smtClean="0"/>
              <a:t>1.4 </a:t>
            </a:r>
            <a:r>
              <a:rPr lang="en-GB" dirty="0"/>
              <a:t>million </a:t>
            </a:r>
            <a:r>
              <a:rPr lang="en-GB" dirty="0" smtClean="0"/>
              <a:t>people under the age of 18 in the UK visited porn </a:t>
            </a:r>
            <a:r>
              <a:rPr lang="en-GB" dirty="0"/>
              <a:t>sites </a:t>
            </a:r>
            <a:r>
              <a:rPr lang="en-GB" dirty="0" smtClean="0"/>
              <a:t>in one month in 2015 </a:t>
            </a:r>
            <a:r>
              <a:rPr lang="en-GB" dirty="0"/>
              <a:t>(Department of Culture, Media and Sport, 2016)</a:t>
            </a:r>
          </a:p>
          <a:p>
            <a:r>
              <a:rPr lang="en-GB" dirty="0" smtClean="0"/>
              <a:t>90</a:t>
            </a:r>
            <a:r>
              <a:rPr lang="en-GB" dirty="0"/>
              <a:t>% of young people have smartphones, the most common way of accessing internet pornography </a:t>
            </a:r>
            <a:r>
              <a:rPr lang="en-GB" dirty="0" smtClean="0"/>
              <a:t>today. 40</a:t>
            </a:r>
            <a:r>
              <a:rPr lang="en-GB" dirty="0" smtClean="0"/>
              <a:t>% of young people admit to viewing porn on their own or friends’ phones</a:t>
            </a:r>
          </a:p>
          <a:p>
            <a:r>
              <a:rPr lang="en-GB" dirty="0" smtClean="0"/>
              <a:t>Online porn content is </a:t>
            </a:r>
            <a:r>
              <a:rPr lang="en-GB" dirty="0" smtClean="0"/>
              <a:t>often more </a:t>
            </a:r>
            <a:r>
              <a:rPr lang="en-GB" dirty="0"/>
              <a:t>extreme </a:t>
            </a:r>
            <a:r>
              <a:rPr lang="en-GB" dirty="0" smtClean="0"/>
              <a:t>in </a:t>
            </a:r>
            <a:r>
              <a:rPr lang="en-GB" dirty="0"/>
              <a:t>terms of sexual </a:t>
            </a:r>
            <a:r>
              <a:rPr lang="en-GB" dirty="0" smtClean="0"/>
              <a:t>practices, and even </a:t>
            </a:r>
            <a:r>
              <a:rPr lang="en-GB" dirty="0" smtClean="0"/>
              <a:t>violent</a:t>
            </a:r>
            <a:r>
              <a:rPr lang="en-GB" dirty="0" smtClean="0"/>
              <a:t>, with women in the films reacting neutrally or with simulated enjoyment. </a:t>
            </a:r>
          </a:p>
          <a:p>
            <a:r>
              <a:rPr lang="en-GB" dirty="0" smtClean="0"/>
              <a:t>The </a:t>
            </a:r>
            <a:r>
              <a:rPr lang="en-GB" dirty="0"/>
              <a:t>more often young people </a:t>
            </a:r>
            <a:r>
              <a:rPr lang="en-GB" dirty="0" smtClean="0"/>
              <a:t>seek </a:t>
            </a:r>
            <a:r>
              <a:rPr lang="en-GB" dirty="0"/>
              <a:t>out online porn, the more likely they </a:t>
            </a:r>
            <a:r>
              <a:rPr lang="en-GB" dirty="0" smtClean="0"/>
              <a:t>are </a:t>
            </a:r>
            <a:r>
              <a:rPr lang="en-GB" dirty="0"/>
              <a:t>to have a "recreational" attitude toward sex--specifically, to view sex as a purely physical function like eating or drinking.</a:t>
            </a:r>
          </a:p>
          <a:p>
            <a:r>
              <a:rPr lang="en-GB" dirty="0" smtClean="0"/>
              <a:t>Studies have also found a </a:t>
            </a:r>
            <a:r>
              <a:rPr lang="en-GB" dirty="0"/>
              <a:t>relationship between porn use and </a:t>
            </a:r>
            <a:r>
              <a:rPr lang="en-GB" dirty="0" smtClean="0"/>
              <a:t>the belief </a:t>
            </a:r>
            <a:r>
              <a:rPr lang="en-GB" dirty="0"/>
              <a:t>that it wasn't necessary to have affection for people to have sex with </a:t>
            </a:r>
            <a:r>
              <a:rPr lang="en-GB" dirty="0" smtClean="0"/>
              <a:t>them  </a:t>
            </a:r>
            <a:r>
              <a:rPr lang="en-GB" dirty="0" smtClean="0">
                <a:hlinkClick r:id="rId2"/>
              </a:rPr>
              <a:t>http</a:t>
            </a:r>
            <a:r>
              <a:rPr lang="en-GB" dirty="0">
                <a:hlinkClick r:id="rId2"/>
              </a:rPr>
              <a:t>://</a:t>
            </a:r>
            <a:r>
              <a:rPr lang="en-GB" dirty="0" smtClean="0">
                <a:hlinkClick r:id="rId2"/>
              </a:rPr>
              <a:t>www.apa.org/monitor/nov07/webporn.aspx</a:t>
            </a:r>
            <a:r>
              <a:rPr lang="en-GB" dirty="0" smtClean="0"/>
              <a:t> </a:t>
            </a:r>
            <a:endParaRPr lang="en-GB" dirty="0"/>
          </a:p>
          <a:p>
            <a:endParaRPr lang="en-GB" dirty="0"/>
          </a:p>
        </p:txBody>
      </p:sp>
      <p:pic>
        <p:nvPicPr>
          <p:cNvPr id="4" name="Picture 3"/>
          <p:cNvPicPr>
            <a:picLocks noChangeAspect="1"/>
          </p:cNvPicPr>
          <p:nvPr/>
        </p:nvPicPr>
        <p:blipFill>
          <a:blip r:embed="rId3"/>
          <a:stretch>
            <a:fillRect/>
          </a:stretch>
        </p:blipFill>
        <p:spPr>
          <a:xfrm>
            <a:off x="10125822" y="0"/>
            <a:ext cx="1585097" cy="1816765"/>
          </a:xfrm>
          <a:prstGeom prst="rect">
            <a:avLst/>
          </a:prstGeom>
        </p:spPr>
      </p:pic>
    </p:spTree>
    <p:extLst>
      <p:ext uri="{BB962C8B-B14F-4D97-AF65-F5344CB8AC3E}">
        <p14:creationId xmlns:p14="http://schemas.microsoft.com/office/powerpoint/2010/main" val="23009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indent="0">
              <a:buNone/>
            </a:pPr>
            <a:r>
              <a:rPr lang="en-GB" sz="19900" dirty="0" err="1" smtClean="0"/>
              <a:t>So.</a:t>
            </a:r>
            <a:r>
              <a:rPr lang="en-GB" sz="19900" dirty="0" smtClean="0"/>
              <a:t>..</a:t>
            </a:r>
            <a:endParaRPr lang="en-GB" sz="19900" dirty="0"/>
          </a:p>
        </p:txBody>
      </p:sp>
      <p:pic>
        <p:nvPicPr>
          <p:cNvPr id="4" name="Picture 3"/>
          <p:cNvPicPr>
            <a:picLocks noChangeAspect="1"/>
          </p:cNvPicPr>
          <p:nvPr/>
        </p:nvPicPr>
        <p:blipFill>
          <a:blip r:embed="rId2"/>
          <a:stretch>
            <a:fillRect/>
          </a:stretch>
        </p:blipFill>
        <p:spPr>
          <a:xfrm>
            <a:off x="9980613" y="0"/>
            <a:ext cx="1585097" cy="1816765"/>
          </a:xfrm>
          <a:prstGeom prst="rect">
            <a:avLst/>
          </a:prstGeom>
        </p:spPr>
      </p:pic>
    </p:spTree>
    <p:extLst>
      <p:ext uri="{BB962C8B-B14F-4D97-AF65-F5344CB8AC3E}">
        <p14:creationId xmlns:p14="http://schemas.microsoft.com/office/powerpoint/2010/main" val="213846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80172" y="0"/>
            <a:ext cx="1585097" cy="1816765"/>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4800" dirty="0"/>
              <a:t>"Happiness is not something ready made</a:t>
            </a:r>
            <a:r>
              <a:rPr lang="en-GB" sz="4800" dirty="0" smtClean="0"/>
              <a:t>. It </a:t>
            </a:r>
            <a:r>
              <a:rPr lang="en-GB" sz="4800" dirty="0"/>
              <a:t>comes from your own actions"</a:t>
            </a:r>
          </a:p>
          <a:p>
            <a:pPr marL="0" indent="0" algn="ctr">
              <a:buNone/>
            </a:pPr>
            <a:r>
              <a:rPr lang="en-GB" sz="2000" dirty="0"/>
              <a:t>- Dalai Lama</a:t>
            </a:r>
          </a:p>
        </p:txBody>
      </p:sp>
    </p:spTree>
    <p:extLst>
      <p:ext uri="{BB962C8B-B14F-4D97-AF65-F5344CB8AC3E}">
        <p14:creationId xmlns:p14="http://schemas.microsoft.com/office/powerpoint/2010/main" val="4286452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Happiness is not set in stone</a:t>
            </a:r>
            <a:endParaRPr lang="en-GB" dirty="0"/>
          </a:p>
        </p:txBody>
      </p:sp>
      <p:pic>
        <p:nvPicPr>
          <p:cNvPr id="4" name="Content Placeholder 3"/>
          <p:cNvPicPr>
            <a:picLocks noGrp="1" noChangeAspect="1"/>
          </p:cNvPicPr>
          <p:nvPr>
            <p:ph sz="half" idx="1"/>
          </p:nvPr>
        </p:nvPicPr>
        <p:blipFill>
          <a:blip r:embed="rId2"/>
          <a:stretch>
            <a:fillRect/>
          </a:stretch>
        </p:blipFill>
        <p:spPr>
          <a:xfrm>
            <a:off x="409074" y="2294355"/>
            <a:ext cx="4800600" cy="4512961"/>
          </a:xfrm>
          <a:prstGeom prst="rect">
            <a:avLst/>
          </a:prstGeom>
        </p:spPr>
      </p:pic>
      <p:sp>
        <p:nvSpPr>
          <p:cNvPr id="10" name="Content Placeholder 9"/>
          <p:cNvSpPr>
            <a:spLocks noGrp="1"/>
          </p:cNvSpPr>
          <p:nvPr>
            <p:ph sz="half" idx="2"/>
          </p:nvPr>
        </p:nvSpPr>
        <p:spPr>
          <a:xfrm>
            <a:off x="5414210" y="2519279"/>
            <a:ext cx="6004671" cy="4063114"/>
          </a:xfrm>
        </p:spPr>
        <p:txBody>
          <a:bodyPr>
            <a:normAutofit lnSpcReduction="10000"/>
          </a:bodyPr>
          <a:lstStyle/>
          <a:p>
            <a:r>
              <a:rPr lang="en-GB" sz="2400" dirty="0"/>
              <a:t>Although our genes influence about 50% of the variation in our personal happiness, our circumstances (like income and environment) affect only about 10%.</a:t>
            </a:r>
          </a:p>
          <a:p>
            <a:endParaRPr lang="en-GB" sz="2400" dirty="0"/>
          </a:p>
          <a:p>
            <a:r>
              <a:rPr lang="en-GB" sz="2400" dirty="0"/>
              <a:t>As much as 40% is accounted for by our daily activities and the conscious choices we make. </a:t>
            </a:r>
            <a:r>
              <a:rPr lang="en-GB" sz="2400" b="1" dirty="0"/>
              <a:t>So the good news is that our actions really can make a difference</a:t>
            </a:r>
          </a:p>
          <a:p>
            <a:endParaRPr lang="en-GB" dirty="0"/>
          </a:p>
        </p:txBody>
      </p:sp>
      <p:pic>
        <p:nvPicPr>
          <p:cNvPr id="2" name="Picture 1"/>
          <p:cNvPicPr>
            <a:picLocks noChangeAspect="1"/>
          </p:cNvPicPr>
          <p:nvPr/>
        </p:nvPicPr>
        <p:blipFill>
          <a:blip r:embed="rId3"/>
          <a:stretch>
            <a:fillRect/>
          </a:stretch>
        </p:blipFill>
        <p:spPr>
          <a:xfrm>
            <a:off x="10006079" y="0"/>
            <a:ext cx="1585097" cy="1816765"/>
          </a:xfrm>
          <a:prstGeom prst="rect">
            <a:avLst/>
          </a:prstGeom>
        </p:spPr>
      </p:pic>
    </p:spTree>
    <p:extLst>
      <p:ext uri="{BB962C8B-B14F-4D97-AF65-F5344CB8AC3E}">
        <p14:creationId xmlns:p14="http://schemas.microsoft.com/office/powerpoint/2010/main" val="71010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en-US"/>
              <a:t>Mental Health:</a:t>
            </a:r>
          </a:p>
        </p:txBody>
      </p:sp>
      <p:sp>
        <p:nvSpPr>
          <p:cNvPr id="50179" name="Rectangle 3"/>
          <p:cNvSpPr>
            <a:spLocks noGrp="1" noChangeArrowheads="1"/>
          </p:cNvSpPr>
          <p:nvPr>
            <p:ph type="body" idx="1"/>
          </p:nvPr>
        </p:nvSpPr>
        <p:spPr>
          <a:xfrm>
            <a:off x="469232" y="2290679"/>
            <a:ext cx="10996863" cy="4254500"/>
          </a:xfrm>
        </p:spPr>
        <p:txBody>
          <a:bodyPr>
            <a:normAutofit/>
          </a:bodyPr>
          <a:lstStyle/>
          <a:p>
            <a:pPr>
              <a:lnSpc>
                <a:spcPct val="90000"/>
              </a:lnSpc>
            </a:pPr>
            <a:endParaRPr lang="en-GB" altLang="en-US" dirty="0"/>
          </a:p>
          <a:p>
            <a:pPr>
              <a:lnSpc>
                <a:spcPct val="90000"/>
              </a:lnSpc>
              <a:buFont typeface="Wingdings" panose="05000000000000000000" pitchFamily="2" charset="2"/>
              <a:buNone/>
            </a:pPr>
            <a:r>
              <a:rPr lang="en-GB" altLang="en-US" dirty="0"/>
              <a:t>	</a:t>
            </a:r>
            <a:r>
              <a:rPr lang="en-GB" altLang="en-US" sz="3600" dirty="0"/>
              <a:t>A state of wellbeing in which the individual realises his or her own abilities, can cope with the normal stresses of life, can work productively and fruitfully and is able to make a contribution to his or her community.</a:t>
            </a:r>
          </a:p>
          <a:p>
            <a:pPr>
              <a:lnSpc>
                <a:spcPct val="90000"/>
              </a:lnSpc>
              <a:buFont typeface="Wingdings" panose="05000000000000000000" pitchFamily="2" charset="2"/>
              <a:buNone/>
            </a:pPr>
            <a:r>
              <a:rPr lang="en-GB" altLang="en-US" dirty="0"/>
              <a:t>						World Health Organisation</a:t>
            </a:r>
          </a:p>
          <a:p>
            <a:pPr>
              <a:lnSpc>
                <a:spcPct val="90000"/>
              </a:lnSpc>
              <a:buFont typeface="Wingdings" panose="05000000000000000000" pitchFamily="2" charset="2"/>
              <a:buNone/>
            </a:pPr>
            <a:r>
              <a:rPr lang="en-GB" altLang="en-US" dirty="0"/>
              <a:t>      Definition adopted by Scottish Executive in ‘The Mental Health &amp; Wellbeing of Children &amp; Young People: A Framework for Promotion, Prevention &amp; Care’</a:t>
            </a:r>
          </a:p>
        </p:txBody>
      </p:sp>
      <p:pic>
        <p:nvPicPr>
          <p:cNvPr id="2" name="Picture 1"/>
          <p:cNvPicPr>
            <a:picLocks noChangeAspect="1"/>
          </p:cNvPicPr>
          <p:nvPr/>
        </p:nvPicPr>
        <p:blipFill>
          <a:blip r:embed="rId2"/>
          <a:stretch>
            <a:fillRect/>
          </a:stretch>
        </p:blipFill>
        <p:spPr>
          <a:xfrm>
            <a:off x="9788365" y="0"/>
            <a:ext cx="1585097" cy="1816765"/>
          </a:xfrm>
          <a:prstGeom prst="rect">
            <a:avLst/>
          </a:prstGeom>
        </p:spPr>
      </p:pic>
    </p:spTree>
    <p:extLst>
      <p:ext uri="{BB962C8B-B14F-4D97-AF65-F5344CB8AC3E}">
        <p14:creationId xmlns:p14="http://schemas.microsoft.com/office/powerpoint/2010/main" val="25194595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484</TotalTime>
  <Words>2175</Words>
  <Application>Microsoft Office PowerPoint</Application>
  <PresentationFormat>Widescreen</PresentationFormat>
  <Paragraphs>207</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Georgia</vt:lpstr>
      <vt:lpstr>Wingdings</vt:lpstr>
      <vt:lpstr>Wingdings 3</vt:lpstr>
      <vt:lpstr>Ion Boardroom</vt:lpstr>
      <vt:lpstr>Positive mental health</vt:lpstr>
      <vt:lpstr>Setting the scene</vt:lpstr>
      <vt:lpstr>Never had it so good?</vt:lpstr>
      <vt:lpstr>PowerPoint Presentation</vt:lpstr>
      <vt:lpstr>Pornography</vt:lpstr>
      <vt:lpstr>PowerPoint Presentation</vt:lpstr>
      <vt:lpstr>PowerPoint Presentation</vt:lpstr>
      <vt:lpstr>Happiness is not set in stone</vt:lpstr>
      <vt:lpstr>Mental Health:</vt:lpstr>
      <vt:lpstr>What is good mental health?</vt:lpstr>
      <vt:lpstr>The concept of resilience</vt:lpstr>
      <vt:lpstr>Resilience </vt:lpstr>
      <vt:lpstr> Resilience videos </vt:lpstr>
      <vt:lpstr>Resilience and attainment</vt:lpstr>
      <vt:lpstr>PowerPoint Presentation</vt:lpstr>
      <vt:lpstr>Risk factors</vt:lpstr>
      <vt:lpstr>Risk Factors </vt:lpstr>
      <vt:lpstr>Protective factors</vt:lpstr>
      <vt:lpstr>Lots of tools to assess risk/protective factors</vt:lpstr>
      <vt:lpstr>PowerPoint Presentation</vt:lpstr>
      <vt:lpstr>PowerPoint Presentation</vt:lpstr>
      <vt:lpstr>PowerPoint Presentation</vt:lpstr>
      <vt:lpstr>Human Givens Therapy emotional needs</vt:lpstr>
      <vt:lpstr>PowerPoint Presentation</vt:lpstr>
      <vt:lpstr>PowerPoint Presentation</vt:lpstr>
      <vt:lpstr>PowerPoint Presentation</vt:lpstr>
      <vt:lpstr>Bounce Back framework</vt:lpstr>
      <vt:lpstr>PowerPoint Presentation</vt:lpstr>
      <vt:lpstr>Sleep </vt:lpstr>
      <vt:lpstr>PowerPoint Presentation</vt:lpstr>
      <vt:lpstr>Sleep</vt:lpstr>
      <vt:lpstr>Think Good, Feel Good</vt:lpstr>
      <vt:lpstr>Things to try as a family</vt:lpstr>
      <vt:lpstr>Parents survival guide from Young Minds</vt:lpstr>
      <vt:lpstr>Further reading and resources</vt:lpstr>
      <vt:lpstr>Further reading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jones</dc:creator>
  <cp:lastModifiedBy>polly jones</cp:lastModifiedBy>
  <cp:revision>230</cp:revision>
  <dcterms:created xsi:type="dcterms:W3CDTF">2017-03-07T13:07:55Z</dcterms:created>
  <dcterms:modified xsi:type="dcterms:W3CDTF">2017-03-21T12:22:41Z</dcterms:modified>
</cp:coreProperties>
</file>