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9" r:id="rId6"/>
    <p:sldId id="257" r:id="rId7"/>
    <p:sldId id="270" r:id="rId8"/>
    <p:sldId id="273" r:id="rId9"/>
    <p:sldId id="271" r:id="rId10"/>
    <p:sldId id="262" r:id="rId11"/>
    <p:sldId id="268" r:id="rId12"/>
    <p:sldId id="290" r:id="rId13"/>
    <p:sldId id="286" r:id="rId14"/>
    <p:sldId id="285" r:id="rId15"/>
    <p:sldId id="282" r:id="rId16"/>
    <p:sldId id="260" r:id="rId17"/>
    <p:sldId id="274" r:id="rId18"/>
    <p:sldId id="275" r:id="rId19"/>
    <p:sldId id="276" r:id="rId20"/>
    <p:sldId id="283" r:id="rId21"/>
    <p:sldId id="277" r:id="rId22"/>
    <p:sldId id="279" r:id="rId23"/>
    <p:sldId id="278" r:id="rId24"/>
    <p:sldId id="280" r:id="rId25"/>
    <p:sldId id="259"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rough562" initials="m" lastIdx="2" clrIdx="0">
    <p:extLst>
      <p:ext uri="{19B8F6BF-5375-455C-9EA6-DF929625EA0E}">
        <p15:presenceInfo xmlns:p15="http://schemas.microsoft.com/office/powerpoint/2012/main" userId="S::mbrough562@live.ea.dundeecity.sch.uk::64dc995a-9584-4415-8e46-95fe6cbaf2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25217-F2FB-467D-96F2-56C3129ED6BD}" v="39" dt="2020-05-20T14:56:44.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68" d="100"/>
          <a:sy n="68" d="100"/>
        </p:scale>
        <p:origin x="8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0T10:40:00.919" idx="1">
    <p:pos x="7447" y="339"/>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929B-8F47-4A79-9DF9-F2D98DF4BC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522AB6-68E8-4458-9A19-EB5E65624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00E870-5310-44B7-A55A-FF9841416BDB}"/>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279A301D-7CC2-4419-B9E6-4602943ECA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EED89-D6D7-483D-B4B4-10853C87719A}"/>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345738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653E-656D-4EF4-A418-58AF3A6441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4E3854-9887-4991-AF90-CC8C91AAC3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90B39-14D4-4F71-9C15-B90474D3E875}"/>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1DF959D1-8928-4272-9CB9-771E7E731D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6BFDF4-8FEA-4F85-8E97-658E61D786E5}"/>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168528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4C1D15-7E45-4CC4-9100-98ADBBE7C6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08DF5D-486F-4230-9D23-74CAB640C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EBEA42-37AD-4EE8-B1AC-5D476D507A91}"/>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63238175-1078-4B98-959E-030AD4EC23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DE8911-184D-4631-B32D-9404DB84E229}"/>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75477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AADA-0DC5-4838-992B-8D276D0C9A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C63F3F-F810-419B-BAAC-3EF993CB6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5FC784-7090-41EB-A14B-DE98F8774F72}"/>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CD8123C3-3F15-45BC-A3C5-93CBBE52E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ABAF0F-FA0E-4F3F-A8D3-B06B6A0D2CC4}"/>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00798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87C6-0CD5-4C94-B12F-FEF3190189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1CCE44-E871-4128-B2EB-D068DBFD9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CC931D-E672-4A0C-B6D6-1327B0AC64B8}"/>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924F2BB4-A981-4B01-85CA-621EFB492C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FFEA1-51DE-4C78-A323-A00C5FA6E301}"/>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7651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D570-41B8-4B7E-BCC5-10744F415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94E501-79E9-42F2-8C08-06621DC9C9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1FE310-44C7-4F7E-90CB-07BDE1489F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8A7921-E19D-4FF1-8EF4-43B63AE55FA8}"/>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6" name="Footer Placeholder 5">
            <a:extLst>
              <a:ext uri="{FF2B5EF4-FFF2-40B4-BE49-F238E27FC236}">
                <a16:creationId xmlns:a16="http://schemas.microsoft.com/office/drawing/2014/main" id="{AA63A9D8-AFCE-432F-AB07-BEC136B96F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DCE95-9E3F-46E4-A7D5-21E57EE531AA}"/>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118792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DDBF-076E-4520-90FE-3F428923AF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C66C7E-531F-4D83-9E4F-9B545CD8B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EF031-C508-4509-AF59-848E82482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D81A92-11F6-429C-9BC1-5B9B2C261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CCF912-025A-4E1D-B035-A50FCE8AC0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DD8DD0-D461-4126-A8BF-5522B8106580}"/>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8" name="Footer Placeholder 7">
            <a:extLst>
              <a:ext uri="{FF2B5EF4-FFF2-40B4-BE49-F238E27FC236}">
                <a16:creationId xmlns:a16="http://schemas.microsoft.com/office/drawing/2014/main" id="{C2F045D9-19AB-4786-974E-D37B60B8B4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5E971A-84D6-43B1-B56F-3E4736E59348}"/>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93845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194B-45B1-43D2-81F3-2679BB4EC3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D96230-7577-4DA0-A017-0F84FF41D720}"/>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4" name="Footer Placeholder 3">
            <a:extLst>
              <a:ext uri="{FF2B5EF4-FFF2-40B4-BE49-F238E27FC236}">
                <a16:creationId xmlns:a16="http://schemas.microsoft.com/office/drawing/2014/main" id="{67B4E000-DD5E-4CDA-A3F0-808686BF09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5B5B19-A576-484F-BD3A-5F20E8637B24}"/>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40294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8179E-0C3D-4B21-A8DB-520DC6345530}"/>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3" name="Footer Placeholder 2">
            <a:extLst>
              <a:ext uri="{FF2B5EF4-FFF2-40B4-BE49-F238E27FC236}">
                <a16:creationId xmlns:a16="http://schemas.microsoft.com/office/drawing/2014/main" id="{D6AD1426-E474-4784-B013-A69C19643E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A32A8A-6839-4ED3-91FD-D54DE88AA913}"/>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403183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7819-AFBA-420D-8179-ADF9B1F43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B6A88F-73F1-44E5-AE12-550F398E2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8273E1-76C4-43BE-84F9-6B78F31BB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30846-BB62-4C87-8A1B-05E74E50EB09}"/>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6" name="Footer Placeholder 5">
            <a:extLst>
              <a:ext uri="{FF2B5EF4-FFF2-40B4-BE49-F238E27FC236}">
                <a16:creationId xmlns:a16="http://schemas.microsoft.com/office/drawing/2014/main" id="{65638607-4F74-4180-BF44-10687A0C65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F70A8-DBE6-463F-B9E0-2A38DA31948D}"/>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45680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39C1-D940-4F7B-B74E-162D726F8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D823BC-C303-4E21-B728-20D4373833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60E2A3-56E9-4D51-88CD-22E218C09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110DE-1F5E-4439-AB12-B5C31A5757CE}"/>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6" name="Footer Placeholder 5">
            <a:extLst>
              <a:ext uri="{FF2B5EF4-FFF2-40B4-BE49-F238E27FC236}">
                <a16:creationId xmlns:a16="http://schemas.microsoft.com/office/drawing/2014/main" id="{1C12162C-5F1B-4426-ABA6-2C3DAC2D74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023D0E-CF1E-45AD-8B45-F589FC51E917}"/>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53159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EDB20-9694-4B72-97D6-0297266F5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3391FE-55C5-4C2A-9CF1-957F1454F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C1168-365F-4D99-8F83-42D6FE583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E2D07984-4F59-468E-8601-D4DA87EBC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FFE481-0759-4196-ACCC-E08FF3DCF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E8FDB-C4A4-4692-9D7B-86730E0E1801}" type="slidenum">
              <a:rPr lang="en-GB" smtClean="0"/>
              <a:t>‹#›</a:t>
            </a:fld>
            <a:endParaRPr lang="en-GB"/>
          </a:p>
        </p:txBody>
      </p:sp>
    </p:spTree>
    <p:extLst>
      <p:ext uri="{BB962C8B-B14F-4D97-AF65-F5344CB8AC3E}">
        <p14:creationId xmlns:p14="http://schemas.microsoft.com/office/powerpoint/2010/main" val="76521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INZNdJ9cdm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hyperlink" Target="https://support.apple.com/en-gb/guide/ipad/learn-voiceover-gestures-ipad9a246584/13.0/ipados/13.0"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llscotland.org.uk/professional-learning/webinars/WEB172/" TargetMode="External"/><Relationship Id="rId2" Type="http://schemas.openxmlformats.org/officeDocument/2006/relationships/hyperlink" Target="https://www.callscotland.org.uk/professional-learning/webinars/WEB17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wHJJCLV-D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7756-7DF7-4F3A-B650-431C8020D925}"/>
              </a:ext>
            </a:extLst>
          </p:cNvPr>
          <p:cNvSpPr>
            <a:spLocks noGrp="1"/>
          </p:cNvSpPr>
          <p:nvPr>
            <p:ph type="ctrTitle"/>
          </p:nvPr>
        </p:nvSpPr>
        <p:spPr>
          <a:xfrm>
            <a:off x="7464614" y="1783959"/>
            <a:ext cx="4087306" cy="2889114"/>
          </a:xfrm>
        </p:spPr>
        <p:txBody>
          <a:bodyPr anchor="b">
            <a:normAutofit/>
          </a:bodyPr>
          <a:lstStyle/>
          <a:p>
            <a:pPr algn="l"/>
            <a:r>
              <a:rPr lang="en-GB" sz="3800"/>
              <a:t>Using Digital Tools to Support Learners with Additional Support Needs.</a:t>
            </a:r>
          </a:p>
        </p:txBody>
      </p:sp>
      <p:sp>
        <p:nvSpPr>
          <p:cNvPr id="3" name="Subtitle 2">
            <a:extLst>
              <a:ext uri="{FF2B5EF4-FFF2-40B4-BE49-F238E27FC236}">
                <a16:creationId xmlns:a16="http://schemas.microsoft.com/office/drawing/2014/main" id="{D0B3740B-77AE-4506-B612-1F366C5A17CA}"/>
              </a:ext>
            </a:extLst>
          </p:cNvPr>
          <p:cNvSpPr>
            <a:spLocks noGrp="1"/>
          </p:cNvSpPr>
          <p:nvPr>
            <p:ph type="subTitle" idx="1"/>
          </p:nvPr>
        </p:nvSpPr>
        <p:spPr>
          <a:xfrm>
            <a:off x="7464612" y="4750893"/>
            <a:ext cx="4087305" cy="1147863"/>
          </a:xfrm>
        </p:spPr>
        <p:txBody>
          <a:bodyPr anchor="t">
            <a:normAutofit/>
          </a:bodyPr>
          <a:lstStyle/>
          <a:p>
            <a:pPr algn="l"/>
            <a:r>
              <a:rPr lang="en-GB" sz="2000" dirty="0"/>
              <a:t>Support for Pupils and Parents </a:t>
            </a: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map&#10;&#10;Description automatically generated">
            <a:extLst>
              <a:ext uri="{FF2B5EF4-FFF2-40B4-BE49-F238E27FC236}">
                <a16:creationId xmlns:a16="http://schemas.microsoft.com/office/drawing/2014/main" id="{013C2C9D-189D-4564-9CDF-749D6DAF6D1E}"/>
              </a:ext>
            </a:extLst>
          </p:cNvPr>
          <p:cNvPicPr>
            <a:picLocks noChangeAspect="1"/>
          </p:cNvPicPr>
          <p:nvPr/>
        </p:nvPicPr>
        <p:blipFill rotWithShape="1">
          <a:blip r:embed="rId2">
            <a:extLst>
              <a:ext uri="{28A0092B-C50C-407E-A947-70E740481C1C}">
                <a14:useLocalDpi xmlns:a14="http://schemas.microsoft.com/office/drawing/2010/main" val="0"/>
              </a:ext>
            </a:extLst>
          </a:blip>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807789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8F80-9B17-4F11-964E-A3C6EA872C65}"/>
              </a:ext>
            </a:extLst>
          </p:cNvPr>
          <p:cNvSpPr>
            <a:spLocks noGrp="1"/>
          </p:cNvSpPr>
          <p:nvPr>
            <p:ph type="title"/>
          </p:nvPr>
        </p:nvSpPr>
        <p:spPr/>
        <p:txBody>
          <a:bodyPr/>
          <a:lstStyle/>
          <a:p>
            <a:r>
              <a:rPr lang="en-GB" dirty="0"/>
              <a:t>G-Suite In Glow</a:t>
            </a:r>
          </a:p>
        </p:txBody>
      </p:sp>
      <p:sp>
        <p:nvSpPr>
          <p:cNvPr id="3" name="Content Placeholder 2">
            <a:extLst>
              <a:ext uri="{FF2B5EF4-FFF2-40B4-BE49-F238E27FC236}">
                <a16:creationId xmlns:a16="http://schemas.microsoft.com/office/drawing/2014/main" id="{88C3CF18-895A-4A3D-8FC5-124C9429FDE6}"/>
              </a:ext>
            </a:extLst>
          </p:cNvPr>
          <p:cNvSpPr>
            <a:spLocks noGrp="1"/>
          </p:cNvSpPr>
          <p:nvPr>
            <p:ph idx="1"/>
          </p:nvPr>
        </p:nvSpPr>
        <p:spPr/>
        <p:txBody>
          <a:bodyPr/>
          <a:lstStyle/>
          <a:p>
            <a:r>
              <a:rPr lang="en-GB" dirty="0"/>
              <a:t>Accessibility for All– Louise Jones</a:t>
            </a:r>
          </a:p>
          <a:p>
            <a:endParaRPr lang="en-GB" dirty="0"/>
          </a:p>
          <a:p>
            <a:pPr marL="0" indent="0">
              <a:buNone/>
            </a:pPr>
            <a:r>
              <a:rPr lang="en-GB" dirty="0"/>
              <a:t> https://docs.google.com/presentation/d/1Cipy9eZWHh96ehYVVh9S30bDulrd8P--TeqBdMoHIuk/edit#slide=id.g5c9566dbe4_3_0</a:t>
            </a:r>
          </a:p>
        </p:txBody>
      </p:sp>
      <p:pic>
        <p:nvPicPr>
          <p:cNvPr id="4" name="Picture 3" descr="A close up of a sign&#10;&#10;Description automatically generated">
            <a:extLst>
              <a:ext uri="{FF2B5EF4-FFF2-40B4-BE49-F238E27FC236}">
                <a16:creationId xmlns:a16="http://schemas.microsoft.com/office/drawing/2014/main" id="{D7D002BA-1A9C-4BE1-918D-2BEBD915C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101" y="681037"/>
            <a:ext cx="2857500" cy="1790700"/>
          </a:xfrm>
          <a:prstGeom prst="rect">
            <a:avLst/>
          </a:prstGeom>
        </p:spPr>
      </p:pic>
    </p:spTree>
    <p:extLst>
      <p:ext uri="{BB962C8B-B14F-4D97-AF65-F5344CB8AC3E}">
        <p14:creationId xmlns:p14="http://schemas.microsoft.com/office/powerpoint/2010/main" val="73161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5078-9EEE-49C0-BCA9-779A13B882D1}"/>
              </a:ext>
            </a:extLst>
          </p:cNvPr>
          <p:cNvSpPr>
            <a:spLocks noGrp="1"/>
          </p:cNvSpPr>
          <p:nvPr>
            <p:ph type="title"/>
          </p:nvPr>
        </p:nvSpPr>
        <p:spPr/>
        <p:txBody>
          <a:bodyPr/>
          <a:lstStyle/>
          <a:p>
            <a:r>
              <a:rPr lang="en-GB" dirty="0"/>
              <a:t>Google G Suite</a:t>
            </a:r>
          </a:p>
        </p:txBody>
      </p:sp>
      <p:sp>
        <p:nvSpPr>
          <p:cNvPr id="3" name="Content Placeholder 2">
            <a:extLst>
              <a:ext uri="{FF2B5EF4-FFF2-40B4-BE49-F238E27FC236}">
                <a16:creationId xmlns:a16="http://schemas.microsoft.com/office/drawing/2014/main" id="{FE3102BC-1548-4764-B018-D34ED556C906}"/>
              </a:ext>
            </a:extLst>
          </p:cNvPr>
          <p:cNvSpPr>
            <a:spLocks noGrp="1"/>
          </p:cNvSpPr>
          <p:nvPr>
            <p:ph idx="1"/>
          </p:nvPr>
        </p:nvSpPr>
        <p:spPr/>
        <p:txBody>
          <a:bodyPr/>
          <a:lstStyle/>
          <a:p>
            <a:r>
              <a:rPr lang="en-GB" dirty="0"/>
              <a:t>Here is the G Suite User guide to Accessibility - https://support.google.com/a/answer/1631886?hl=en</a:t>
            </a:r>
          </a:p>
          <a:p>
            <a:endParaRPr lang="en-GB" dirty="0"/>
          </a:p>
          <a:p>
            <a:r>
              <a:rPr lang="en-GB" dirty="0"/>
              <a:t>Here is a video guide to G Suite Accessibility tools - </a:t>
            </a:r>
            <a:r>
              <a:rPr lang="en-GB" dirty="0">
                <a:hlinkClick r:id="rId2"/>
              </a:rPr>
              <a:t>https://www.youtube.com/watch?v=INZNdJ9cdmk</a:t>
            </a:r>
            <a:endParaRPr lang="en-GB" dirty="0"/>
          </a:p>
          <a:p>
            <a:endParaRPr lang="en-GB" dirty="0"/>
          </a:p>
          <a:p>
            <a:r>
              <a:rPr lang="en-GB" dirty="0"/>
              <a:t>How to innovate with Google Translate - https://www.youtube.com/watch?v=xwOzwktuRdQ</a:t>
            </a:r>
          </a:p>
        </p:txBody>
      </p:sp>
      <p:pic>
        <p:nvPicPr>
          <p:cNvPr id="5" name="Picture 4" descr="A close up of a sign&#10;&#10;Description automatically generated">
            <a:extLst>
              <a:ext uri="{FF2B5EF4-FFF2-40B4-BE49-F238E27FC236}">
                <a16:creationId xmlns:a16="http://schemas.microsoft.com/office/drawing/2014/main" id="{1A7AE3B8-B283-4D1A-89CF-2502767E9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931" y="132556"/>
            <a:ext cx="2857500" cy="1790700"/>
          </a:xfrm>
          <a:prstGeom prst="rect">
            <a:avLst/>
          </a:prstGeom>
        </p:spPr>
      </p:pic>
    </p:spTree>
    <p:extLst>
      <p:ext uri="{BB962C8B-B14F-4D97-AF65-F5344CB8AC3E}">
        <p14:creationId xmlns:p14="http://schemas.microsoft.com/office/powerpoint/2010/main" val="285991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F251-D637-4EEE-B698-5F4B9D49AEB7}"/>
              </a:ext>
            </a:extLst>
          </p:cNvPr>
          <p:cNvSpPr>
            <a:spLocks noGrp="1"/>
          </p:cNvSpPr>
          <p:nvPr>
            <p:ph type="title"/>
          </p:nvPr>
        </p:nvSpPr>
        <p:spPr/>
        <p:txBody>
          <a:bodyPr/>
          <a:lstStyle/>
          <a:p>
            <a:r>
              <a:rPr lang="en-GB" dirty="0"/>
              <a:t>iPad Accessibility Tools</a:t>
            </a:r>
          </a:p>
        </p:txBody>
      </p:sp>
      <p:pic>
        <p:nvPicPr>
          <p:cNvPr id="5" name="Content Placeholder 4" descr="A close up of a logo&#10;&#10;Description automatically generated">
            <a:extLst>
              <a:ext uri="{FF2B5EF4-FFF2-40B4-BE49-F238E27FC236}">
                <a16:creationId xmlns:a16="http://schemas.microsoft.com/office/drawing/2014/main" id="{BEFE0044-E3BC-44A9-ABDB-72FE62740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2474" y="1690688"/>
            <a:ext cx="3540689" cy="5116604"/>
          </a:xfrm>
        </p:spPr>
      </p:pic>
    </p:spTree>
    <p:extLst>
      <p:ext uri="{BB962C8B-B14F-4D97-AF65-F5344CB8AC3E}">
        <p14:creationId xmlns:p14="http://schemas.microsoft.com/office/powerpoint/2010/main" val="373608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A619-1F18-41C9-8977-9C37B29792F2}"/>
              </a:ext>
            </a:extLst>
          </p:cNvPr>
          <p:cNvSpPr>
            <a:spLocks noGrp="1"/>
          </p:cNvSpPr>
          <p:nvPr>
            <p:ph type="title"/>
          </p:nvPr>
        </p:nvSpPr>
        <p:spPr>
          <a:xfrm>
            <a:off x="838200" y="365125"/>
            <a:ext cx="4882663" cy="1325563"/>
          </a:xfrm>
        </p:spPr>
        <p:txBody>
          <a:bodyPr/>
          <a:lstStyle/>
          <a:p>
            <a:r>
              <a:rPr lang="en-GB" dirty="0"/>
              <a:t>Call Scotland Resources</a:t>
            </a:r>
          </a:p>
        </p:txBody>
      </p:sp>
      <p:pic>
        <p:nvPicPr>
          <p:cNvPr id="5" name="Content Placeholder 4" descr="A screenshot of a cell phone&#10;&#10;Description automatically generated">
            <a:extLst>
              <a:ext uri="{FF2B5EF4-FFF2-40B4-BE49-F238E27FC236}">
                <a16:creationId xmlns:a16="http://schemas.microsoft.com/office/drawing/2014/main" id="{8DE7482C-290B-48AD-9E35-4A31B322C3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1138" y="285718"/>
            <a:ext cx="4677131" cy="6587511"/>
          </a:xfrm>
        </p:spPr>
      </p:pic>
      <p:sp>
        <p:nvSpPr>
          <p:cNvPr id="3" name="TextBox 2">
            <a:extLst>
              <a:ext uri="{FF2B5EF4-FFF2-40B4-BE49-F238E27FC236}">
                <a16:creationId xmlns:a16="http://schemas.microsoft.com/office/drawing/2014/main" id="{3E9F30CF-E5F4-4686-AB4A-46BED386AF28}"/>
              </a:ext>
            </a:extLst>
          </p:cNvPr>
          <p:cNvSpPr txBox="1"/>
          <p:nvPr/>
        </p:nvSpPr>
        <p:spPr>
          <a:xfrm>
            <a:off x="1069145" y="2152357"/>
            <a:ext cx="4882663" cy="4247317"/>
          </a:xfrm>
          <a:prstGeom prst="rect">
            <a:avLst/>
          </a:prstGeom>
          <a:noFill/>
        </p:spPr>
        <p:txBody>
          <a:bodyPr wrap="square" rtlCol="0">
            <a:spAutoFit/>
          </a:bodyPr>
          <a:lstStyle/>
          <a:p>
            <a:r>
              <a:rPr lang="en-GB" dirty="0"/>
              <a:t>Call Scotland have created this useful </a:t>
            </a:r>
            <a:r>
              <a:rPr lang="en-GB" dirty="0" err="1"/>
              <a:t>helpsheet</a:t>
            </a:r>
            <a:r>
              <a:rPr lang="en-GB" dirty="0"/>
              <a:t> (along with many others) to help choose appropriate apps to help with reading and writing.</a:t>
            </a:r>
          </a:p>
          <a:p>
            <a:endParaRPr lang="en-GB" dirty="0"/>
          </a:p>
          <a:p>
            <a:r>
              <a:rPr lang="en-GB" dirty="0"/>
              <a:t>You can find the link to this, along with other </a:t>
            </a:r>
            <a:r>
              <a:rPr lang="en-GB" dirty="0" err="1"/>
              <a:t>helpsheets</a:t>
            </a:r>
            <a:r>
              <a:rPr lang="en-GB" dirty="0"/>
              <a:t> at – </a:t>
            </a:r>
          </a:p>
          <a:p>
            <a:endParaRPr lang="en-GB" dirty="0"/>
          </a:p>
          <a:p>
            <a:r>
              <a:rPr lang="en-GB" dirty="0"/>
              <a:t>https://www.callscotland.org.uk/downloads/posters-and-leaflets/ipad-apps-for-learners-with-dyslexia/</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76577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07A5-C246-134C-A6F7-C2789BDA6B1F}"/>
              </a:ext>
            </a:extLst>
          </p:cNvPr>
          <p:cNvSpPr>
            <a:spLocks noGrp="1"/>
          </p:cNvSpPr>
          <p:nvPr>
            <p:ph type="title"/>
          </p:nvPr>
        </p:nvSpPr>
        <p:spPr/>
        <p:txBody>
          <a:bodyPr/>
          <a:lstStyle/>
          <a:p>
            <a:pPr algn="ctr"/>
            <a:r>
              <a:rPr lang="en-US" dirty="0"/>
              <a:t>iPad accessibility features</a:t>
            </a:r>
          </a:p>
        </p:txBody>
      </p:sp>
      <p:pic>
        <p:nvPicPr>
          <p:cNvPr id="4" name="Picture 4">
            <a:extLst>
              <a:ext uri="{FF2B5EF4-FFF2-40B4-BE49-F238E27FC236}">
                <a16:creationId xmlns:a16="http://schemas.microsoft.com/office/drawing/2014/main" id="{BC6C6DB1-D93F-0542-A040-33E396ABFA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317" y="1690688"/>
            <a:ext cx="10281365" cy="5620999"/>
          </a:xfrm>
        </p:spPr>
      </p:pic>
      <p:sp>
        <p:nvSpPr>
          <p:cNvPr id="7" name="TextBox 6">
            <a:extLst>
              <a:ext uri="{FF2B5EF4-FFF2-40B4-BE49-F238E27FC236}">
                <a16:creationId xmlns:a16="http://schemas.microsoft.com/office/drawing/2014/main" id="{D8F6BA63-AAA9-0447-8BC5-B3E17ABBC598}"/>
              </a:ext>
            </a:extLst>
          </p:cNvPr>
          <p:cNvSpPr txBox="1"/>
          <p:nvPr/>
        </p:nvSpPr>
        <p:spPr>
          <a:xfrm>
            <a:off x="3169318" y="180459"/>
            <a:ext cx="6092976" cy="369332"/>
          </a:xfrm>
          <a:prstGeom prst="rect">
            <a:avLst/>
          </a:prstGeom>
          <a:noFill/>
        </p:spPr>
        <p:txBody>
          <a:bodyPr wrap="square">
            <a:spAutoFit/>
          </a:bodyPr>
          <a:lstStyle/>
          <a:p>
            <a:r>
              <a:rPr lang="en-US" dirty="0"/>
              <a:t>https://www.apple.com/uk/accessibility/</a:t>
            </a:r>
            <a:r>
              <a:rPr lang="en-US" dirty="0" err="1"/>
              <a:t>ipad</a:t>
            </a:r>
            <a:r>
              <a:rPr lang="en-US" dirty="0"/>
              <a:t>/learning/</a:t>
            </a:r>
          </a:p>
        </p:txBody>
      </p:sp>
    </p:spTree>
    <p:extLst>
      <p:ext uri="{BB962C8B-B14F-4D97-AF65-F5344CB8AC3E}">
        <p14:creationId xmlns:p14="http://schemas.microsoft.com/office/powerpoint/2010/main" val="247221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3E7F-4750-F047-8B85-9328AB0C8CFB}"/>
              </a:ext>
            </a:extLst>
          </p:cNvPr>
          <p:cNvSpPr>
            <a:spLocks noGrp="1"/>
          </p:cNvSpPr>
          <p:nvPr>
            <p:ph type="title"/>
          </p:nvPr>
        </p:nvSpPr>
        <p:spPr/>
        <p:txBody>
          <a:bodyPr/>
          <a:lstStyle/>
          <a:p>
            <a:r>
              <a:rPr lang="en-US" dirty="0"/>
              <a:t>Accessibility can be found in general settings</a:t>
            </a:r>
          </a:p>
        </p:txBody>
      </p:sp>
      <p:pic>
        <p:nvPicPr>
          <p:cNvPr id="4" name="Picture 4">
            <a:extLst>
              <a:ext uri="{FF2B5EF4-FFF2-40B4-BE49-F238E27FC236}">
                <a16:creationId xmlns:a16="http://schemas.microsoft.com/office/drawing/2014/main" id="{BE18085C-8865-7149-B065-999951DFAE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367FB1A0-A143-425C-952C-641AE97B1C4D}"/>
              </a:ext>
            </a:extLst>
          </p:cNvPr>
          <p:cNvSpPr>
            <a:spLocks noGrp="1"/>
          </p:cNvSpPr>
          <p:nvPr>
            <p:ph sz="half" idx="2"/>
          </p:nvPr>
        </p:nvSpPr>
        <p:spPr/>
        <p:txBody>
          <a:bodyPr/>
          <a:lstStyle/>
          <a:p>
            <a:r>
              <a:rPr lang="en-GB" dirty="0"/>
              <a:t>As you can see there are many different ways in which iPads can support learners with Additional Support Needs.</a:t>
            </a:r>
          </a:p>
          <a:p>
            <a:r>
              <a:rPr lang="en-GB" dirty="0"/>
              <a:t>Here is the accessibility menu</a:t>
            </a:r>
          </a:p>
        </p:txBody>
      </p:sp>
    </p:spTree>
    <p:extLst>
      <p:ext uri="{BB962C8B-B14F-4D97-AF65-F5344CB8AC3E}">
        <p14:creationId xmlns:p14="http://schemas.microsoft.com/office/powerpoint/2010/main" val="377856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09AF-382F-6841-AB34-48517003406C}"/>
              </a:ext>
            </a:extLst>
          </p:cNvPr>
          <p:cNvSpPr>
            <a:spLocks noGrp="1"/>
          </p:cNvSpPr>
          <p:nvPr>
            <p:ph type="title"/>
          </p:nvPr>
        </p:nvSpPr>
        <p:spPr/>
        <p:txBody>
          <a:bodyPr/>
          <a:lstStyle/>
          <a:p>
            <a:r>
              <a:rPr lang="en-US" dirty="0"/>
              <a:t>Display and Text Size</a:t>
            </a:r>
          </a:p>
        </p:txBody>
      </p:sp>
      <p:pic>
        <p:nvPicPr>
          <p:cNvPr id="4" name="Picture 4">
            <a:extLst>
              <a:ext uri="{FF2B5EF4-FFF2-40B4-BE49-F238E27FC236}">
                <a16:creationId xmlns:a16="http://schemas.microsoft.com/office/drawing/2014/main" id="{CCA6333E-8C9E-9B45-A47D-78EE769E4C1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B044D6D0-31E1-47D8-AEDA-87BCEA8A13B3}"/>
              </a:ext>
            </a:extLst>
          </p:cNvPr>
          <p:cNvSpPr>
            <a:spLocks noGrp="1"/>
          </p:cNvSpPr>
          <p:nvPr>
            <p:ph sz="half" idx="2"/>
          </p:nvPr>
        </p:nvSpPr>
        <p:spPr/>
        <p:txBody>
          <a:bodyPr/>
          <a:lstStyle/>
          <a:p>
            <a:r>
              <a:rPr lang="en-GB" dirty="0"/>
              <a:t>Learners with Visual Impairments may benefit from changing font sizes as well as the </a:t>
            </a:r>
            <a:r>
              <a:rPr lang="en-GB" dirty="0" err="1"/>
              <a:t>Maginify</a:t>
            </a:r>
            <a:r>
              <a:rPr lang="en-GB" dirty="0"/>
              <a:t> tool. </a:t>
            </a:r>
          </a:p>
        </p:txBody>
      </p:sp>
    </p:spTree>
    <p:extLst>
      <p:ext uri="{BB962C8B-B14F-4D97-AF65-F5344CB8AC3E}">
        <p14:creationId xmlns:p14="http://schemas.microsoft.com/office/powerpoint/2010/main" val="427061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80F5-A54C-9245-B217-1CAD74C49D2F}"/>
              </a:ext>
            </a:extLst>
          </p:cNvPr>
          <p:cNvSpPr>
            <a:spLocks noGrp="1"/>
          </p:cNvSpPr>
          <p:nvPr>
            <p:ph type="title"/>
          </p:nvPr>
        </p:nvSpPr>
        <p:spPr/>
        <p:txBody>
          <a:bodyPr/>
          <a:lstStyle/>
          <a:p>
            <a:r>
              <a:rPr lang="en-US" dirty="0">
                <a:solidFill>
                  <a:srgbClr val="333333"/>
                </a:solidFill>
                <a:latin typeface="SFText-Regular"/>
              </a:rPr>
              <a:t>In Display and Text Size you can adjust any of the following…</a:t>
            </a:r>
            <a:endParaRPr lang="en-US" dirty="0"/>
          </a:p>
        </p:txBody>
      </p:sp>
      <p:sp>
        <p:nvSpPr>
          <p:cNvPr id="3" name="Content Placeholder 2">
            <a:extLst>
              <a:ext uri="{FF2B5EF4-FFF2-40B4-BE49-F238E27FC236}">
                <a16:creationId xmlns:a16="http://schemas.microsoft.com/office/drawing/2014/main" id="{D0B1070A-204C-B543-89ED-903E82B4FB44}"/>
              </a:ext>
            </a:extLst>
          </p:cNvPr>
          <p:cNvSpPr>
            <a:spLocks noGrp="1"/>
          </p:cNvSpPr>
          <p:nvPr>
            <p:ph idx="1"/>
          </p:nvPr>
        </p:nvSpPr>
        <p:spPr/>
        <p:txBody>
          <a:bodyPr>
            <a:normAutofit fontScale="92500" lnSpcReduction="10000"/>
          </a:bodyPr>
          <a:lstStyle/>
          <a:p>
            <a:r>
              <a:rPr lang="en-US" sz="1800" i="1" dirty="0">
                <a:solidFill>
                  <a:srgbClr val="333333"/>
                </a:solidFill>
                <a:latin typeface="SFText-Italic"/>
              </a:rPr>
              <a:t>Bold Text:</a:t>
            </a:r>
            <a:r>
              <a:rPr lang="en-US" sz="1800" i="0" dirty="0">
                <a:solidFill>
                  <a:srgbClr val="333333"/>
                </a:solidFill>
                <a:latin typeface="SFText-Regular"/>
              </a:rPr>
              <a:t> Display the text in boldface characters.</a:t>
            </a:r>
          </a:p>
          <a:p>
            <a:r>
              <a:rPr lang="en-US" sz="1800" i="1" dirty="0">
                <a:solidFill>
                  <a:srgbClr val="333333"/>
                </a:solidFill>
                <a:latin typeface="SFText-Italic"/>
              </a:rPr>
              <a:t>Larger Text:</a:t>
            </a:r>
            <a:r>
              <a:rPr lang="en-US" sz="1800" i="0" dirty="0">
                <a:solidFill>
                  <a:srgbClr val="333333"/>
                </a:solidFill>
                <a:latin typeface="SFText-Regular"/>
              </a:rPr>
              <a:t> Turn on Larger Accessibility Sizes, then adjust the text size using the Font Size slider. This setting adjusts to your preferred text size in apps that support Dynamic Type, such as Settings, Calendar, Contacts, Mail, Messages, and Notes.</a:t>
            </a:r>
          </a:p>
          <a:p>
            <a:r>
              <a:rPr lang="en-US" sz="1800" i="1" dirty="0">
                <a:solidFill>
                  <a:srgbClr val="333333"/>
                </a:solidFill>
                <a:latin typeface="SFText-Italic"/>
              </a:rPr>
              <a:t>Button Shapes:</a:t>
            </a:r>
            <a:r>
              <a:rPr lang="en-US" sz="1800" i="0" dirty="0">
                <a:solidFill>
                  <a:srgbClr val="333333"/>
                </a:solidFill>
                <a:latin typeface="SFText-Regular"/>
              </a:rPr>
              <a:t> This setting underlines text you can tap.</a:t>
            </a:r>
          </a:p>
          <a:p>
            <a:r>
              <a:rPr lang="en-US" sz="1800" i="1" dirty="0">
                <a:solidFill>
                  <a:srgbClr val="333333"/>
                </a:solidFill>
                <a:latin typeface="SFText-Italic"/>
              </a:rPr>
              <a:t>On/Off Labels:</a:t>
            </a:r>
            <a:r>
              <a:rPr lang="en-US" sz="1800" i="0" dirty="0">
                <a:solidFill>
                  <a:srgbClr val="333333"/>
                </a:solidFill>
                <a:latin typeface="SFText-Regular"/>
              </a:rPr>
              <a:t> This setting indicates switches turned on with “1” and switches turned off with “0”.</a:t>
            </a:r>
          </a:p>
          <a:p>
            <a:r>
              <a:rPr lang="en-US" sz="1800" i="1" dirty="0">
                <a:solidFill>
                  <a:srgbClr val="333333"/>
                </a:solidFill>
                <a:latin typeface="SFText-Italic"/>
              </a:rPr>
              <a:t>Reduce Transparency:</a:t>
            </a:r>
            <a:r>
              <a:rPr lang="en-US" sz="1800" i="0" dirty="0">
                <a:solidFill>
                  <a:srgbClr val="333333"/>
                </a:solidFill>
                <a:latin typeface="SFText-Regular"/>
              </a:rPr>
              <a:t> This setting reduces the transparency and blurs on some backgrounds.</a:t>
            </a:r>
          </a:p>
          <a:p>
            <a:r>
              <a:rPr lang="en-US" sz="1800" i="1" dirty="0">
                <a:solidFill>
                  <a:srgbClr val="333333"/>
                </a:solidFill>
                <a:latin typeface="SFText-Italic"/>
              </a:rPr>
              <a:t>Increase Contrast:</a:t>
            </a:r>
            <a:r>
              <a:rPr lang="en-US" sz="1800" i="0" dirty="0">
                <a:solidFill>
                  <a:srgbClr val="333333"/>
                </a:solidFill>
                <a:latin typeface="SFText-Regular"/>
              </a:rPr>
              <a:t> This setting improves the contrast and legibility by altering color and text styling.</a:t>
            </a:r>
          </a:p>
          <a:p>
            <a:r>
              <a:rPr lang="en-US" sz="1800" i="1" dirty="0">
                <a:solidFill>
                  <a:srgbClr val="333333"/>
                </a:solidFill>
                <a:latin typeface="SFText-Italic"/>
              </a:rPr>
              <a:t>Differentiate Without Color:</a:t>
            </a:r>
            <a:r>
              <a:rPr lang="en-US" sz="1800" i="0" dirty="0">
                <a:solidFill>
                  <a:srgbClr val="333333"/>
                </a:solidFill>
                <a:latin typeface="SFText-Regular"/>
              </a:rPr>
              <a:t> This setting replaces user interface items that rely on color to convey information with alternatives.</a:t>
            </a:r>
          </a:p>
          <a:p>
            <a:r>
              <a:rPr lang="en-US" sz="1800" i="1" dirty="0">
                <a:solidFill>
                  <a:srgbClr val="333333"/>
                </a:solidFill>
                <a:latin typeface="SFText-Italic"/>
              </a:rPr>
              <a:t>Smart Invert or Classic Invert:</a:t>
            </a:r>
            <a:r>
              <a:rPr lang="en-US" sz="1800" i="0" dirty="0">
                <a:solidFill>
                  <a:srgbClr val="333333"/>
                </a:solidFill>
                <a:latin typeface="SFText-Regular"/>
              </a:rPr>
              <a:t> Smart Invert Colors reverses the colors of the display, except for images, media, and some apps that use dark color styles.</a:t>
            </a:r>
          </a:p>
          <a:p>
            <a:r>
              <a:rPr lang="en-US" sz="1800" i="1" dirty="0">
                <a:solidFill>
                  <a:srgbClr val="333333"/>
                </a:solidFill>
                <a:latin typeface="SFText-Italic"/>
              </a:rPr>
              <a:t>Reduce White Point:</a:t>
            </a:r>
            <a:r>
              <a:rPr lang="en-US" sz="1800" i="0" dirty="0">
                <a:solidFill>
                  <a:srgbClr val="333333"/>
                </a:solidFill>
                <a:latin typeface="SFText-Regular"/>
              </a:rPr>
              <a:t> This setting reduces the intensity of bright colors.</a:t>
            </a:r>
          </a:p>
          <a:p>
            <a:r>
              <a:rPr lang="en-US" sz="1800" i="1" dirty="0">
                <a:solidFill>
                  <a:srgbClr val="333333"/>
                </a:solidFill>
                <a:latin typeface="SFText-Italic"/>
              </a:rPr>
              <a:t>Auto-Brightness:</a:t>
            </a:r>
            <a:r>
              <a:rPr lang="en-US" sz="1800" i="0" dirty="0">
                <a:solidFill>
                  <a:srgbClr val="333333"/>
                </a:solidFill>
                <a:latin typeface="SFText-Regular"/>
              </a:rPr>
              <a:t> This setting automatically adjusts the screen brightness for current light conditions using the built-in ambient light sensor</a:t>
            </a:r>
            <a:r>
              <a:rPr lang="en-US" sz="1800" dirty="0">
                <a:solidFill>
                  <a:srgbClr val="333333"/>
                </a:solidFill>
                <a:latin typeface="SFText-Regular"/>
              </a:rPr>
              <a:t>.</a:t>
            </a:r>
            <a:endParaRPr lang="en-US" sz="1800" i="0" dirty="0">
              <a:solidFill>
                <a:srgbClr val="333333"/>
              </a:solidFill>
              <a:latin typeface="SFText-Regular"/>
            </a:endParaRPr>
          </a:p>
        </p:txBody>
      </p:sp>
    </p:spTree>
    <p:extLst>
      <p:ext uri="{BB962C8B-B14F-4D97-AF65-F5344CB8AC3E}">
        <p14:creationId xmlns:p14="http://schemas.microsoft.com/office/powerpoint/2010/main" val="375152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22A0-E623-B34F-B774-268A10684B6E}"/>
              </a:ext>
            </a:extLst>
          </p:cNvPr>
          <p:cNvSpPr>
            <a:spLocks noGrp="1"/>
          </p:cNvSpPr>
          <p:nvPr>
            <p:ph type="title"/>
          </p:nvPr>
        </p:nvSpPr>
        <p:spPr/>
        <p:txBody>
          <a:bodyPr/>
          <a:lstStyle/>
          <a:p>
            <a:r>
              <a:rPr lang="en-US" dirty="0"/>
              <a:t>You can also change the </a:t>
            </a:r>
            <a:r>
              <a:rPr lang="en-US" dirty="0" err="1"/>
              <a:t>colour</a:t>
            </a:r>
            <a:r>
              <a:rPr lang="en-US" dirty="0"/>
              <a:t> filters</a:t>
            </a:r>
          </a:p>
        </p:txBody>
      </p:sp>
      <p:pic>
        <p:nvPicPr>
          <p:cNvPr id="4" name="Picture 4">
            <a:extLst>
              <a:ext uri="{FF2B5EF4-FFF2-40B4-BE49-F238E27FC236}">
                <a16:creationId xmlns:a16="http://schemas.microsoft.com/office/drawing/2014/main" id="{EC9D8AB2-0D87-5542-8DB3-1C3DF36A7F9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8AB0ADAF-2D0D-4ED5-B12D-1C580A308314}"/>
              </a:ext>
            </a:extLst>
          </p:cNvPr>
          <p:cNvSpPr>
            <a:spLocks noGrp="1"/>
          </p:cNvSpPr>
          <p:nvPr>
            <p:ph sz="half" idx="2"/>
          </p:nvPr>
        </p:nvSpPr>
        <p:spPr/>
        <p:txBody>
          <a:bodyPr/>
          <a:lstStyle/>
          <a:p>
            <a:r>
              <a:rPr lang="en-GB" dirty="0"/>
              <a:t>This may help learners who are colour blind</a:t>
            </a:r>
          </a:p>
          <a:p>
            <a:r>
              <a:rPr lang="en-GB" dirty="0"/>
              <a:t>This can also be used as an overlay to help pupils with dyslexia. </a:t>
            </a:r>
          </a:p>
        </p:txBody>
      </p:sp>
    </p:spTree>
    <p:extLst>
      <p:ext uri="{BB962C8B-B14F-4D97-AF65-F5344CB8AC3E}">
        <p14:creationId xmlns:p14="http://schemas.microsoft.com/office/powerpoint/2010/main" val="128121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A8AD-2ABF-6641-A5F9-3810F4606D39}"/>
              </a:ext>
            </a:extLst>
          </p:cNvPr>
          <p:cNvSpPr>
            <a:spLocks noGrp="1"/>
          </p:cNvSpPr>
          <p:nvPr>
            <p:ph type="title"/>
          </p:nvPr>
        </p:nvSpPr>
        <p:spPr/>
        <p:txBody>
          <a:bodyPr/>
          <a:lstStyle/>
          <a:p>
            <a:r>
              <a:rPr lang="en-US" dirty="0"/>
              <a:t>Touch</a:t>
            </a:r>
          </a:p>
        </p:txBody>
      </p:sp>
      <p:pic>
        <p:nvPicPr>
          <p:cNvPr id="4" name="Picture 4">
            <a:extLst>
              <a:ext uri="{FF2B5EF4-FFF2-40B4-BE49-F238E27FC236}">
                <a16:creationId xmlns:a16="http://schemas.microsoft.com/office/drawing/2014/main" id="{770AD2DC-337A-6742-A021-93E7182A16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42F1916A-E7DE-46B6-BBC7-EBD40BD9C431}"/>
              </a:ext>
            </a:extLst>
          </p:cNvPr>
          <p:cNvSpPr>
            <a:spLocks noGrp="1"/>
          </p:cNvSpPr>
          <p:nvPr>
            <p:ph sz="half" idx="2"/>
          </p:nvPr>
        </p:nvSpPr>
        <p:spPr/>
        <p:txBody>
          <a:bodyPr/>
          <a:lstStyle/>
          <a:p>
            <a:r>
              <a:rPr lang="en-GB" dirty="0"/>
              <a:t>If learners have difficulty using the touchscreen or buttons,  can they can change how iPad responds to their touch.</a:t>
            </a:r>
          </a:p>
        </p:txBody>
      </p:sp>
    </p:spTree>
    <p:extLst>
      <p:ext uri="{BB962C8B-B14F-4D97-AF65-F5344CB8AC3E}">
        <p14:creationId xmlns:p14="http://schemas.microsoft.com/office/powerpoint/2010/main" val="137317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8A13133-EC45-45A8-B293-44B60186052D}"/>
              </a:ext>
            </a:extLst>
          </p:cNvPr>
          <p:cNvSpPr>
            <a:spLocks noGrp="1"/>
          </p:cNvSpPr>
          <p:nvPr>
            <p:ph type="title"/>
          </p:nvPr>
        </p:nvSpPr>
        <p:spPr>
          <a:xfrm>
            <a:off x="801340" y="802955"/>
            <a:ext cx="4977976" cy="1454051"/>
          </a:xfrm>
        </p:spPr>
        <p:txBody>
          <a:bodyPr>
            <a:normAutofit/>
          </a:bodyPr>
          <a:lstStyle/>
          <a:p>
            <a:r>
              <a:rPr lang="en-GB">
                <a:solidFill>
                  <a:srgbClr val="000000"/>
                </a:solidFill>
              </a:rPr>
              <a:t>Home Learners</a:t>
            </a:r>
          </a:p>
        </p:txBody>
      </p:sp>
      <p:sp>
        <p:nvSpPr>
          <p:cNvPr id="3" name="Content Placeholder 2">
            <a:extLst>
              <a:ext uri="{FF2B5EF4-FFF2-40B4-BE49-F238E27FC236}">
                <a16:creationId xmlns:a16="http://schemas.microsoft.com/office/drawing/2014/main" id="{EBBA6684-5E2C-4392-9C8D-980011A357ED}"/>
              </a:ext>
            </a:extLst>
          </p:cNvPr>
          <p:cNvSpPr>
            <a:spLocks noGrp="1"/>
          </p:cNvSpPr>
          <p:nvPr>
            <p:ph idx="1"/>
          </p:nvPr>
        </p:nvSpPr>
        <p:spPr>
          <a:xfrm>
            <a:off x="797809" y="2421682"/>
            <a:ext cx="4977578" cy="3639289"/>
          </a:xfrm>
        </p:spPr>
        <p:txBody>
          <a:bodyPr anchor="ctr">
            <a:noAutofit/>
          </a:bodyPr>
          <a:lstStyle/>
          <a:p>
            <a:r>
              <a:rPr lang="en-GB" dirty="0">
                <a:solidFill>
                  <a:srgbClr val="000000"/>
                </a:solidFill>
              </a:rPr>
              <a:t>This </a:t>
            </a:r>
            <a:r>
              <a:rPr lang="en-GB" dirty="0" err="1">
                <a:solidFill>
                  <a:srgbClr val="000000"/>
                </a:solidFill>
              </a:rPr>
              <a:t>powerpoint</a:t>
            </a:r>
            <a:r>
              <a:rPr lang="en-GB" dirty="0">
                <a:solidFill>
                  <a:srgbClr val="000000"/>
                </a:solidFill>
              </a:rPr>
              <a:t> is designed to be a guide for those using digital tools to work at home who may have additional support needs. </a:t>
            </a:r>
          </a:p>
          <a:p>
            <a:r>
              <a:rPr lang="en-GB" dirty="0">
                <a:solidFill>
                  <a:srgbClr val="000000"/>
                </a:solidFill>
              </a:rPr>
              <a:t>Here are a few examples of accessibility tools which are built into some of the digital tools you may be asked to use for school work.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riefcase">
            <a:extLst>
              <a:ext uri="{FF2B5EF4-FFF2-40B4-BE49-F238E27FC236}">
                <a16:creationId xmlns:a16="http://schemas.microsoft.com/office/drawing/2014/main" id="{20324080-1037-4489-90C8-B036640B4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54710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31F6-AD59-634C-B178-78DC258E4F4D}"/>
              </a:ext>
            </a:extLst>
          </p:cNvPr>
          <p:cNvSpPr>
            <a:spLocks noGrp="1"/>
          </p:cNvSpPr>
          <p:nvPr>
            <p:ph type="title"/>
          </p:nvPr>
        </p:nvSpPr>
        <p:spPr/>
        <p:txBody>
          <a:bodyPr/>
          <a:lstStyle/>
          <a:p>
            <a:r>
              <a:rPr lang="en-US" dirty="0" err="1"/>
              <a:t>VoiceOver</a:t>
            </a:r>
            <a:endParaRPr lang="en-US" dirty="0"/>
          </a:p>
        </p:txBody>
      </p:sp>
      <p:pic>
        <p:nvPicPr>
          <p:cNvPr id="4" name="Picture 4">
            <a:extLst>
              <a:ext uri="{FF2B5EF4-FFF2-40B4-BE49-F238E27FC236}">
                <a16:creationId xmlns:a16="http://schemas.microsoft.com/office/drawing/2014/main" id="{B3908DE1-7055-7A45-9262-FA56BC53EE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6B3499B8-F2E0-4480-ACAE-10173B7F3C19}"/>
              </a:ext>
            </a:extLst>
          </p:cNvPr>
          <p:cNvSpPr>
            <a:spLocks noGrp="1"/>
          </p:cNvSpPr>
          <p:nvPr>
            <p:ph sz="half" idx="2"/>
          </p:nvPr>
        </p:nvSpPr>
        <p:spPr>
          <a:xfrm>
            <a:off x="6172202" y="460849"/>
            <a:ext cx="5181600" cy="4351338"/>
          </a:xfrm>
        </p:spPr>
        <p:txBody>
          <a:bodyPr>
            <a:noAutofit/>
          </a:bodyPr>
          <a:lstStyle/>
          <a:p>
            <a:r>
              <a:rPr lang="en-GB" sz="1800" dirty="0"/>
              <a:t>With </a:t>
            </a:r>
            <a:r>
              <a:rPr lang="en-GB" sz="1800" dirty="0" err="1"/>
              <a:t>VoiceOver</a:t>
            </a:r>
            <a:r>
              <a:rPr lang="en-GB" sz="1800" dirty="0"/>
              <a:t>—a gesture-based screen reader—you can use iPad even if you don’t see the screen. </a:t>
            </a:r>
            <a:r>
              <a:rPr lang="en-GB" sz="1800" dirty="0" err="1"/>
              <a:t>VoiceOver</a:t>
            </a:r>
            <a:r>
              <a:rPr lang="en-GB" sz="1800" dirty="0"/>
              <a:t> gives audible descriptions of what’s on your screen—from battery level, to who’s calling, to which app your finger is on. You can also adjust the speaking rate and pitch to suit your needs.</a:t>
            </a:r>
          </a:p>
          <a:p>
            <a:r>
              <a:rPr lang="en-GB" sz="1800" dirty="0"/>
              <a:t>When you touch the screen or drag your finger over it, </a:t>
            </a:r>
            <a:r>
              <a:rPr lang="en-GB" sz="1800" dirty="0" err="1"/>
              <a:t>VoiceOver</a:t>
            </a:r>
            <a:r>
              <a:rPr lang="en-GB" sz="1800" dirty="0"/>
              <a:t> speaks the name of the item your finger is on, including icons and text. To interact with the item, such as a button or link, or to navigate to another item, </a:t>
            </a:r>
            <a:r>
              <a:rPr lang="en-GB" sz="1800" dirty="0">
                <a:hlinkClick r:id="rId3"/>
              </a:rPr>
              <a:t>use </a:t>
            </a:r>
            <a:r>
              <a:rPr lang="en-GB" sz="1800" dirty="0" err="1">
                <a:hlinkClick r:id="rId3"/>
              </a:rPr>
              <a:t>VoiceOver</a:t>
            </a:r>
            <a:r>
              <a:rPr lang="en-GB" sz="1800" dirty="0">
                <a:hlinkClick r:id="rId3"/>
              </a:rPr>
              <a:t> gestures</a:t>
            </a:r>
            <a:r>
              <a:rPr lang="en-GB" sz="1800" dirty="0"/>
              <a:t>.</a:t>
            </a:r>
          </a:p>
          <a:p>
            <a:r>
              <a:rPr lang="en-GB" sz="1800" dirty="0"/>
              <a:t>When you go to a new screen, </a:t>
            </a:r>
            <a:r>
              <a:rPr lang="en-GB" sz="1800" dirty="0" err="1"/>
              <a:t>VoiceOver</a:t>
            </a:r>
            <a:r>
              <a:rPr lang="en-GB" sz="1800" dirty="0"/>
              <a:t> plays a sound, then selects and speaks the name of the first item on the screen (typically in the top-left corner). </a:t>
            </a:r>
            <a:r>
              <a:rPr lang="en-GB" sz="1800" dirty="0" err="1"/>
              <a:t>VoiceOver</a:t>
            </a:r>
            <a:r>
              <a:rPr lang="en-GB" sz="1800" dirty="0"/>
              <a:t> tells you when the display changes to landscape or portrait orientation, when the screen becomes dimmed or locked, and what’s active on the Lock screen when you wake iPad.</a:t>
            </a:r>
          </a:p>
          <a:p>
            <a:r>
              <a:rPr lang="en-GB" sz="1800" dirty="0"/>
              <a:t>Use this link to try using </a:t>
            </a:r>
            <a:r>
              <a:rPr lang="en-GB" sz="1800" dirty="0" err="1"/>
              <a:t>VoiceOver</a:t>
            </a:r>
            <a:r>
              <a:rPr lang="en-GB" sz="1800" dirty="0"/>
              <a:t>:</a:t>
            </a:r>
          </a:p>
          <a:p>
            <a:r>
              <a:rPr lang="en-GB" sz="1800" dirty="0"/>
              <a:t> https://support.apple.com/en-gb/guide/ipad/ipad9a246898/ipados</a:t>
            </a:r>
          </a:p>
        </p:txBody>
      </p:sp>
    </p:spTree>
    <p:extLst>
      <p:ext uri="{BB962C8B-B14F-4D97-AF65-F5344CB8AC3E}">
        <p14:creationId xmlns:p14="http://schemas.microsoft.com/office/powerpoint/2010/main" val="44284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CCCA-BDDA-5140-AB1B-1A814AB06DE5}"/>
              </a:ext>
            </a:extLst>
          </p:cNvPr>
          <p:cNvSpPr>
            <a:spLocks noGrp="1"/>
          </p:cNvSpPr>
          <p:nvPr>
            <p:ph type="title"/>
          </p:nvPr>
        </p:nvSpPr>
        <p:spPr/>
        <p:txBody>
          <a:bodyPr/>
          <a:lstStyle/>
          <a:p>
            <a:r>
              <a:rPr lang="en-US" dirty="0"/>
              <a:t>Voice Control</a:t>
            </a:r>
          </a:p>
        </p:txBody>
      </p:sp>
      <p:pic>
        <p:nvPicPr>
          <p:cNvPr id="4" name="Picture 4">
            <a:extLst>
              <a:ext uri="{FF2B5EF4-FFF2-40B4-BE49-F238E27FC236}">
                <a16:creationId xmlns:a16="http://schemas.microsoft.com/office/drawing/2014/main" id="{82ADC577-D4B9-6B49-98BF-C23350069C5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A523C31F-E548-4120-954A-5E52981CD6DD}"/>
              </a:ext>
            </a:extLst>
          </p:cNvPr>
          <p:cNvSpPr>
            <a:spLocks noGrp="1"/>
          </p:cNvSpPr>
          <p:nvPr>
            <p:ph sz="half" idx="2"/>
          </p:nvPr>
        </p:nvSpPr>
        <p:spPr/>
        <p:txBody>
          <a:bodyPr/>
          <a:lstStyle/>
          <a:p>
            <a:r>
              <a:rPr lang="en-GB" dirty="0"/>
              <a:t>With voice control learners can navigate and interact with their device using their voice to tap, swipe, type and more. </a:t>
            </a:r>
          </a:p>
          <a:p>
            <a:endParaRPr lang="en-GB" dirty="0"/>
          </a:p>
          <a:p>
            <a:r>
              <a:rPr lang="en-GB" dirty="0"/>
              <a:t>When Voice Control is turned on, they can give commands such as “Swipe down” and the iPad will perform an action just as it would by touch.</a:t>
            </a:r>
          </a:p>
        </p:txBody>
      </p:sp>
    </p:spTree>
    <p:extLst>
      <p:ext uri="{BB962C8B-B14F-4D97-AF65-F5344CB8AC3E}">
        <p14:creationId xmlns:p14="http://schemas.microsoft.com/office/powerpoint/2010/main" val="282655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BCC9-6B39-4217-8C09-650BD7A93DEF}"/>
              </a:ext>
            </a:extLst>
          </p:cNvPr>
          <p:cNvSpPr>
            <a:spLocks noGrp="1"/>
          </p:cNvSpPr>
          <p:nvPr>
            <p:ph type="title"/>
          </p:nvPr>
        </p:nvSpPr>
        <p:spPr/>
        <p:txBody>
          <a:bodyPr/>
          <a:lstStyle/>
          <a:p>
            <a:r>
              <a:rPr lang="en-GB" dirty="0"/>
              <a:t>ASL and Technology Conference 2020</a:t>
            </a:r>
          </a:p>
        </p:txBody>
      </p:sp>
      <p:sp>
        <p:nvSpPr>
          <p:cNvPr id="5" name="Content Placeholder 4">
            <a:extLst>
              <a:ext uri="{FF2B5EF4-FFF2-40B4-BE49-F238E27FC236}">
                <a16:creationId xmlns:a16="http://schemas.microsoft.com/office/drawing/2014/main" id="{91CA17E4-BFFA-410C-8BE6-E3089D73B133}"/>
              </a:ext>
            </a:extLst>
          </p:cNvPr>
          <p:cNvSpPr>
            <a:spLocks noGrp="1"/>
          </p:cNvSpPr>
          <p:nvPr>
            <p:ph sz="half" idx="1"/>
          </p:nvPr>
        </p:nvSpPr>
        <p:spPr>
          <a:xfrm>
            <a:off x="838200" y="1825625"/>
            <a:ext cx="2692791" cy="1325563"/>
          </a:xfrm>
        </p:spPr>
        <p:txBody>
          <a:bodyPr/>
          <a:lstStyle/>
          <a:p>
            <a:r>
              <a:rPr lang="en-GB" dirty="0"/>
              <a:t>https://www.aslandtechnology.org.uk/home/</a:t>
            </a:r>
          </a:p>
          <a:p>
            <a:endParaRPr lang="en-GB" dirty="0"/>
          </a:p>
        </p:txBody>
      </p:sp>
      <p:sp>
        <p:nvSpPr>
          <p:cNvPr id="6" name="Content Placeholder 5">
            <a:extLst>
              <a:ext uri="{FF2B5EF4-FFF2-40B4-BE49-F238E27FC236}">
                <a16:creationId xmlns:a16="http://schemas.microsoft.com/office/drawing/2014/main" id="{F57BC0FF-472B-48E2-8AD8-2BA8FFEDC84B}"/>
              </a:ext>
            </a:extLst>
          </p:cNvPr>
          <p:cNvSpPr>
            <a:spLocks noGrp="1"/>
          </p:cNvSpPr>
          <p:nvPr>
            <p:ph sz="half" idx="2"/>
          </p:nvPr>
        </p:nvSpPr>
        <p:spPr/>
        <p:txBody>
          <a:bodyPr/>
          <a:lstStyle/>
          <a:p>
            <a:endParaRPr lang="en-GB"/>
          </a:p>
        </p:txBody>
      </p:sp>
      <p:pic>
        <p:nvPicPr>
          <p:cNvPr id="4" name="Picture 3">
            <a:extLst>
              <a:ext uri="{FF2B5EF4-FFF2-40B4-BE49-F238E27FC236}">
                <a16:creationId xmlns:a16="http://schemas.microsoft.com/office/drawing/2014/main" id="{AF4E812A-E7B6-45D0-B588-15798E7D9205}"/>
              </a:ext>
            </a:extLst>
          </p:cNvPr>
          <p:cNvPicPr>
            <a:picLocks noChangeAspect="1"/>
          </p:cNvPicPr>
          <p:nvPr/>
        </p:nvPicPr>
        <p:blipFill rotWithShape="1">
          <a:blip r:embed="rId2"/>
          <a:srcRect l="6875" t="5303" r="9423" b="8287"/>
          <a:stretch/>
        </p:blipFill>
        <p:spPr>
          <a:xfrm>
            <a:off x="3801794" y="1486767"/>
            <a:ext cx="8080717" cy="4690196"/>
          </a:xfrm>
          <a:prstGeom prst="rect">
            <a:avLst/>
          </a:prstGeom>
        </p:spPr>
      </p:pic>
    </p:spTree>
    <p:extLst>
      <p:ext uri="{BB962C8B-B14F-4D97-AF65-F5344CB8AC3E}">
        <p14:creationId xmlns:p14="http://schemas.microsoft.com/office/powerpoint/2010/main" val="2498807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B46F-2B20-473F-8D7E-E164E5F9D552}"/>
              </a:ext>
            </a:extLst>
          </p:cNvPr>
          <p:cNvSpPr>
            <a:spLocks noGrp="1"/>
          </p:cNvSpPr>
          <p:nvPr>
            <p:ph type="title"/>
          </p:nvPr>
        </p:nvSpPr>
        <p:spPr/>
        <p:txBody>
          <a:bodyPr/>
          <a:lstStyle/>
          <a:p>
            <a:r>
              <a:rPr lang="en-GB" dirty="0"/>
              <a:t>Call Scotland – Upcoming Webinars</a:t>
            </a:r>
          </a:p>
        </p:txBody>
      </p:sp>
      <p:sp>
        <p:nvSpPr>
          <p:cNvPr id="3" name="Content Placeholder 2">
            <a:extLst>
              <a:ext uri="{FF2B5EF4-FFF2-40B4-BE49-F238E27FC236}">
                <a16:creationId xmlns:a16="http://schemas.microsoft.com/office/drawing/2014/main" id="{1F3A1CC7-BC59-4B6D-9EF8-539BDD03B354}"/>
              </a:ext>
            </a:extLst>
          </p:cNvPr>
          <p:cNvSpPr>
            <a:spLocks noGrp="1"/>
          </p:cNvSpPr>
          <p:nvPr>
            <p:ph idx="1"/>
          </p:nvPr>
        </p:nvSpPr>
        <p:spPr/>
        <p:txBody>
          <a:bodyPr>
            <a:normAutofit lnSpcReduction="10000"/>
          </a:bodyPr>
          <a:lstStyle/>
          <a:p>
            <a:r>
              <a:rPr lang="en-GB" b="1" dirty="0"/>
              <a:t>Upcoming webinars</a:t>
            </a:r>
          </a:p>
          <a:p>
            <a:pPr marL="0" indent="0">
              <a:buNone/>
            </a:pPr>
            <a:endParaRPr lang="en-GB" b="1" dirty="0"/>
          </a:p>
          <a:p>
            <a:r>
              <a:rPr lang="en-GB" b="1" u="sng" dirty="0">
                <a:hlinkClick r:id="rId2"/>
              </a:rPr>
              <a:t>Using technology to support Storytelling for all learners</a:t>
            </a:r>
            <a:br>
              <a:rPr lang="en-GB" dirty="0"/>
            </a:br>
            <a:r>
              <a:rPr lang="en-GB" dirty="0"/>
              <a:t>Wednesday, 27 May 2020 from 16:00-16:30 (UK time zone)</a:t>
            </a:r>
          </a:p>
          <a:p>
            <a:pPr marL="0" indent="0">
              <a:buNone/>
            </a:pPr>
            <a:endParaRPr lang="en-GB" dirty="0"/>
          </a:p>
          <a:p>
            <a:r>
              <a:rPr lang="en-GB" b="1" u="sng" dirty="0">
                <a:hlinkClick r:id="rId3"/>
              </a:rPr>
              <a:t>iPad apps to support learning and communication for those with autism</a:t>
            </a:r>
            <a:br>
              <a:rPr lang="en-GB" dirty="0"/>
            </a:br>
            <a:r>
              <a:rPr lang="en-GB" dirty="0"/>
              <a:t>Wednesday, 24 June 2020 from 16:00-16:30 (UK time zone)</a:t>
            </a:r>
          </a:p>
          <a:p>
            <a:endParaRPr lang="en-GB" dirty="0"/>
          </a:p>
          <a:p>
            <a:r>
              <a:rPr lang="en-GB" dirty="0"/>
              <a:t>https://www.callscotland.org.uk/professional-learning/webinars/</a:t>
            </a:r>
          </a:p>
        </p:txBody>
      </p:sp>
    </p:spTree>
    <p:extLst>
      <p:ext uri="{BB962C8B-B14F-4D97-AF65-F5344CB8AC3E}">
        <p14:creationId xmlns:p14="http://schemas.microsoft.com/office/powerpoint/2010/main" val="306131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DB8F96A-7B88-47D2-9DDA-FEBA016DFDE0}"/>
              </a:ext>
            </a:extLst>
          </p:cNvPr>
          <p:cNvSpPr>
            <a:spLocks noGrp="1"/>
          </p:cNvSpPr>
          <p:nvPr>
            <p:ph type="title"/>
          </p:nvPr>
        </p:nvSpPr>
        <p:spPr>
          <a:xfrm>
            <a:off x="838200" y="365125"/>
            <a:ext cx="5393361" cy="1325563"/>
          </a:xfrm>
        </p:spPr>
        <p:txBody>
          <a:bodyPr>
            <a:normAutofit/>
          </a:bodyPr>
          <a:lstStyle/>
          <a:p>
            <a:r>
              <a:rPr lang="en-GB" dirty="0"/>
              <a:t>In this </a:t>
            </a:r>
            <a:r>
              <a:rPr lang="en-GB" dirty="0" err="1"/>
              <a:t>Powerpoint</a:t>
            </a:r>
            <a:r>
              <a:rPr lang="en-GB" dirty="0"/>
              <a:t>…</a:t>
            </a:r>
          </a:p>
        </p:txBody>
      </p:sp>
      <p:sp>
        <p:nvSpPr>
          <p:cNvPr id="25"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Content Placeholder 2">
            <a:extLst>
              <a:ext uri="{FF2B5EF4-FFF2-40B4-BE49-F238E27FC236}">
                <a16:creationId xmlns:a16="http://schemas.microsoft.com/office/drawing/2014/main" id="{FA7F3D03-202C-450A-9401-09A3BCF9EE33}"/>
              </a:ext>
            </a:extLst>
          </p:cNvPr>
          <p:cNvSpPr>
            <a:spLocks noGrp="1"/>
          </p:cNvSpPr>
          <p:nvPr>
            <p:ph idx="1"/>
          </p:nvPr>
        </p:nvSpPr>
        <p:spPr>
          <a:xfrm>
            <a:off x="838200" y="1825625"/>
            <a:ext cx="5393361" cy="4351338"/>
          </a:xfrm>
        </p:spPr>
        <p:txBody>
          <a:bodyPr>
            <a:normAutofit/>
          </a:bodyPr>
          <a:lstStyle/>
          <a:p>
            <a:r>
              <a:rPr lang="en-GB" dirty="0"/>
              <a:t>How to find accessibility tools in the Windows ‘Ease of Access’ feature</a:t>
            </a:r>
          </a:p>
          <a:p>
            <a:r>
              <a:rPr lang="en-GB" dirty="0"/>
              <a:t>How to find and use accessibility tools in Office 365</a:t>
            </a:r>
          </a:p>
          <a:p>
            <a:r>
              <a:rPr lang="en-GB" dirty="0"/>
              <a:t>How to use accessibility tools in Google</a:t>
            </a:r>
          </a:p>
          <a:p>
            <a:r>
              <a:rPr lang="en-GB" dirty="0"/>
              <a:t>How to use accessibility tools with iPad</a:t>
            </a:r>
          </a:p>
        </p:txBody>
      </p:sp>
      <p:sp>
        <p:nvSpPr>
          <p:cNvPr id="27"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6" descr="Laptop">
            <a:extLst>
              <a:ext uri="{FF2B5EF4-FFF2-40B4-BE49-F238E27FC236}">
                <a16:creationId xmlns:a16="http://schemas.microsoft.com/office/drawing/2014/main" id="{421D4F24-C6FF-487F-88D8-4398A6FE99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9"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8282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404B3-0FDE-4E36-8A51-F07862C9FDDF}"/>
              </a:ext>
            </a:extLst>
          </p:cNvPr>
          <p:cNvSpPr>
            <a:spLocks noGrp="1"/>
          </p:cNvSpPr>
          <p:nvPr>
            <p:ph type="title"/>
          </p:nvPr>
        </p:nvSpPr>
        <p:spPr>
          <a:xfrm>
            <a:off x="645064" y="525982"/>
            <a:ext cx="4282983" cy="1200361"/>
          </a:xfrm>
        </p:spPr>
        <p:txBody>
          <a:bodyPr anchor="b">
            <a:normAutofit/>
          </a:bodyPr>
          <a:lstStyle/>
          <a:p>
            <a:r>
              <a:rPr lang="en-GB" sz="3600"/>
              <a:t>Windows Ease of Access</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5FECDB-FB88-4428-813D-81B465E5F2AA}"/>
              </a:ext>
            </a:extLst>
          </p:cNvPr>
          <p:cNvSpPr>
            <a:spLocks noGrp="1"/>
          </p:cNvSpPr>
          <p:nvPr>
            <p:ph idx="1"/>
          </p:nvPr>
        </p:nvSpPr>
        <p:spPr>
          <a:xfrm>
            <a:off x="645066" y="2031101"/>
            <a:ext cx="4282984" cy="3511943"/>
          </a:xfrm>
        </p:spPr>
        <p:txBody>
          <a:bodyPr anchor="ctr">
            <a:normAutofit/>
          </a:bodyPr>
          <a:lstStyle/>
          <a:p>
            <a:r>
              <a:rPr lang="en-GB" sz="2000" dirty="0"/>
              <a:t>Magnifier  - Zooms in on screen</a:t>
            </a:r>
          </a:p>
          <a:p>
            <a:endParaRPr lang="en-GB" sz="2000" dirty="0"/>
          </a:p>
          <a:p>
            <a:r>
              <a:rPr lang="en-GB" sz="2000" dirty="0"/>
              <a:t>Narrator – Text to Speech Reader</a:t>
            </a:r>
          </a:p>
          <a:p>
            <a:endParaRPr lang="en-GB" sz="2000" dirty="0"/>
          </a:p>
          <a:p>
            <a:r>
              <a:rPr lang="en-GB" sz="2000" dirty="0"/>
              <a:t>On Screen Keyboard – for using a mouse </a:t>
            </a:r>
          </a:p>
          <a:p>
            <a:endParaRPr lang="en-GB" sz="2000" dirty="0"/>
          </a:p>
          <a:p>
            <a:r>
              <a:rPr lang="en-GB" sz="2000" dirty="0"/>
              <a:t>Speech recognition – Speech to text</a:t>
            </a:r>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A82A685-A295-4B62-9097-F0BA824E6FB7}"/>
              </a:ext>
            </a:extLst>
          </p:cNvPr>
          <p:cNvPicPr>
            <a:picLocks noChangeAspect="1"/>
          </p:cNvPicPr>
          <p:nvPr/>
        </p:nvPicPr>
        <p:blipFill rotWithShape="1">
          <a:blip r:embed="rId2"/>
          <a:srcRect l="1" t="9713" r="76760" b="1"/>
          <a:stretch/>
        </p:blipFill>
        <p:spPr>
          <a:xfrm>
            <a:off x="7778518" y="845311"/>
            <a:ext cx="2199659" cy="4807018"/>
          </a:xfrm>
          <a:prstGeom prst="rect">
            <a:avLst/>
          </a:prstGeom>
        </p:spPr>
      </p:pic>
    </p:spTree>
    <p:extLst>
      <p:ext uri="{BB962C8B-B14F-4D97-AF65-F5344CB8AC3E}">
        <p14:creationId xmlns:p14="http://schemas.microsoft.com/office/powerpoint/2010/main" val="349751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5429-9D05-431E-9776-61EF0AA53EE3}"/>
              </a:ext>
            </a:extLst>
          </p:cNvPr>
          <p:cNvSpPr>
            <a:spLocks noGrp="1"/>
          </p:cNvSpPr>
          <p:nvPr>
            <p:ph type="title"/>
          </p:nvPr>
        </p:nvSpPr>
        <p:spPr/>
        <p:txBody>
          <a:bodyPr/>
          <a:lstStyle/>
          <a:p>
            <a:r>
              <a:rPr lang="en-GB" dirty="0"/>
              <a:t>Windows Ease of Access - Settings</a:t>
            </a:r>
          </a:p>
        </p:txBody>
      </p:sp>
      <p:sp>
        <p:nvSpPr>
          <p:cNvPr id="3" name="Content Placeholder 2">
            <a:extLst>
              <a:ext uri="{FF2B5EF4-FFF2-40B4-BE49-F238E27FC236}">
                <a16:creationId xmlns:a16="http://schemas.microsoft.com/office/drawing/2014/main" id="{27B473FD-9171-431B-9015-6F03C1883310}"/>
              </a:ext>
            </a:extLst>
          </p:cNvPr>
          <p:cNvSpPr>
            <a:spLocks noGrp="1"/>
          </p:cNvSpPr>
          <p:nvPr>
            <p:ph idx="1"/>
          </p:nvPr>
        </p:nvSpPr>
        <p:spPr>
          <a:xfrm>
            <a:off x="838200" y="1825625"/>
            <a:ext cx="4690403" cy="4351338"/>
          </a:xfrm>
        </p:spPr>
        <p:txBody>
          <a:bodyPr/>
          <a:lstStyle/>
          <a:p>
            <a:r>
              <a:rPr lang="en-GB" dirty="0"/>
              <a:t>These shortcuts can be found in the start bar. </a:t>
            </a:r>
          </a:p>
          <a:p>
            <a:endParaRPr lang="en-GB" dirty="0"/>
          </a:p>
          <a:p>
            <a:r>
              <a:rPr lang="en-GB" dirty="0"/>
              <a:t>However, if you want to change the settings of these (e.g. accent of speech reader) search for Ease of Access which will take you to a settings bar.</a:t>
            </a:r>
          </a:p>
          <a:p>
            <a:endParaRPr lang="en-GB" dirty="0"/>
          </a:p>
        </p:txBody>
      </p:sp>
      <p:pic>
        <p:nvPicPr>
          <p:cNvPr id="4" name="Picture 3">
            <a:extLst>
              <a:ext uri="{FF2B5EF4-FFF2-40B4-BE49-F238E27FC236}">
                <a16:creationId xmlns:a16="http://schemas.microsoft.com/office/drawing/2014/main" id="{BE567299-3D62-4BA2-B6B4-C6E36BD8D924}"/>
              </a:ext>
            </a:extLst>
          </p:cNvPr>
          <p:cNvPicPr>
            <a:picLocks noChangeAspect="1"/>
          </p:cNvPicPr>
          <p:nvPr/>
        </p:nvPicPr>
        <p:blipFill rotWithShape="1">
          <a:blip r:embed="rId2"/>
          <a:srcRect l="6875" t="11493" r="34923" b="9084"/>
          <a:stretch/>
        </p:blipFill>
        <p:spPr>
          <a:xfrm>
            <a:off x="6096000" y="1825625"/>
            <a:ext cx="5671544" cy="4351338"/>
          </a:xfrm>
          <a:prstGeom prst="rect">
            <a:avLst/>
          </a:prstGeom>
        </p:spPr>
      </p:pic>
    </p:spTree>
    <p:extLst>
      <p:ext uri="{BB962C8B-B14F-4D97-AF65-F5344CB8AC3E}">
        <p14:creationId xmlns:p14="http://schemas.microsoft.com/office/powerpoint/2010/main" val="421627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1847EE-D34F-483E-A0CD-F159E45AB2A3}"/>
              </a:ext>
            </a:extLst>
          </p:cNvPr>
          <p:cNvSpPr>
            <a:spLocks noGrp="1"/>
          </p:cNvSpPr>
          <p:nvPr>
            <p:ph type="title"/>
          </p:nvPr>
        </p:nvSpPr>
        <p:spPr>
          <a:xfrm>
            <a:off x="589560" y="856180"/>
            <a:ext cx="4560584" cy="1128068"/>
          </a:xfrm>
        </p:spPr>
        <p:txBody>
          <a:bodyPr anchor="ctr">
            <a:normAutofit/>
          </a:bodyPr>
          <a:lstStyle/>
          <a:p>
            <a:r>
              <a:rPr lang="en-GB" sz="3700"/>
              <a:t>Using Office 365 Tools</a:t>
            </a:r>
          </a:p>
        </p:txBody>
      </p:sp>
      <p:grpSp>
        <p:nvGrpSpPr>
          <p:cNvPr id="1031"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2"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460332-D20B-4F13-8A9E-8F57A0B92E51}"/>
              </a:ext>
            </a:extLst>
          </p:cNvPr>
          <p:cNvSpPr>
            <a:spLocks noGrp="1"/>
          </p:cNvSpPr>
          <p:nvPr>
            <p:ph idx="1"/>
          </p:nvPr>
        </p:nvSpPr>
        <p:spPr>
          <a:xfrm>
            <a:off x="590719" y="2330505"/>
            <a:ext cx="4559425" cy="3979585"/>
          </a:xfrm>
        </p:spPr>
        <p:txBody>
          <a:bodyPr anchor="ctr">
            <a:normAutofit fontScale="70000" lnSpcReduction="20000"/>
          </a:bodyPr>
          <a:lstStyle/>
          <a:p>
            <a:endParaRPr lang="en-GB" dirty="0"/>
          </a:p>
          <a:p>
            <a:r>
              <a:rPr lang="en-GB" dirty="0"/>
              <a:t>Every child is entitled to up to 15 downloads of Office 365. Here is a </a:t>
            </a:r>
            <a:r>
              <a:rPr lang="en-GB" dirty="0" err="1"/>
              <a:t>youtube</a:t>
            </a:r>
            <a:r>
              <a:rPr lang="en-GB" dirty="0"/>
              <a:t> video which shows you how to download this.</a:t>
            </a:r>
          </a:p>
          <a:p>
            <a:endParaRPr lang="en-GB" dirty="0"/>
          </a:p>
          <a:p>
            <a:r>
              <a:rPr lang="en-GB" dirty="0"/>
              <a:t>https://www.youtube.com/watch?v=OUSfzAlLFck</a:t>
            </a:r>
          </a:p>
          <a:p>
            <a:endParaRPr lang="en-GB" dirty="0"/>
          </a:p>
          <a:p>
            <a:r>
              <a:rPr lang="en-GB" dirty="0"/>
              <a:t>In the next few slides you will find information on the Accessibility features in Office 365. The next slide gives you a list of accessibility features and which programmes and applications have these features. </a:t>
            </a:r>
          </a:p>
          <a:p>
            <a:endParaRPr lang="en-GB" sz="1800" dirty="0"/>
          </a:p>
        </p:txBody>
      </p:sp>
      <p:sp>
        <p:nvSpPr>
          <p:cNvPr id="1033"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crosoft Office 365 for Education for free">
            <a:extLst>
              <a:ext uri="{FF2B5EF4-FFF2-40B4-BE49-F238E27FC236}">
                <a16:creationId xmlns:a16="http://schemas.microsoft.com/office/drawing/2014/main" id="{09613E87-1EDC-44FA-B8AE-5350B63FC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2"/>
          <a:stretch/>
        </p:blipFill>
        <p:spPr bwMode="auto">
          <a:xfrm>
            <a:off x="5945890"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5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1FD51C-0DD1-46D4-B66E-B60CA7BF054E}"/>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10080"/>
          <a:stretch/>
        </p:blipFill>
        <p:spPr>
          <a:xfrm>
            <a:off x="567205" y="537666"/>
            <a:ext cx="11254537" cy="5683252"/>
          </a:xfrm>
        </p:spPr>
      </p:pic>
    </p:spTree>
    <p:extLst>
      <p:ext uri="{BB962C8B-B14F-4D97-AF65-F5344CB8AC3E}">
        <p14:creationId xmlns:p14="http://schemas.microsoft.com/office/powerpoint/2010/main" val="373431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1B25-A375-4043-A2EA-0EC925455884}"/>
              </a:ext>
            </a:extLst>
          </p:cNvPr>
          <p:cNvSpPr>
            <a:spLocks noGrp="1"/>
          </p:cNvSpPr>
          <p:nvPr>
            <p:ph type="title"/>
          </p:nvPr>
        </p:nvSpPr>
        <p:spPr>
          <a:xfrm>
            <a:off x="484214" y="0"/>
            <a:ext cx="4944152" cy="694567"/>
          </a:xfrm>
        </p:spPr>
        <p:txBody>
          <a:bodyPr>
            <a:normAutofit fontScale="90000"/>
          </a:bodyPr>
          <a:lstStyle/>
          <a:p>
            <a:r>
              <a:rPr lang="en-GB" dirty="0"/>
              <a:t>Immersive Reader</a:t>
            </a:r>
          </a:p>
        </p:txBody>
      </p:sp>
      <p:sp>
        <p:nvSpPr>
          <p:cNvPr id="3" name="Content Placeholder 2">
            <a:extLst>
              <a:ext uri="{FF2B5EF4-FFF2-40B4-BE49-F238E27FC236}">
                <a16:creationId xmlns:a16="http://schemas.microsoft.com/office/drawing/2014/main" id="{8AD688B7-7DB9-4D81-84B1-7A6D09C3C10B}"/>
              </a:ext>
            </a:extLst>
          </p:cNvPr>
          <p:cNvSpPr>
            <a:spLocks noGrp="1"/>
          </p:cNvSpPr>
          <p:nvPr>
            <p:ph idx="1"/>
          </p:nvPr>
        </p:nvSpPr>
        <p:spPr>
          <a:xfrm>
            <a:off x="664585" y="1070643"/>
            <a:ext cx="4944151" cy="3785419"/>
          </a:xfrm>
        </p:spPr>
        <p:txBody>
          <a:bodyPr>
            <a:noAutofit/>
          </a:bodyPr>
          <a:lstStyle/>
          <a:p>
            <a:r>
              <a:rPr lang="en-GB" sz="1600" dirty="0"/>
              <a:t>A free app which is included in Office 365 for Education. This was originally focused on helping those with dyslexia but can actually help all readers with a variety of additional reading needs. Along with overlays, IR has built in text to speech, language translators, grammar identifiers and </a:t>
            </a:r>
            <a:r>
              <a:rPr lang="en-GB" sz="1600" dirty="0" err="1"/>
              <a:t>boardmaker</a:t>
            </a:r>
            <a:r>
              <a:rPr lang="en-GB" sz="1600" dirty="0"/>
              <a:t> symbols to help earners understand the </a:t>
            </a:r>
          </a:p>
          <a:p>
            <a:endParaRPr lang="en-GB" sz="1600" dirty="0"/>
          </a:p>
          <a:p>
            <a:r>
              <a:rPr lang="en-GB" sz="1600" dirty="0"/>
              <a:t>This can be found in the view tab in word, but also in other </a:t>
            </a:r>
          </a:p>
          <a:p>
            <a:endParaRPr lang="en-GB" sz="1600" dirty="0"/>
          </a:p>
          <a:p>
            <a:r>
              <a:rPr lang="en-GB" sz="1600" dirty="0"/>
              <a:t>Please watch this video of the designers talking through the incredibly helpful immersive reader features - </a:t>
            </a:r>
            <a:r>
              <a:rPr lang="en-GB" sz="1600" dirty="0">
                <a:hlinkClick r:id="rId2"/>
              </a:rPr>
              <a:t>https://www.youtube.com/watch?v=wHJJCLV-DNg</a:t>
            </a:r>
            <a:endParaRPr lang="en-GB" sz="1600" dirty="0"/>
          </a:p>
          <a:p>
            <a:endParaRPr lang="en-GB" sz="1600" dirty="0"/>
          </a:p>
          <a:p>
            <a:r>
              <a:rPr lang="en-GB" sz="1600" dirty="0"/>
              <a:t>Here is a video we have created to show pupils how to use the immersive feature along with other features in Microsoft Teams - https://www.youtube.com/watch?v=_fHMLQt4auw</a:t>
            </a:r>
          </a:p>
        </p:txBody>
      </p:sp>
      <p:sp>
        <p:nvSpPr>
          <p:cNvPr id="2055"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Immersive Reader?">
            <a:extLst>
              <a:ext uri="{FF2B5EF4-FFF2-40B4-BE49-F238E27FC236}">
                <a16:creationId xmlns:a16="http://schemas.microsoft.com/office/drawing/2014/main" id="{E90CA375-CD12-4F11-AAC7-C7480DA41E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4709" y="2174228"/>
            <a:ext cx="4475531" cy="25062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2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8F22E0-3033-4F8E-8332-4C18A2C28833}"/>
              </a:ext>
            </a:extLst>
          </p:cNvPr>
          <p:cNvSpPr>
            <a:spLocks noGrp="1"/>
          </p:cNvSpPr>
          <p:nvPr>
            <p:ph type="title"/>
          </p:nvPr>
        </p:nvSpPr>
        <p:spPr>
          <a:xfrm>
            <a:off x="640079" y="2053641"/>
            <a:ext cx="3669161" cy="2760098"/>
          </a:xfrm>
        </p:spPr>
        <p:txBody>
          <a:bodyPr>
            <a:normAutofit/>
          </a:bodyPr>
          <a:lstStyle/>
          <a:p>
            <a:r>
              <a:rPr lang="en-GB">
                <a:solidFill>
                  <a:srgbClr val="FFFFFF"/>
                </a:solidFill>
              </a:rPr>
              <a:t>Immersive Reader in the Assignment tools</a:t>
            </a:r>
          </a:p>
        </p:txBody>
      </p:sp>
      <p:sp>
        <p:nvSpPr>
          <p:cNvPr id="3" name="Content Placeholder 2">
            <a:extLst>
              <a:ext uri="{FF2B5EF4-FFF2-40B4-BE49-F238E27FC236}">
                <a16:creationId xmlns:a16="http://schemas.microsoft.com/office/drawing/2014/main" id="{32882FC7-8047-4A11-A3B1-1851BC99495C}"/>
              </a:ext>
            </a:extLst>
          </p:cNvPr>
          <p:cNvSpPr>
            <a:spLocks noGrp="1"/>
          </p:cNvSpPr>
          <p:nvPr>
            <p:ph idx="1"/>
          </p:nvPr>
        </p:nvSpPr>
        <p:spPr>
          <a:xfrm>
            <a:off x="6090574" y="801866"/>
            <a:ext cx="5306084" cy="5230634"/>
          </a:xfrm>
        </p:spPr>
        <p:txBody>
          <a:bodyPr anchor="ctr">
            <a:normAutofit/>
          </a:bodyPr>
          <a:lstStyle/>
          <a:p>
            <a:r>
              <a:rPr lang="en-GB" sz="2400">
                <a:solidFill>
                  <a:srgbClr val="000000"/>
                </a:solidFill>
              </a:rPr>
              <a:t>Here is our guide to using the Assignments tool in Glow, which also shows how to use the Immersive Reader tool.</a:t>
            </a:r>
          </a:p>
          <a:p>
            <a:endParaRPr lang="en-GB" sz="2400">
              <a:solidFill>
                <a:srgbClr val="000000"/>
              </a:solidFill>
            </a:endParaRPr>
          </a:p>
          <a:p>
            <a:r>
              <a:rPr lang="en-GB" sz="2400">
                <a:solidFill>
                  <a:srgbClr val="000000"/>
                </a:solidFill>
              </a:rPr>
              <a:t>https://www.youtube.com/watch?v=_fHMLQt4auw</a:t>
            </a:r>
          </a:p>
        </p:txBody>
      </p:sp>
    </p:spTree>
    <p:extLst>
      <p:ext uri="{BB962C8B-B14F-4D97-AF65-F5344CB8AC3E}">
        <p14:creationId xmlns:p14="http://schemas.microsoft.com/office/powerpoint/2010/main" val="3400663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775FCE8DDF2C49BE6B43ABBDD370B9" ma:contentTypeVersion="5" ma:contentTypeDescription="Create a new document." ma:contentTypeScope="" ma:versionID="c91cb7c84b517eb275c3705fe39f65d0">
  <xsd:schema xmlns:xsd="http://www.w3.org/2001/XMLSchema" xmlns:xs="http://www.w3.org/2001/XMLSchema" xmlns:p="http://schemas.microsoft.com/office/2006/metadata/properties" xmlns:ns3="3fc4772e-2f90-49b6-ae5a-5e4781a5d54e" targetNamespace="http://schemas.microsoft.com/office/2006/metadata/properties" ma:root="true" ma:fieldsID="c5de6e8fc9e7dfae2c618ebb3b6b7f60" ns3:_="">
    <xsd:import namespace="3fc4772e-2f90-49b6-ae5a-5e4781a5d5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4772e-2f90-49b6-ae5a-5e4781a5d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3DC503-10CB-4387-BDE5-47260A1AC8EB}">
  <ds:schemaRefs>
    <ds:schemaRef ds:uri="http://schemas.microsoft.com/office/2006/metadata/contentType"/>
    <ds:schemaRef ds:uri="http://schemas.microsoft.com/office/2006/metadata/properties/metaAttributes"/>
    <ds:schemaRef ds:uri="http://www.w3.org/2000/xmlns/"/>
    <ds:schemaRef ds:uri="http://www.w3.org/2001/XMLSchema"/>
    <ds:schemaRef ds:uri="3fc4772e-2f90-49b6-ae5a-5e4781a5d54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395D1D-0B5D-42DA-A28D-5B323F559473}">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74A60790-F766-41E3-85DF-2FE55F7B6F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1314</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SFText-Italic</vt:lpstr>
      <vt:lpstr>SFText-Regular</vt:lpstr>
      <vt:lpstr>Office Theme</vt:lpstr>
      <vt:lpstr>Using Digital Tools to Support Learners with Additional Support Needs.</vt:lpstr>
      <vt:lpstr>Home Learners</vt:lpstr>
      <vt:lpstr>In this Powerpoint…</vt:lpstr>
      <vt:lpstr>Windows Ease of Access</vt:lpstr>
      <vt:lpstr>Windows Ease of Access - Settings</vt:lpstr>
      <vt:lpstr>Using Office 365 Tools</vt:lpstr>
      <vt:lpstr>PowerPoint Presentation</vt:lpstr>
      <vt:lpstr>Immersive Reader</vt:lpstr>
      <vt:lpstr>Immersive Reader in the Assignment tools</vt:lpstr>
      <vt:lpstr>G-Suite In Glow</vt:lpstr>
      <vt:lpstr>Google G Suite</vt:lpstr>
      <vt:lpstr>iPad Accessibility Tools</vt:lpstr>
      <vt:lpstr>Call Scotland Resources</vt:lpstr>
      <vt:lpstr>iPad accessibility features</vt:lpstr>
      <vt:lpstr>Accessibility can be found in general settings</vt:lpstr>
      <vt:lpstr>Display and Text Size</vt:lpstr>
      <vt:lpstr>In Display and Text Size you can adjust any of the following…</vt:lpstr>
      <vt:lpstr>You can also change the colour filters</vt:lpstr>
      <vt:lpstr>Touch</vt:lpstr>
      <vt:lpstr>VoiceOver</vt:lpstr>
      <vt:lpstr>Voice Control</vt:lpstr>
      <vt:lpstr>ASL and Technology Conference 2020</vt:lpstr>
      <vt:lpstr>Call Scotland – Upcoming Webinars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Digital Tools to Support Learners with Additional Support Needs.</dc:title>
  <dc:creator>mbrough562</dc:creator>
  <cp:lastModifiedBy>mdoherty932</cp:lastModifiedBy>
  <cp:revision>4</cp:revision>
  <dcterms:created xsi:type="dcterms:W3CDTF">2020-05-22T09:59:57Z</dcterms:created>
  <dcterms:modified xsi:type="dcterms:W3CDTF">2020-05-22T11:22:07Z</dcterms:modified>
</cp:coreProperties>
</file>