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notesMasterIdLst>
    <p:notesMasterId r:id="rId29"/>
  </p:notesMasterIdLst>
  <p:sldIdLst>
    <p:sldId id="277" r:id="rId2"/>
    <p:sldId id="281" r:id="rId3"/>
    <p:sldId id="300" r:id="rId4"/>
    <p:sldId id="282" r:id="rId5"/>
    <p:sldId id="276" r:id="rId6"/>
    <p:sldId id="283" r:id="rId7"/>
    <p:sldId id="284" r:id="rId8"/>
    <p:sldId id="288" r:id="rId9"/>
    <p:sldId id="285" r:id="rId10"/>
    <p:sldId id="286" r:id="rId11"/>
    <p:sldId id="287" r:id="rId12"/>
    <p:sldId id="306" r:id="rId13"/>
    <p:sldId id="268" r:id="rId14"/>
    <p:sldId id="274" r:id="rId15"/>
    <p:sldId id="302" r:id="rId16"/>
    <p:sldId id="301" r:id="rId17"/>
    <p:sldId id="303" r:id="rId18"/>
    <p:sldId id="304" r:id="rId19"/>
    <p:sldId id="307" r:id="rId20"/>
    <p:sldId id="305" r:id="rId21"/>
    <p:sldId id="297" r:id="rId22"/>
    <p:sldId id="290" r:id="rId23"/>
    <p:sldId id="291" r:id="rId24"/>
    <p:sldId id="298" r:id="rId25"/>
    <p:sldId id="280" r:id="rId26"/>
    <p:sldId id="308" r:id="rId27"/>
    <p:sldId id="296" r:id="rId28"/>
  </p:sldIdLst>
  <p:sldSz cx="9144000" cy="6858000" type="screen4x3"/>
  <p:notesSz cx="6797675" cy="9874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755"/>
    <p:restoredTop sz="94697"/>
  </p:normalViewPr>
  <p:slideViewPr>
    <p:cSldViewPr snapToGrid="0" snapToObjects="1">
      <p:cViewPr varScale="1">
        <p:scale>
          <a:sx n="69" d="100"/>
          <a:sy n="69" d="100"/>
        </p:scale>
        <p:origin x="100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CE5C92-CBFE-4337-B4F7-26E92F108155}" type="datetimeFigureOut">
              <a:rPr lang="en-GB" smtClean="0"/>
              <a:t>08/09/2017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5075"/>
            <a:ext cx="444182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93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CE283-EA6C-4187-B1E7-EAD9918A44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459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GB" dirty="0" smtClean="0"/>
              <a:t>To register with Apply takes 10 minutes, then the applicant is able to log in and out of their form as much as they want to</a:t>
            </a:r>
            <a:r>
              <a:rPr lang="en-GB" baseline="0" dirty="0" smtClean="0"/>
              <a:t> before completing it</a:t>
            </a:r>
            <a:r>
              <a:rPr lang="en-GB" dirty="0" smtClean="0"/>
              <a:t>.  To register they will need the school/college BUZZ word – you may give it out now?</a:t>
            </a:r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r>
              <a:rPr lang="en-GB" b="1" dirty="0" smtClean="0"/>
              <a:t>Personal details </a:t>
            </a:r>
            <a:r>
              <a:rPr lang="en-GB" dirty="0" smtClean="0"/>
              <a:t>– information about the applicant, nationality,  </a:t>
            </a:r>
            <a:r>
              <a:rPr lang="en-GB" b="1" dirty="0" smtClean="0"/>
              <a:t>nominated access (if parents wish to help and talk to UCAS or </a:t>
            </a:r>
            <a:r>
              <a:rPr lang="en-GB" b="1" dirty="0" err="1" smtClean="0"/>
              <a:t>uni’s</a:t>
            </a:r>
            <a:r>
              <a:rPr lang="en-GB" b="1" dirty="0" smtClean="0"/>
              <a:t> directly)</a:t>
            </a:r>
            <a:r>
              <a:rPr lang="en-GB" b="0" dirty="0" smtClean="0"/>
              <a:t> and </a:t>
            </a:r>
            <a:r>
              <a:rPr lang="en-GB" dirty="0" smtClean="0"/>
              <a:t>how we contact them. A section alongside this is additional information – ethnicity, care, parents’ background questions – remind parents that not all information will be used to make decisions, some is used for statistical purposes.</a:t>
            </a:r>
          </a:p>
          <a:p>
            <a:pPr>
              <a:defRPr/>
            </a:pPr>
            <a:r>
              <a:rPr lang="en-GB" b="1" dirty="0" smtClean="0"/>
              <a:t>Student finance </a:t>
            </a:r>
            <a:r>
              <a:rPr lang="en-GB" dirty="0" smtClean="0"/>
              <a:t>– if filled in we’ll remind students to apply for this and pre-populate some fields in their application with data from Apply.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smtClean="0"/>
              <a:t>Choices</a:t>
            </a:r>
            <a:r>
              <a:rPr lang="en-GB" dirty="0" smtClean="0"/>
              <a:t> – students</a:t>
            </a:r>
            <a:r>
              <a:rPr lang="en-GB" baseline="0" dirty="0" smtClean="0"/>
              <a:t> can make up to five choices. </a:t>
            </a:r>
            <a:r>
              <a:rPr lang="en-GB" dirty="0" smtClean="0"/>
              <a:t>The exception is where </a:t>
            </a:r>
            <a:r>
              <a:rPr lang="en-GB" baseline="0" dirty="0" smtClean="0"/>
              <a:t>students can only make four choices for most m</a:t>
            </a:r>
            <a:r>
              <a:rPr lang="en-GB" sz="1200" dirty="0" smtClean="0">
                <a:latin typeface="Arial" pitchFamily="34" charset="0"/>
              </a:rPr>
              <a:t>edicine, dentistry or</a:t>
            </a:r>
            <a:r>
              <a:rPr lang="en-GB" sz="1200" baseline="0" dirty="0" smtClean="0">
                <a:latin typeface="Arial" pitchFamily="34" charset="0"/>
              </a:rPr>
              <a:t> </a:t>
            </a:r>
            <a:r>
              <a:rPr lang="en-GB" sz="1200" dirty="0" smtClean="0">
                <a:latin typeface="Arial" pitchFamily="34" charset="0"/>
              </a:rPr>
              <a:t>veterinary medicine/science courses, although the remaining choice(s)</a:t>
            </a:r>
            <a:r>
              <a:rPr lang="en-GB" sz="1200" baseline="0" dirty="0" smtClean="0">
                <a:latin typeface="Arial" pitchFamily="34" charset="0"/>
              </a:rPr>
              <a:t> can be used for any other subject.</a:t>
            </a:r>
            <a:r>
              <a:rPr lang="en-GB" sz="1200" dirty="0" smtClean="0">
                <a:latin typeface="Arial" pitchFamily="34" charset="0"/>
              </a:rPr>
              <a:t> </a:t>
            </a:r>
            <a:r>
              <a:rPr lang="en-GB" sz="1200" dirty="0" smtClean="0">
                <a:latin typeface="+mn-lt"/>
              </a:rPr>
              <a:t>Students</a:t>
            </a:r>
            <a:r>
              <a:rPr lang="en-GB" sz="1200" baseline="0" dirty="0" smtClean="0">
                <a:latin typeface="+mn-lt"/>
              </a:rPr>
              <a:t> can also only apply to study one course at either Oxford and Cambridge – not both. </a:t>
            </a:r>
          </a:p>
          <a:p>
            <a:pPr>
              <a:defRPr/>
            </a:pPr>
            <a:r>
              <a:rPr lang="en-GB" b="1" dirty="0" smtClean="0"/>
              <a:t>Education</a:t>
            </a:r>
            <a:r>
              <a:rPr lang="en-GB" dirty="0" smtClean="0"/>
              <a:t>  - is the area where most errors take place so take care </a:t>
            </a:r>
            <a:r>
              <a:rPr lang="en-GB" dirty="0" err="1" smtClean="0"/>
              <a:t>eg</a:t>
            </a:r>
            <a:r>
              <a:rPr lang="en-GB" dirty="0" smtClean="0"/>
              <a:t> know which BTEC you’re taking.</a:t>
            </a:r>
          </a:p>
          <a:p>
            <a:pPr>
              <a:defRPr/>
            </a:pPr>
            <a:r>
              <a:rPr lang="en-GB" b="1" dirty="0" smtClean="0"/>
              <a:t>Employment</a:t>
            </a:r>
            <a:r>
              <a:rPr lang="en-GB" dirty="0" smtClean="0"/>
              <a:t> – can be marked blank, and it is paid employment only.</a:t>
            </a:r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r>
              <a:rPr lang="en-GB" dirty="0" smtClean="0"/>
              <a:t>Students send form to school/college they then send it to UCAS after the reference and checking.  UCAS sends it to universities within 24-48 hours.</a:t>
            </a:r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r>
              <a:rPr lang="en-GB" dirty="0" smtClean="0"/>
              <a:t>Remind them about mandatory fields, many are not so you don’t need to fill them in, and the ‘?’ contains help text for each box.</a:t>
            </a:r>
          </a:p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08524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CE283-EA6C-4187-B1E7-EAD9918A44AA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9750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CE283-EA6C-4187-B1E7-EAD9918A44AA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9750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0499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GB" dirty="0" smtClean="0"/>
              <a:t>To register with Apply takes 10 minutes, then the applicant is able to log in and out of their form as much as they want to</a:t>
            </a:r>
            <a:r>
              <a:rPr lang="en-GB" baseline="0" dirty="0" smtClean="0"/>
              <a:t> before completing it</a:t>
            </a:r>
            <a:r>
              <a:rPr lang="en-GB" dirty="0" smtClean="0"/>
              <a:t>.  To register they will need the school/college BUZZ word – you may give it out now?</a:t>
            </a:r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r>
              <a:rPr lang="en-GB" b="1" dirty="0" smtClean="0"/>
              <a:t>Personal details </a:t>
            </a:r>
            <a:r>
              <a:rPr lang="en-GB" dirty="0" smtClean="0"/>
              <a:t>– information about the applicant, nationality,  </a:t>
            </a:r>
            <a:r>
              <a:rPr lang="en-GB" b="1" dirty="0" smtClean="0"/>
              <a:t>nominated access (if parents wish to help and talk to UCAS or </a:t>
            </a:r>
            <a:r>
              <a:rPr lang="en-GB" b="1" dirty="0" err="1" smtClean="0"/>
              <a:t>uni’s</a:t>
            </a:r>
            <a:r>
              <a:rPr lang="en-GB" b="1" dirty="0" smtClean="0"/>
              <a:t> directly)</a:t>
            </a:r>
            <a:r>
              <a:rPr lang="en-GB" b="0" dirty="0" smtClean="0"/>
              <a:t> and </a:t>
            </a:r>
            <a:r>
              <a:rPr lang="en-GB" dirty="0" smtClean="0"/>
              <a:t>how we contact them. A section alongside this is additional information – ethnicity, care, parents’ background questions – remind parents that not all information will be used to make decisions, some is used for statistical purposes.</a:t>
            </a:r>
          </a:p>
          <a:p>
            <a:pPr>
              <a:defRPr/>
            </a:pPr>
            <a:r>
              <a:rPr lang="en-GB" b="1" dirty="0" smtClean="0"/>
              <a:t>Student finance </a:t>
            </a:r>
            <a:r>
              <a:rPr lang="en-GB" dirty="0" smtClean="0"/>
              <a:t>– if filled in we’ll remind students to apply for this and pre-populate some fields in their application with data from Apply.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smtClean="0"/>
              <a:t>Choices</a:t>
            </a:r>
            <a:r>
              <a:rPr lang="en-GB" dirty="0" smtClean="0"/>
              <a:t> – students</a:t>
            </a:r>
            <a:r>
              <a:rPr lang="en-GB" baseline="0" dirty="0" smtClean="0"/>
              <a:t> can make up to five choices. </a:t>
            </a:r>
            <a:r>
              <a:rPr lang="en-GB" dirty="0" smtClean="0"/>
              <a:t>The exception is where </a:t>
            </a:r>
            <a:r>
              <a:rPr lang="en-GB" baseline="0" dirty="0" smtClean="0"/>
              <a:t>students can only make four choices for most m</a:t>
            </a:r>
            <a:r>
              <a:rPr lang="en-GB" sz="1200" dirty="0" smtClean="0">
                <a:latin typeface="Arial" pitchFamily="34" charset="0"/>
              </a:rPr>
              <a:t>edicine, dentistry or</a:t>
            </a:r>
            <a:r>
              <a:rPr lang="en-GB" sz="1200" baseline="0" dirty="0" smtClean="0">
                <a:latin typeface="Arial" pitchFamily="34" charset="0"/>
              </a:rPr>
              <a:t> </a:t>
            </a:r>
            <a:r>
              <a:rPr lang="en-GB" sz="1200" dirty="0" smtClean="0">
                <a:latin typeface="Arial" pitchFamily="34" charset="0"/>
              </a:rPr>
              <a:t>veterinary medicine/science courses, although the remaining choice(s)</a:t>
            </a:r>
            <a:r>
              <a:rPr lang="en-GB" sz="1200" baseline="0" dirty="0" smtClean="0">
                <a:latin typeface="Arial" pitchFamily="34" charset="0"/>
              </a:rPr>
              <a:t> can be used for any other subject.</a:t>
            </a:r>
            <a:r>
              <a:rPr lang="en-GB" sz="1200" dirty="0" smtClean="0">
                <a:latin typeface="Arial" pitchFamily="34" charset="0"/>
              </a:rPr>
              <a:t> </a:t>
            </a:r>
            <a:r>
              <a:rPr lang="en-GB" sz="1200" dirty="0" smtClean="0">
                <a:latin typeface="+mn-lt"/>
              </a:rPr>
              <a:t>Students</a:t>
            </a:r>
            <a:r>
              <a:rPr lang="en-GB" sz="1200" baseline="0" dirty="0" smtClean="0">
                <a:latin typeface="+mn-lt"/>
              </a:rPr>
              <a:t> can also only apply to study one course at either Oxford and Cambridge – not both. </a:t>
            </a:r>
          </a:p>
          <a:p>
            <a:pPr>
              <a:defRPr/>
            </a:pPr>
            <a:r>
              <a:rPr lang="en-GB" b="1" dirty="0" smtClean="0"/>
              <a:t>Education</a:t>
            </a:r>
            <a:r>
              <a:rPr lang="en-GB" dirty="0" smtClean="0"/>
              <a:t>  - is the area where most errors take place so take care </a:t>
            </a:r>
            <a:r>
              <a:rPr lang="en-GB" dirty="0" err="1" smtClean="0"/>
              <a:t>eg</a:t>
            </a:r>
            <a:r>
              <a:rPr lang="en-GB" dirty="0" smtClean="0"/>
              <a:t> know which BTEC you’re taking.</a:t>
            </a:r>
          </a:p>
          <a:p>
            <a:pPr>
              <a:defRPr/>
            </a:pPr>
            <a:r>
              <a:rPr lang="en-GB" b="1" dirty="0" smtClean="0"/>
              <a:t>Employment</a:t>
            </a:r>
            <a:r>
              <a:rPr lang="en-GB" dirty="0" smtClean="0"/>
              <a:t> – can be marked blank, and it is paid employment only.</a:t>
            </a:r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r>
              <a:rPr lang="en-GB" dirty="0" smtClean="0"/>
              <a:t>Students send form to school/college they then send it to UCAS after the reference and checking.  UCAS sends it to universities within 24-48 hours.</a:t>
            </a:r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r>
              <a:rPr lang="en-GB" dirty="0" smtClean="0"/>
              <a:t>Remind them about mandatory fields, many are not so you don’t need to fill them in, and the ‘?’ contains help text for each box.</a:t>
            </a:r>
          </a:p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4435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only exception where </a:t>
            </a:r>
            <a:r>
              <a:rPr lang="en-GB" baseline="0" dirty="0" smtClean="0"/>
              <a:t>students can not make five choices is for m</a:t>
            </a:r>
            <a:r>
              <a:rPr lang="en-GB" sz="1200" dirty="0" smtClean="0">
                <a:latin typeface="Arial" pitchFamily="34" charset="0"/>
              </a:rPr>
              <a:t>edicine, veterinary science/medicine and dentistry  courses, where students can only make 4 choices. </a:t>
            </a:r>
            <a:endParaRPr lang="en-GB" sz="1200" dirty="0" smtClean="0">
              <a:latin typeface="+mn-lt"/>
            </a:endParaRPr>
          </a:p>
          <a:p>
            <a:r>
              <a:rPr lang="en-GB" sz="1200" dirty="0" smtClean="0">
                <a:latin typeface="+mn-lt"/>
              </a:rPr>
              <a:t>Students</a:t>
            </a:r>
            <a:r>
              <a:rPr lang="en-GB" sz="1200" baseline="0" dirty="0" smtClean="0">
                <a:latin typeface="+mn-lt"/>
              </a:rPr>
              <a:t> can also only apply to study one course at either Oxford and Cambridge – not both. </a:t>
            </a:r>
            <a:endParaRPr lang="en-GB" sz="1200" dirty="0" smtClean="0">
              <a:latin typeface="Arial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0122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CE283-EA6C-4187-B1E7-EAD9918A44A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975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CE283-EA6C-4187-B1E7-EAD9918A44A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975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81016-50BF-45E3-AA85-0F21EC8031D8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103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CE283-EA6C-4187-B1E7-EAD9918A44AA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975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CE283-EA6C-4187-B1E7-EAD9918A44AA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9750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CE283-EA6C-4187-B1E7-EAD9918A44AA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975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A786FFC-0881-A342-80C6-66626D40898A}" type="datetimeFigureOut">
              <a:rPr lang="en-US" smtClean="0"/>
              <a:t>9/8/2017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D6459096-BCB7-8447-BC74-C44E6E35091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86FFC-0881-A342-80C6-66626D40898A}" type="datetimeFigureOut">
              <a:rPr lang="en-US" smtClean="0"/>
              <a:t>9/8/2017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59096-BCB7-8447-BC74-C44E6E35091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86FFC-0881-A342-80C6-66626D40898A}" type="datetimeFigureOut">
              <a:rPr lang="en-US" smtClean="0"/>
              <a:t>9/8/2017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59096-BCB7-8447-BC74-C44E6E35091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86FFC-0881-A342-80C6-66626D40898A}" type="datetimeFigureOut">
              <a:rPr lang="en-US" smtClean="0"/>
              <a:t>9/8/2017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59096-BCB7-8447-BC74-C44E6E35091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86FFC-0881-A342-80C6-66626D40898A}" type="datetimeFigureOut">
              <a:rPr lang="en-US" smtClean="0"/>
              <a:t>9/8/2017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59096-BCB7-8447-BC74-C44E6E35091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86FFC-0881-A342-80C6-66626D40898A}" type="datetimeFigureOut">
              <a:rPr lang="en-US" smtClean="0"/>
              <a:t>9/8/2017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59096-BCB7-8447-BC74-C44E6E35091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FA786FFC-0881-A342-80C6-66626D40898A}" type="datetimeFigureOut">
              <a:rPr lang="en-US" smtClean="0"/>
              <a:t>9/8/2017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59096-BCB7-8447-BC74-C44E6E350917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86FFC-0881-A342-80C6-66626D40898A}" type="datetimeFigureOut">
              <a:rPr lang="en-US" smtClean="0"/>
              <a:t>9/8/2017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59096-BCB7-8447-BC74-C44E6E35091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86FFC-0881-A342-80C6-66626D40898A}" type="datetimeFigureOut">
              <a:rPr lang="en-US" smtClean="0"/>
              <a:t>9/8/2017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59096-BCB7-8447-BC74-C44E6E350917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86FFC-0881-A342-80C6-66626D40898A}" type="datetimeFigureOut">
              <a:rPr lang="en-US" smtClean="0"/>
              <a:t>9/8/2017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59096-BCB7-8447-BC74-C44E6E35091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86FFC-0881-A342-80C6-66626D40898A}" type="datetimeFigureOut">
              <a:rPr lang="en-US" smtClean="0"/>
              <a:t>9/8/2017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59096-BCB7-8447-BC74-C44E6E35091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FA786FFC-0881-A342-80C6-66626D40898A}" type="datetimeFigureOut">
              <a:rPr lang="en-US" smtClean="0"/>
              <a:t>9/8/2017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59096-BCB7-8447-BC74-C44E6E35091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B200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tleUG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5150"/>
            <a:ext cx="9144000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3871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E389A-16E9-F044-A0F0-509A8CA28A0A}" type="datetimeFigureOut">
              <a:rPr lang="en-US" smtClean="0"/>
              <a:pPr/>
              <a:t>9/8/2017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7F3D6-D8C4-C441-AE76-A9F647FCB1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8099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 - SG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 b="1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34880" cy="4525963"/>
          </a:xfrm>
        </p:spPr>
        <p:txBody>
          <a:bodyPr/>
          <a:lstStyle>
            <a:lvl1pPr>
              <a:buFont typeface="Arial" pitchFamily="34" charset="0"/>
              <a:buChar char="•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Arial" pitchFamily="34" charset="0"/>
              <a:buChar char="•"/>
              <a:defRPr sz="2000"/>
            </a:lvl3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615646"/>
            <a:ext cx="3600457" cy="1483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508104" y="2780928"/>
            <a:ext cx="2952328" cy="1152128"/>
          </a:xfrm>
        </p:spPr>
        <p:txBody>
          <a:bodyPr anchor="ctr" anchorCtr="0">
            <a:normAutofit/>
          </a:bodyPr>
          <a:lstStyle>
            <a:lvl1pPr marL="0" indent="0">
              <a:buFont typeface="Arial" pitchFamily="34" charset="0"/>
              <a:buNone/>
              <a:defRPr sz="2000">
                <a:solidFill>
                  <a:schemeClr val="bg1"/>
                </a:solidFill>
              </a:defRPr>
            </a:lvl1pPr>
            <a:lvl2pPr>
              <a:buFont typeface="Arial" pitchFamily="34" charset="0"/>
              <a:buChar char="•"/>
              <a:defRPr sz="2400"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0" name="Picture 4" descr="C:\Users\Cader Rattray\Desktop\UCAS-Left_aligned-White_box-Keyline-RGB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1110"/>
            <a:ext cx="1521328" cy="4346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979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FA786FFC-0881-A342-80C6-66626D40898A}" type="datetimeFigureOut">
              <a:rPr lang="en-US" smtClean="0"/>
              <a:t>9/8/2017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D6459096-BCB7-8447-BC74-C44E6E35091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FA786FFC-0881-A342-80C6-66626D40898A}" type="datetimeFigureOut">
              <a:rPr lang="en-US" smtClean="0"/>
              <a:t>9/8/2017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D6459096-BCB7-8447-BC74-C44E6E35091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FA786FFC-0881-A342-80C6-66626D40898A}" type="datetimeFigureOut">
              <a:rPr lang="en-US" smtClean="0"/>
              <a:t>9/8/2017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59096-BCB7-8447-BC74-C44E6E35091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D6459096-BCB7-8447-BC74-C44E6E35091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86FFC-0881-A342-80C6-66626D40898A}" type="datetimeFigureOut">
              <a:rPr lang="en-US" smtClean="0"/>
              <a:t>9/8/2017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59096-BCB7-8447-BC74-C44E6E35091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86FFC-0881-A342-80C6-66626D40898A}" type="datetimeFigureOut">
              <a:rPr lang="en-US" smtClean="0"/>
              <a:t>9/8/2017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59096-BCB7-8447-BC74-C44E6E35091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86FFC-0881-A342-80C6-66626D40898A}" type="datetimeFigureOut">
              <a:rPr lang="en-US" smtClean="0"/>
              <a:t>9/8/2017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59096-BCB7-8447-BC74-C44E6E35091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FA786FFC-0881-A342-80C6-66626D40898A}" type="datetimeFigureOut">
              <a:rPr lang="en-US" smtClean="0"/>
              <a:t>9/8/2017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D6459096-BCB7-8447-BC74-C44E6E350917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  <p:sldLayoutId id="2147483707" r:id="rId20"/>
    <p:sldLayoutId id="2147483709" r:id="rId21"/>
    <p:sldLayoutId id="2147483710" r:id="rId22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tif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8854" y="1627958"/>
            <a:ext cx="9125146" cy="933450"/>
          </a:xfrm>
          <a:prstGeom prst="rect">
            <a:avLst/>
          </a:prstGeom>
        </p:spPr>
        <p:txBody>
          <a:bodyPr/>
          <a:lstStyle/>
          <a:p>
            <a:r>
              <a:rPr lang="en-US" sz="2400" b="1" dirty="0" smtClean="0">
                <a:solidFill>
                  <a:srgbClr val="FFFFFF"/>
                </a:solidFill>
              </a:rPr>
              <a:t>Applications to Higher Education</a:t>
            </a:r>
            <a:endParaRPr lang="en-US" sz="2400" b="1" dirty="0">
              <a:solidFill>
                <a:srgbClr val="FFFFFF"/>
              </a:solidFill>
            </a:endParaRP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65" y="432279"/>
            <a:ext cx="2484937" cy="889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9296" y="1321279"/>
            <a:ext cx="31296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Universities &amp; Colleges Admissions Service</a:t>
            </a:r>
            <a:endParaRPr lang="en-GB" sz="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2078" y="0"/>
            <a:ext cx="19419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78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199" y="631596"/>
            <a:ext cx="6508377" cy="699773"/>
          </a:xfrm>
        </p:spPr>
        <p:txBody>
          <a:bodyPr>
            <a:normAutofit/>
          </a:bodyPr>
          <a:lstStyle/>
          <a:p>
            <a:r>
              <a:rPr lang="en-GB" dirty="0" smtClean="0"/>
              <a:t>Personal Statement</a:t>
            </a:r>
            <a:endParaRPr lang="en-GB" dirty="0"/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851" y="61369"/>
            <a:ext cx="2451100" cy="127000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199" y="2055520"/>
            <a:ext cx="8385144" cy="4378426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  <a:tabLst>
                <a:tab pos="1701800" algn="l"/>
                <a:tab pos="2954338" algn="l"/>
              </a:tabLst>
            </a:pPr>
            <a:r>
              <a:rPr lang="en-GB" sz="1800" dirty="0" smtClean="0"/>
              <a:t>Areas expected to be addressed within the Personal Statement include: </a:t>
            </a:r>
          </a:p>
          <a:p>
            <a:pPr lvl="1">
              <a:buClr>
                <a:srgbClr val="FF0000"/>
              </a:buClr>
              <a:tabLst>
                <a:tab pos="1701800" algn="l"/>
                <a:tab pos="2954338" algn="l"/>
              </a:tabLst>
            </a:pPr>
            <a:r>
              <a:rPr lang="en-GB" dirty="0" smtClean="0"/>
              <a:t>Why </a:t>
            </a:r>
            <a:r>
              <a:rPr lang="en-GB" dirty="0"/>
              <a:t>you </a:t>
            </a:r>
            <a:r>
              <a:rPr lang="en-GB" dirty="0" smtClean="0"/>
              <a:t>are applying </a:t>
            </a:r>
            <a:r>
              <a:rPr lang="en-GB" dirty="0"/>
              <a:t>for your chosen </a:t>
            </a:r>
            <a:r>
              <a:rPr lang="en-GB" dirty="0" smtClean="0"/>
              <a:t>course</a:t>
            </a:r>
            <a:r>
              <a:rPr lang="en-GB" dirty="0" smtClean="0">
                <a:latin typeface="Arial for Autograph Uni" panose="020B0604020202020204" pitchFamily="34" charset="-78"/>
                <a:cs typeface="Arial for Autograph Uni" panose="020B0604020202020204" pitchFamily="34" charset="-78"/>
              </a:rPr>
              <a:t>?</a:t>
            </a:r>
          </a:p>
          <a:p>
            <a:pPr lvl="1">
              <a:buClr>
                <a:srgbClr val="FF0000"/>
              </a:buClr>
              <a:tabLst>
                <a:tab pos="1701800" algn="l"/>
                <a:tab pos="2954338" algn="l"/>
              </a:tabLst>
            </a:pPr>
            <a:r>
              <a:rPr lang="en-GB" dirty="0"/>
              <a:t>Why </a:t>
            </a:r>
            <a:r>
              <a:rPr lang="en-GB" dirty="0" smtClean="0"/>
              <a:t>the </a:t>
            </a:r>
            <a:r>
              <a:rPr lang="en-GB" dirty="0"/>
              <a:t>subject </a:t>
            </a:r>
            <a:r>
              <a:rPr lang="en-GB" dirty="0" smtClean="0"/>
              <a:t>interests you</a:t>
            </a:r>
            <a:r>
              <a:rPr lang="en-GB" dirty="0" smtClean="0">
                <a:latin typeface="Arial for Autograph Uni" panose="020B0604020202020204" pitchFamily="34" charset="-78"/>
                <a:cs typeface="Arial for Autograph Uni" panose="020B0604020202020204" pitchFamily="34" charset="-78"/>
              </a:rPr>
              <a:t>?</a:t>
            </a:r>
            <a:endParaRPr lang="en-GB" dirty="0" smtClean="0"/>
          </a:p>
          <a:p>
            <a:pPr lvl="1">
              <a:buClr>
                <a:srgbClr val="FF0000"/>
              </a:buClr>
              <a:tabLst>
                <a:tab pos="1701800" algn="l"/>
                <a:tab pos="2954338" algn="l"/>
              </a:tabLst>
            </a:pPr>
            <a:r>
              <a:rPr lang="en-GB" dirty="0"/>
              <a:t>Why </a:t>
            </a:r>
            <a:r>
              <a:rPr lang="en-GB" dirty="0" smtClean="0"/>
              <a:t>you’re </a:t>
            </a:r>
            <a:r>
              <a:rPr lang="en-GB" dirty="0"/>
              <a:t>suitable for the </a:t>
            </a:r>
            <a:r>
              <a:rPr lang="en-GB" dirty="0" smtClean="0"/>
              <a:t>course</a:t>
            </a:r>
            <a:r>
              <a:rPr lang="en-GB" dirty="0" smtClean="0">
                <a:latin typeface="Arial for Autograph Uni" panose="020B0604020202020204" pitchFamily="34" charset="-78"/>
                <a:cs typeface="Arial for Autograph Uni" panose="020B0604020202020204" pitchFamily="34" charset="-78"/>
              </a:rPr>
              <a:t>?</a:t>
            </a:r>
            <a:endParaRPr lang="en-GB" dirty="0">
              <a:latin typeface="Arial for Autograph Uni" panose="020B0604020202020204" pitchFamily="34" charset="-78"/>
              <a:cs typeface="Arial for Autograph Uni" panose="020B0604020202020204" pitchFamily="34" charset="-78"/>
            </a:endParaRPr>
          </a:p>
          <a:p>
            <a:pPr lvl="1">
              <a:buClr>
                <a:srgbClr val="FF0000"/>
              </a:buClr>
              <a:tabLst>
                <a:tab pos="1701800" algn="l"/>
                <a:tab pos="2954338" algn="l"/>
              </a:tabLst>
            </a:pPr>
            <a:r>
              <a:rPr lang="en-GB" dirty="0" smtClean="0"/>
              <a:t>How </a:t>
            </a:r>
            <a:r>
              <a:rPr lang="en-GB" dirty="0"/>
              <a:t>your </a:t>
            </a:r>
            <a:r>
              <a:rPr lang="en-GB" dirty="0" smtClean="0"/>
              <a:t>studies </a:t>
            </a:r>
            <a:r>
              <a:rPr lang="en-GB" dirty="0"/>
              <a:t>relate to the </a:t>
            </a:r>
            <a:r>
              <a:rPr lang="en-GB" dirty="0" smtClean="0"/>
              <a:t>course</a:t>
            </a:r>
            <a:r>
              <a:rPr lang="en-GB" dirty="0" smtClean="0">
                <a:latin typeface="Arial for Autograph Uni" panose="020B0604020202020204" pitchFamily="34" charset="-78"/>
                <a:cs typeface="Arial for Autograph Uni" panose="020B0604020202020204" pitchFamily="34" charset="-78"/>
              </a:rPr>
              <a:t>?</a:t>
            </a:r>
            <a:endParaRPr lang="en-GB" dirty="0">
              <a:latin typeface="Arial for Autograph Uni" panose="020B0604020202020204" pitchFamily="34" charset="-78"/>
              <a:cs typeface="Arial for Autograph Uni" panose="020B0604020202020204" pitchFamily="34" charset="-78"/>
            </a:endParaRPr>
          </a:p>
          <a:p>
            <a:pPr lvl="1">
              <a:buClr>
                <a:srgbClr val="FF0000"/>
              </a:buClr>
              <a:tabLst>
                <a:tab pos="1701800" algn="l"/>
                <a:tab pos="2954338" algn="l"/>
              </a:tabLst>
            </a:pPr>
            <a:r>
              <a:rPr lang="en-GB" dirty="0" smtClean="0"/>
              <a:t>What other activities demonstrate </a:t>
            </a:r>
            <a:r>
              <a:rPr lang="en-GB" dirty="0"/>
              <a:t>your interest in the </a:t>
            </a:r>
            <a:r>
              <a:rPr lang="en-GB" dirty="0" smtClean="0"/>
              <a:t>course</a:t>
            </a:r>
            <a:r>
              <a:rPr lang="en-GB" dirty="0" smtClean="0">
                <a:latin typeface="Arial for Autograph Uni" panose="020B0604020202020204" pitchFamily="34" charset="-78"/>
                <a:cs typeface="Arial for Autograph Uni" panose="020B0604020202020204" pitchFamily="34" charset="-78"/>
              </a:rPr>
              <a:t>?</a:t>
            </a:r>
            <a:endParaRPr lang="en-GB" dirty="0">
              <a:latin typeface="Arial for Autograph Uni" panose="020B0604020202020204" pitchFamily="34" charset="-78"/>
              <a:cs typeface="Arial for Autograph Uni" panose="020B0604020202020204" pitchFamily="34" charset="-78"/>
            </a:endParaRPr>
          </a:p>
          <a:p>
            <a:pPr lvl="1">
              <a:buClr>
                <a:srgbClr val="FF0000"/>
              </a:buClr>
              <a:tabLst>
                <a:tab pos="1701800" algn="l"/>
                <a:tab pos="2954338" algn="l"/>
              </a:tabLst>
            </a:pPr>
            <a:r>
              <a:rPr lang="en-GB" dirty="0" smtClean="0"/>
              <a:t>What appropriate skills </a:t>
            </a:r>
            <a:r>
              <a:rPr lang="en-GB" dirty="0"/>
              <a:t>you have </a:t>
            </a:r>
            <a:r>
              <a:rPr lang="en-GB" dirty="0" smtClean="0"/>
              <a:t>for the course</a:t>
            </a:r>
            <a:r>
              <a:rPr lang="en-GB" dirty="0"/>
              <a:t> </a:t>
            </a:r>
            <a:r>
              <a:rPr lang="en-GB" dirty="0" smtClean="0"/>
              <a:t>and for </a:t>
            </a:r>
            <a:r>
              <a:rPr lang="en-GB" dirty="0"/>
              <a:t>life at </a:t>
            </a:r>
            <a:r>
              <a:rPr lang="en-GB" dirty="0" smtClean="0"/>
              <a:t>university</a:t>
            </a:r>
            <a:r>
              <a:rPr lang="en-GB" dirty="0">
                <a:latin typeface="Arial for Autograph Uni" panose="020B0604020202020204" pitchFamily="34" charset="-78"/>
                <a:cs typeface="Arial for Autograph Uni" panose="020B0604020202020204" pitchFamily="34" charset="-78"/>
              </a:rPr>
              <a:t>?</a:t>
            </a:r>
          </a:p>
          <a:p>
            <a:pPr lvl="1">
              <a:buClr>
                <a:srgbClr val="FF0000"/>
              </a:buClr>
              <a:tabLst>
                <a:tab pos="1701800" algn="l"/>
                <a:tab pos="2954338" algn="l"/>
              </a:tabLst>
            </a:pPr>
            <a:r>
              <a:rPr lang="en-GB" dirty="0" smtClean="0"/>
              <a:t>What relevant work </a:t>
            </a:r>
            <a:r>
              <a:rPr lang="en-GB" dirty="0"/>
              <a:t>experience </a:t>
            </a:r>
            <a:r>
              <a:rPr lang="en-GB" dirty="0" smtClean="0"/>
              <a:t>(paid or otherwise) have you undertaken</a:t>
            </a:r>
            <a:r>
              <a:rPr lang="en-GB" dirty="0" smtClean="0">
                <a:latin typeface="Arial for Autograph Uni" panose="020B0604020202020204" pitchFamily="34" charset="-78"/>
                <a:cs typeface="Arial for Autograph Uni" panose="020B0604020202020204" pitchFamily="34" charset="-78"/>
              </a:rPr>
              <a:t>?</a:t>
            </a:r>
            <a:endParaRPr lang="en-GB" dirty="0" smtClean="0"/>
          </a:p>
          <a:p>
            <a:pPr lvl="1">
              <a:buClr>
                <a:srgbClr val="FF0000"/>
              </a:buClr>
              <a:tabLst>
                <a:tab pos="1701800" algn="l"/>
                <a:tab pos="2954338" algn="l"/>
              </a:tabLst>
            </a:pPr>
            <a:r>
              <a:rPr lang="en-GB" dirty="0" smtClean="0"/>
              <a:t>What hobbies and </a:t>
            </a:r>
            <a:r>
              <a:rPr lang="en-GB" dirty="0"/>
              <a:t>interests </a:t>
            </a:r>
            <a:r>
              <a:rPr lang="en-GB" dirty="0" smtClean="0"/>
              <a:t>do you have that demonstrate the skills and abilities required </a:t>
            </a:r>
            <a:r>
              <a:rPr lang="en-GB" dirty="0"/>
              <a:t>for your </a:t>
            </a:r>
            <a:r>
              <a:rPr lang="en-GB" dirty="0" smtClean="0"/>
              <a:t>course</a:t>
            </a:r>
            <a:r>
              <a:rPr lang="en-GB" dirty="0" smtClean="0">
                <a:latin typeface="Arial for Autograph Uni" panose="020B0604020202020204" pitchFamily="34" charset="-78"/>
                <a:cs typeface="Arial for Autograph Uni" panose="020B0604020202020204" pitchFamily="34" charset="-78"/>
              </a:rPr>
              <a:t>?</a:t>
            </a:r>
            <a:endParaRPr lang="en-GB" dirty="0"/>
          </a:p>
          <a:p>
            <a:pPr lvl="1">
              <a:buClr>
                <a:srgbClr val="FF0000"/>
              </a:buClr>
              <a:tabLst>
                <a:tab pos="1701800" algn="l"/>
                <a:tab pos="2954338" algn="l"/>
              </a:tabLst>
            </a:pPr>
            <a:r>
              <a:rPr lang="en-GB" dirty="0" smtClean="0"/>
              <a:t>How </a:t>
            </a:r>
            <a:r>
              <a:rPr lang="en-GB" dirty="0"/>
              <a:t>does the course relate to what you want to do in the </a:t>
            </a:r>
            <a:r>
              <a:rPr lang="en-GB" dirty="0" smtClean="0"/>
              <a:t>future</a:t>
            </a:r>
            <a:r>
              <a:rPr lang="en-GB" dirty="0" smtClean="0">
                <a:latin typeface="Arial for Autograph Uni" panose="020B0604020202020204" pitchFamily="34" charset="-78"/>
                <a:cs typeface="Arial for Autograph Uni" panose="020B0604020202020204" pitchFamily="34" charset="-78"/>
              </a:rPr>
              <a:t>?</a:t>
            </a:r>
            <a:endParaRPr lang="en-GB" dirty="0">
              <a:solidFill>
                <a:schemeClr val="tx1"/>
              </a:solidFill>
            </a:endParaRPr>
          </a:p>
          <a:p>
            <a:pPr marL="0" indent="0" ea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None/>
              <a:tabLst>
                <a:tab pos="4986338" algn="l"/>
              </a:tabLst>
              <a:defRPr/>
            </a:pPr>
            <a:endParaRPr lang="en-GB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97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 cstate="print"/>
          <a:srcRect l="8593" t="19559" r="6337" b="3857"/>
          <a:stretch>
            <a:fillRect/>
          </a:stretch>
        </p:blipFill>
        <p:spPr bwMode="auto">
          <a:xfrm>
            <a:off x="427762" y="4390772"/>
            <a:ext cx="2730217" cy="1696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3" cstate="print"/>
          <a:srcRect l="43931" t="51653" r="27712" b="20110"/>
          <a:stretch>
            <a:fillRect/>
          </a:stretch>
        </p:blipFill>
        <p:spPr bwMode="auto">
          <a:xfrm>
            <a:off x="6172939" y="4390772"/>
            <a:ext cx="2648661" cy="1832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10"/>
          <p:cNvPicPr>
            <a:picLocks/>
          </p:cNvPicPr>
          <p:nvPr/>
        </p:nvPicPr>
        <p:blipFill>
          <a:blip r:embed="rId4" cstate="print"/>
          <a:srcRect l="12352" t="19697" r="10204" b="3857"/>
          <a:stretch>
            <a:fillRect/>
          </a:stretch>
        </p:blipFill>
        <p:spPr bwMode="auto">
          <a:xfrm>
            <a:off x="3157979" y="4998469"/>
            <a:ext cx="3044397" cy="1696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27762" y="3427166"/>
            <a:ext cx="8393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</a:rPr>
              <a:t>www.ucas.com/personalstatement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7762" y="2202972"/>
            <a:ext cx="8423275" cy="1057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tabLst>
                <a:tab pos="4986338" algn="l"/>
              </a:tabLst>
              <a:defRPr/>
            </a:pPr>
            <a:r>
              <a:rPr lang="en-GB" dirty="0"/>
              <a:t>Guidance on completing the Personal Statement will be covered in </a:t>
            </a:r>
            <a:r>
              <a:rPr lang="en-GB" dirty="0">
                <a:solidFill>
                  <a:srgbClr val="FF0000"/>
                </a:solidFill>
              </a:rPr>
              <a:t>PSE</a:t>
            </a:r>
            <a:r>
              <a:rPr lang="en-GB" dirty="0"/>
              <a:t> and University Student Services staff </a:t>
            </a:r>
            <a:r>
              <a:rPr lang="en-GB" dirty="0" smtClean="0"/>
              <a:t>are </a:t>
            </a:r>
            <a:r>
              <a:rPr lang="en-GB" dirty="0"/>
              <a:t>invited </a:t>
            </a:r>
            <a:r>
              <a:rPr lang="en-GB" dirty="0" smtClean="0"/>
              <a:t>in each year to deliver </a:t>
            </a:r>
            <a:r>
              <a:rPr lang="en-GB" dirty="0"/>
              <a:t>a </a:t>
            </a:r>
            <a:r>
              <a:rPr lang="en-GB" dirty="0">
                <a:solidFill>
                  <a:srgbClr val="FF0000"/>
                </a:solidFill>
              </a:rPr>
              <a:t>Personal Statement </a:t>
            </a:r>
            <a:r>
              <a:rPr lang="en-GB" dirty="0" smtClean="0">
                <a:solidFill>
                  <a:srgbClr val="FF0000"/>
                </a:solidFill>
              </a:rPr>
              <a:t>Workshop</a:t>
            </a:r>
            <a:r>
              <a:rPr lang="en-GB" dirty="0" smtClean="0"/>
              <a:t> </a:t>
            </a:r>
            <a:r>
              <a:rPr lang="en-GB" dirty="0"/>
              <a:t>i</a:t>
            </a:r>
            <a:r>
              <a:rPr lang="en-GB" dirty="0" smtClean="0"/>
              <a:t>n school</a:t>
            </a:r>
            <a:r>
              <a:rPr lang="en-GB" dirty="0"/>
              <a:t>.</a:t>
            </a:r>
            <a:endParaRPr lang="en-GB" dirty="0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996488"/>
            <a:ext cx="6844699" cy="895138"/>
          </a:xfrm>
        </p:spPr>
        <p:txBody>
          <a:bodyPr/>
          <a:lstStyle/>
          <a:p>
            <a:r>
              <a:rPr lang="en-GB" dirty="0" smtClean="0"/>
              <a:t> Personal Statement Support</a:t>
            </a:r>
            <a:endParaRPr lang="en-GB" dirty="0"/>
          </a:p>
        </p:txBody>
      </p:sp>
      <p:pic>
        <p:nvPicPr>
          <p:cNvPr id="10" name="Picture 9" descr="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851" y="61369"/>
            <a:ext cx="24511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68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624" y="1170693"/>
            <a:ext cx="7097557" cy="767537"/>
          </a:xfrm>
        </p:spPr>
        <p:txBody>
          <a:bodyPr/>
          <a:lstStyle/>
          <a:p>
            <a:r>
              <a:rPr lang="en-GB" smtClean="0">
                <a:cs typeface="Abadi MT Condensed Extra Bold"/>
              </a:rPr>
              <a:t>Personal </a:t>
            </a:r>
            <a:r>
              <a:rPr lang="en-GB" dirty="0" smtClean="0">
                <a:cs typeface="Abadi MT Condensed Extra Bold"/>
              </a:rPr>
              <a:t>Statement Workshop </a:t>
            </a:r>
            <a:endParaRPr lang="en-GB" dirty="0">
              <a:cs typeface="Abadi MT Condensed Extra Bold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l="142" r="142"/>
          <a:stretch>
            <a:fillRect/>
          </a:stretch>
        </p:blipFill>
        <p:spPr>
          <a:xfrm>
            <a:off x="7211551" y="279757"/>
            <a:ext cx="1702265" cy="1118619"/>
          </a:xfr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0" y="2478085"/>
            <a:ext cx="9143999" cy="4106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</a:pPr>
            <a:endParaRPr lang="en-GB" sz="4000" dirty="0" smtClean="0">
              <a:solidFill>
                <a:schemeClr val="accent1"/>
              </a:solidFill>
            </a:endParaRPr>
          </a:p>
          <a:p>
            <a:pPr marL="0" indent="0" algn="ctr">
              <a:buFont typeface="Wingdings 2" pitchFamily="18" charset="2"/>
              <a:buNone/>
            </a:pPr>
            <a:r>
              <a:rPr lang="en-GB" sz="4000" dirty="0" smtClean="0">
                <a:solidFill>
                  <a:schemeClr val="tx1"/>
                </a:solidFill>
              </a:rPr>
              <a:t>Wednesday 27</a:t>
            </a:r>
            <a:r>
              <a:rPr lang="en-GB" sz="4000" baseline="30000" dirty="0" smtClean="0">
                <a:solidFill>
                  <a:schemeClr val="tx1"/>
                </a:solidFill>
              </a:rPr>
              <a:t>th</a:t>
            </a:r>
            <a:r>
              <a:rPr lang="en-GB" sz="4000" dirty="0">
                <a:solidFill>
                  <a:schemeClr val="tx1"/>
                </a:solidFill>
              </a:rPr>
              <a:t> </a:t>
            </a:r>
            <a:r>
              <a:rPr lang="en-GB" sz="4000" dirty="0" smtClean="0">
                <a:solidFill>
                  <a:schemeClr val="tx1"/>
                </a:solidFill>
              </a:rPr>
              <a:t>September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en-GB" sz="4000" dirty="0" smtClean="0">
                <a:solidFill>
                  <a:schemeClr val="tx1"/>
                </a:solidFill>
              </a:rPr>
              <a:t>Period 5 – Assembly Hall</a:t>
            </a:r>
          </a:p>
          <a:p>
            <a:pPr marL="0" indent="0" algn="ctr">
              <a:buFont typeface="Wingdings 2" pitchFamily="18" charset="2"/>
              <a:buNone/>
            </a:pPr>
            <a:endParaRPr lang="en-GB" dirty="0" smtClean="0">
              <a:solidFill>
                <a:schemeClr val="accent1"/>
              </a:solidFill>
            </a:endParaRPr>
          </a:p>
          <a:p>
            <a:pPr marL="0" indent="0" algn="ctr">
              <a:buFont typeface="Wingdings 2" pitchFamily="18" charset="2"/>
              <a:buNone/>
            </a:pPr>
            <a:r>
              <a:rPr lang="en-GB" sz="2400" dirty="0" smtClean="0">
                <a:solidFill>
                  <a:schemeClr val="accent1"/>
                </a:solidFill>
              </a:rPr>
              <a:t> </a:t>
            </a:r>
            <a:endParaRPr lang="en-GB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92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96369"/>
            <a:ext cx="6508377" cy="979714"/>
          </a:xfrm>
        </p:spPr>
        <p:txBody>
          <a:bodyPr/>
          <a:lstStyle/>
          <a:p>
            <a:r>
              <a:rPr lang="en-GB" sz="3200" dirty="0" smtClean="0"/>
              <a:t>UCAS Submission Deadlines 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38947"/>
            <a:ext cx="2214287" cy="480640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b="1" dirty="0" smtClean="0"/>
          </a:p>
          <a:p>
            <a:r>
              <a:rPr lang="en-GB" b="1" dirty="0" smtClean="0"/>
              <a:t>1</a:t>
            </a:r>
            <a:r>
              <a:rPr lang="en-GB" b="1" baseline="30000" dirty="0" smtClean="0"/>
              <a:t>st</a:t>
            </a:r>
            <a:r>
              <a:rPr lang="en-GB" b="1" dirty="0" smtClean="0"/>
              <a:t> Octo</a:t>
            </a:r>
            <a:r>
              <a:rPr lang="en-GB" b="1" dirty="0" smtClean="0">
                <a:solidFill>
                  <a:schemeClr val="tx2"/>
                </a:solidFill>
              </a:rPr>
              <a:t>ber   -</a:t>
            </a:r>
          </a:p>
          <a:p>
            <a:pPr marL="0" indent="0">
              <a:buNone/>
            </a:pPr>
            <a:endParaRPr lang="en-GB" b="1" dirty="0" smtClean="0"/>
          </a:p>
          <a:p>
            <a:pPr>
              <a:lnSpc>
                <a:spcPct val="50000"/>
              </a:lnSpc>
            </a:pPr>
            <a:r>
              <a:rPr lang="en-GB" b="1" dirty="0" smtClean="0"/>
              <a:t>15</a:t>
            </a:r>
            <a:r>
              <a:rPr lang="en-GB" b="1" baseline="30000" dirty="0" smtClean="0"/>
              <a:t>th</a:t>
            </a:r>
            <a:r>
              <a:rPr lang="en-GB" b="1" dirty="0" smtClean="0"/>
              <a:t> </a:t>
            </a:r>
            <a:r>
              <a:rPr lang="en-GB" b="1" dirty="0" smtClean="0">
                <a:solidFill>
                  <a:schemeClr val="tx2"/>
                </a:solidFill>
              </a:rPr>
              <a:t>October -</a:t>
            </a:r>
          </a:p>
          <a:p>
            <a:pPr marL="0" indent="0">
              <a:lnSpc>
                <a:spcPct val="150000"/>
              </a:lnSpc>
              <a:buNone/>
            </a:pPr>
            <a:endParaRPr lang="en-GB" dirty="0" smtClean="0"/>
          </a:p>
          <a:p>
            <a:r>
              <a:rPr lang="en-GB" b="1" dirty="0" smtClean="0"/>
              <a:t>15</a:t>
            </a:r>
            <a:r>
              <a:rPr lang="en-GB" b="1" baseline="30000" dirty="0" smtClean="0"/>
              <a:t>th</a:t>
            </a:r>
            <a:r>
              <a:rPr lang="en-GB" b="1" dirty="0" smtClean="0"/>
              <a:t> January  -</a:t>
            </a:r>
            <a:r>
              <a:rPr lang="en-GB" b="1" dirty="0" smtClean="0">
                <a:solidFill>
                  <a:schemeClr val="tx2"/>
                </a:solidFill>
              </a:rPr>
              <a:t> </a:t>
            </a:r>
            <a:r>
              <a:rPr lang="en-GB" dirty="0" smtClean="0"/>
              <a:t>   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2671486" y="1938947"/>
            <a:ext cx="647251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 smtClean="0">
              <a:solidFill>
                <a:srgbClr val="FF0000"/>
              </a:solidFill>
            </a:endParaRP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sz="2000" b="1" dirty="0" smtClean="0">
                <a:solidFill>
                  <a:srgbClr val="FF0000"/>
                </a:solidFill>
              </a:rPr>
              <a:t>Conservatoire </a:t>
            </a:r>
            <a:r>
              <a:rPr lang="en-GB" sz="2000" b="1" dirty="0">
                <a:solidFill>
                  <a:srgbClr val="FF0000"/>
                </a:solidFill>
              </a:rPr>
              <a:t>Applications</a:t>
            </a:r>
            <a:r>
              <a:rPr lang="en-GB" sz="2000" b="1" dirty="0">
                <a:solidFill>
                  <a:srgbClr val="C00202"/>
                </a:solidFill>
              </a:rPr>
              <a:t> </a:t>
            </a:r>
            <a:r>
              <a:rPr lang="en-GB" sz="2000" dirty="0" smtClean="0"/>
              <a:t>- </a:t>
            </a:r>
            <a:r>
              <a:rPr lang="en-GB" sz="2000" dirty="0"/>
              <a:t>Most Music courses </a:t>
            </a:r>
          </a:p>
          <a:p>
            <a:r>
              <a:rPr lang="en-GB" sz="2000" dirty="0"/>
              <a:t>    	</a:t>
            </a:r>
            <a:endParaRPr lang="en-GB" sz="2000" dirty="0" smtClean="0"/>
          </a:p>
          <a:p>
            <a:r>
              <a:rPr lang="en-GB" sz="2000" dirty="0" smtClean="0"/>
              <a:t>             </a:t>
            </a:r>
            <a:r>
              <a:rPr lang="en-GB" sz="2000" dirty="0"/>
              <a:t>	</a:t>
            </a:r>
            <a:r>
              <a:rPr lang="en-GB" sz="2000" dirty="0" smtClean="0"/>
              <a:t> </a:t>
            </a:r>
            <a:endParaRPr lang="en-GB" sz="2000" dirty="0" smtClean="0">
              <a:solidFill>
                <a:srgbClr val="FF0000"/>
              </a:solidFill>
            </a:endParaRPr>
          </a:p>
          <a:p>
            <a:r>
              <a:rPr lang="en-GB" sz="2000" b="1" dirty="0" smtClean="0">
                <a:solidFill>
                  <a:srgbClr val="FF0000"/>
                </a:solidFill>
              </a:rPr>
              <a:t>Early </a:t>
            </a:r>
            <a:r>
              <a:rPr lang="en-GB" sz="2000" b="1" dirty="0">
                <a:solidFill>
                  <a:srgbClr val="FF0000"/>
                </a:solidFill>
              </a:rPr>
              <a:t>Applications </a:t>
            </a:r>
            <a:r>
              <a:rPr lang="en-GB" sz="2000" dirty="0"/>
              <a:t>- Oxford </a:t>
            </a:r>
            <a:r>
              <a:rPr lang="en-GB" sz="2000" dirty="0">
                <a:solidFill>
                  <a:srgbClr val="FF0000"/>
                </a:solidFill>
              </a:rPr>
              <a:t>or</a:t>
            </a:r>
            <a:r>
              <a:rPr lang="en-GB" sz="2000" dirty="0"/>
              <a:t> Cambridge </a:t>
            </a:r>
            <a:r>
              <a:rPr lang="en-GB" sz="2000" dirty="0" smtClean="0"/>
              <a:t>&amp; Medicine</a:t>
            </a:r>
            <a:r>
              <a:rPr lang="en-GB" sz="2000" dirty="0"/>
              <a:t>, Dentistry &amp; Veterinary courses</a:t>
            </a:r>
          </a:p>
          <a:p>
            <a:endParaRPr lang="en-GB" sz="2000" dirty="0"/>
          </a:p>
          <a:p>
            <a:endParaRPr lang="en-GB" sz="2000" dirty="0"/>
          </a:p>
          <a:p>
            <a:r>
              <a:rPr lang="en-GB" sz="2000" b="1" dirty="0" smtClean="0">
                <a:solidFill>
                  <a:srgbClr val="FF0000"/>
                </a:solidFill>
              </a:rPr>
              <a:t>General </a:t>
            </a:r>
            <a:r>
              <a:rPr lang="en-GB" sz="2000" b="1" dirty="0">
                <a:solidFill>
                  <a:srgbClr val="FF0000"/>
                </a:solidFill>
              </a:rPr>
              <a:t>Applications </a:t>
            </a:r>
            <a:r>
              <a:rPr lang="en-GB" sz="2000" dirty="0" smtClean="0"/>
              <a:t>- </a:t>
            </a:r>
            <a:r>
              <a:rPr lang="en-GB" sz="2000" dirty="0"/>
              <a:t>Most </a:t>
            </a:r>
            <a:r>
              <a:rPr lang="en-GB" sz="2000" dirty="0" smtClean="0"/>
              <a:t>Undergraduate </a:t>
            </a:r>
            <a:r>
              <a:rPr lang="en-GB" sz="2000" dirty="0"/>
              <a:t>courses	</a:t>
            </a:r>
            <a:r>
              <a:rPr lang="en-GB" sz="2000" dirty="0" smtClean="0"/>
              <a:t>                                       </a:t>
            </a:r>
          </a:p>
          <a:p>
            <a:endParaRPr lang="en-GB" sz="800" dirty="0">
              <a:solidFill>
                <a:srgbClr val="FF0000"/>
              </a:solidFill>
            </a:endParaRPr>
          </a:p>
          <a:p>
            <a:r>
              <a:rPr lang="en-GB" sz="2000" b="1" dirty="0" smtClean="0">
                <a:solidFill>
                  <a:srgbClr val="FF0000"/>
                </a:solidFill>
              </a:rPr>
              <a:t>Conservatoire </a:t>
            </a:r>
            <a:r>
              <a:rPr lang="en-GB" sz="2000" b="1" dirty="0">
                <a:solidFill>
                  <a:srgbClr val="FF0000"/>
                </a:solidFill>
              </a:rPr>
              <a:t>Applications </a:t>
            </a:r>
            <a:r>
              <a:rPr lang="en-GB" sz="2000" dirty="0"/>
              <a:t>- Most </a:t>
            </a:r>
            <a:r>
              <a:rPr lang="en-GB" sz="2000" dirty="0" smtClean="0"/>
              <a:t>Dance</a:t>
            </a:r>
            <a:r>
              <a:rPr lang="en-GB" sz="2000" dirty="0"/>
              <a:t>, </a:t>
            </a:r>
            <a:r>
              <a:rPr lang="en-GB" sz="2000" dirty="0" smtClean="0"/>
              <a:t>Drama     or </a:t>
            </a:r>
            <a:r>
              <a:rPr lang="en-GB" sz="2000" dirty="0"/>
              <a:t>Screen </a:t>
            </a:r>
            <a:r>
              <a:rPr lang="en-GB" sz="2000" dirty="0" smtClean="0"/>
              <a:t>Production courses</a:t>
            </a:r>
            <a:endParaRPr lang="en-GB" sz="2000" dirty="0"/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851" y="61369"/>
            <a:ext cx="24511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69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79" y="641979"/>
            <a:ext cx="6508377" cy="1378779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Completion Deadlines</a:t>
            </a:r>
            <a:r>
              <a:rPr lang="en-GB" dirty="0">
                <a:solidFill>
                  <a:srgbClr val="FF0000"/>
                </a:solidFill>
              </a:rPr>
              <a:t/>
            </a:r>
            <a:br>
              <a:rPr lang="en-GB" dirty="0">
                <a:solidFill>
                  <a:srgbClr val="FF0000"/>
                </a:solidFill>
              </a:rPr>
            </a:br>
            <a:r>
              <a:rPr lang="en-GB" dirty="0" smtClean="0">
                <a:solidFill>
                  <a:srgbClr val="FF0000"/>
                </a:solidFill>
              </a:rPr>
              <a:t>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199" y="2204486"/>
            <a:ext cx="8253311" cy="39779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chemeClr val="tx1"/>
                </a:solidFill>
              </a:rPr>
              <a:t>D</a:t>
            </a:r>
            <a:r>
              <a:rPr lang="en-GB" sz="2400" dirty="0" smtClean="0">
                <a:solidFill>
                  <a:schemeClr val="tx1"/>
                </a:solidFill>
              </a:rPr>
              <a:t>eadlines set in school are </a:t>
            </a:r>
            <a:r>
              <a:rPr lang="en-GB" sz="2400" dirty="0" smtClean="0">
                <a:solidFill>
                  <a:srgbClr val="FF0000"/>
                </a:solidFill>
              </a:rPr>
              <a:t>earlier</a:t>
            </a:r>
            <a:r>
              <a:rPr lang="en-GB" sz="2400" dirty="0" smtClean="0">
                <a:solidFill>
                  <a:schemeClr val="tx1"/>
                </a:solidFill>
              </a:rPr>
              <a:t> than published UCAS dates.</a:t>
            </a:r>
          </a:p>
          <a:p>
            <a:pPr marL="0" indent="0">
              <a:buNone/>
            </a:pPr>
            <a:endParaRPr lang="en-GB" sz="800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Subject reports are required </a:t>
            </a:r>
            <a:r>
              <a:rPr lang="en-GB" dirty="0">
                <a:solidFill>
                  <a:schemeClr val="tx1"/>
                </a:solidFill>
              </a:rPr>
              <a:t>from current </a:t>
            </a:r>
            <a:r>
              <a:rPr lang="en-GB" dirty="0" smtClean="0">
                <a:solidFill>
                  <a:schemeClr val="tx1"/>
                </a:solidFill>
              </a:rPr>
              <a:t>teachers in all curricular areas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Qualifications are verified and predicted grades entered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Individual references are written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A </a:t>
            </a:r>
            <a:r>
              <a:rPr lang="en-GB" dirty="0">
                <a:solidFill>
                  <a:schemeClr val="tx1"/>
                </a:solidFill>
              </a:rPr>
              <a:t>significant amount of applications are </a:t>
            </a:r>
            <a:r>
              <a:rPr lang="en-GB" dirty="0" smtClean="0">
                <a:solidFill>
                  <a:schemeClr val="tx1"/>
                </a:solidFill>
              </a:rPr>
              <a:t>managed by each Guidance Teacher </a:t>
            </a:r>
            <a:r>
              <a:rPr lang="en-GB" dirty="0">
                <a:solidFill>
                  <a:schemeClr val="tx1"/>
                </a:solidFill>
              </a:rPr>
              <a:t>(typically between 15-</a:t>
            </a:r>
            <a:r>
              <a:rPr lang="en-GB" dirty="0" smtClean="0">
                <a:solidFill>
                  <a:schemeClr val="tx1"/>
                </a:solidFill>
              </a:rPr>
              <a:t>20).  </a:t>
            </a: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tx1"/>
                </a:solidFill>
              </a:rPr>
              <a:t> </a:t>
            </a: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tx1"/>
                </a:solidFill>
              </a:rPr>
              <a:t>       </a:t>
            </a:r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851" y="61369"/>
            <a:ext cx="24511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02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822" y="964516"/>
            <a:ext cx="6743326" cy="713397"/>
          </a:xfrm>
        </p:spPr>
        <p:txBody>
          <a:bodyPr/>
          <a:lstStyle/>
          <a:p>
            <a:r>
              <a:rPr lang="en-GB" dirty="0" smtClean="0">
                <a:cs typeface="Abadi MT Condensed Extra Bold"/>
              </a:rPr>
              <a:t>Completion Deadlines</a:t>
            </a:r>
            <a:endParaRPr lang="en-GB" dirty="0">
              <a:cs typeface="Abadi MT Condensed Extra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56058"/>
            <a:ext cx="9143999" cy="46019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400" dirty="0" smtClean="0"/>
              <a:t>Your submission deadline will depend on what courses you are making application to.</a:t>
            </a:r>
          </a:p>
          <a:p>
            <a:pPr marL="0" indent="0" algn="ctr">
              <a:buNone/>
            </a:pPr>
            <a:r>
              <a:rPr lang="en-GB" sz="2400" dirty="0" smtClean="0"/>
              <a:t>                            </a:t>
            </a:r>
          </a:p>
          <a:p>
            <a:pPr marL="0" indent="0" algn="ctr">
              <a:buNone/>
            </a:pPr>
            <a:r>
              <a:rPr lang="en-GB" sz="2400" dirty="0" smtClean="0"/>
              <a:t>There are </a:t>
            </a:r>
            <a:r>
              <a:rPr lang="en-GB" sz="2400" dirty="0" smtClean="0">
                <a:solidFill>
                  <a:schemeClr val="accent1"/>
                </a:solidFill>
              </a:rPr>
              <a:t>3 different </a:t>
            </a:r>
            <a:r>
              <a:rPr lang="en-GB" sz="2400" dirty="0" smtClean="0"/>
              <a:t>application categories;  </a:t>
            </a:r>
          </a:p>
          <a:p>
            <a:pPr marL="0" indent="0" algn="ctr">
              <a:buNone/>
            </a:pPr>
            <a:r>
              <a:rPr lang="en-GB" sz="2400" b="1" dirty="0" smtClean="0">
                <a:solidFill>
                  <a:schemeClr val="accent1"/>
                </a:solidFill>
              </a:rPr>
              <a:t>Early Applications</a:t>
            </a:r>
          </a:p>
          <a:p>
            <a:pPr marL="0" indent="0" algn="ctr">
              <a:buNone/>
            </a:pPr>
            <a:r>
              <a:rPr lang="en-GB" sz="2400" b="1" dirty="0">
                <a:solidFill>
                  <a:schemeClr val="accent1"/>
                </a:solidFill>
              </a:rPr>
              <a:t>Conservatoire Applications</a:t>
            </a:r>
          </a:p>
          <a:p>
            <a:pPr marL="0" indent="0" algn="ctr">
              <a:buNone/>
            </a:pPr>
            <a:r>
              <a:rPr lang="en-GB" sz="2400" b="1" dirty="0" smtClean="0">
                <a:solidFill>
                  <a:schemeClr val="accent1"/>
                </a:solidFill>
              </a:rPr>
              <a:t>General Applications</a:t>
            </a:r>
            <a:endParaRPr lang="en-GB" sz="900" b="1" dirty="0" smtClean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en-GB" sz="2400" dirty="0" smtClean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982" y="51215"/>
            <a:ext cx="24511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55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806824"/>
          </a:xfrm>
        </p:spPr>
        <p:txBody>
          <a:bodyPr anchor="ctr"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Early Application Deadlines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977" y="2323322"/>
            <a:ext cx="8624048" cy="45346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Applications for </a:t>
            </a:r>
            <a:r>
              <a:rPr lang="en-GB" b="1" u="sng" dirty="0" smtClean="0">
                <a:solidFill>
                  <a:schemeClr val="accent1"/>
                </a:solidFill>
              </a:rPr>
              <a:t>all</a:t>
            </a:r>
            <a:r>
              <a:rPr lang="en-GB" dirty="0" smtClean="0"/>
              <a:t> </a:t>
            </a:r>
            <a:r>
              <a:rPr lang="en-GB" dirty="0"/>
              <a:t>courses at </a:t>
            </a:r>
            <a:r>
              <a:rPr lang="en-GB" b="1" dirty="0">
                <a:solidFill>
                  <a:schemeClr val="accent1"/>
                </a:solidFill>
              </a:rPr>
              <a:t>Oxford</a:t>
            </a:r>
            <a:r>
              <a:rPr lang="en-GB" dirty="0"/>
              <a:t> </a:t>
            </a:r>
            <a:r>
              <a:rPr lang="en-GB" u="sng" dirty="0" smtClean="0"/>
              <a:t>or</a:t>
            </a:r>
            <a:r>
              <a:rPr lang="en-GB" dirty="0" smtClean="0"/>
              <a:t> </a:t>
            </a:r>
            <a:r>
              <a:rPr lang="en-GB" b="1" dirty="0">
                <a:solidFill>
                  <a:schemeClr val="accent1"/>
                </a:solidFill>
              </a:rPr>
              <a:t>Cambridge</a:t>
            </a:r>
            <a:r>
              <a:rPr lang="en-GB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dirty="0"/>
              <a:t>and</a:t>
            </a:r>
            <a:r>
              <a:rPr lang="en-GB" b="1" dirty="0"/>
              <a:t> </a:t>
            </a:r>
            <a:r>
              <a:rPr lang="en-GB" b="1" u="sng" dirty="0">
                <a:solidFill>
                  <a:schemeClr val="accent1"/>
                </a:solidFill>
              </a:rPr>
              <a:t>most</a:t>
            </a:r>
            <a:r>
              <a:rPr lang="en-GB" b="1" dirty="0"/>
              <a:t> </a:t>
            </a:r>
            <a:r>
              <a:rPr lang="en-GB" b="1" dirty="0">
                <a:solidFill>
                  <a:schemeClr val="accent1"/>
                </a:solidFill>
              </a:rPr>
              <a:t>Medical</a:t>
            </a:r>
            <a:r>
              <a:rPr lang="en-GB" dirty="0"/>
              <a:t>, </a:t>
            </a:r>
            <a:r>
              <a:rPr lang="en-GB" b="1" dirty="0">
                <a:solidFill>
                  <a:schemeClr val="accent1"/>
                </a:solidFill>
              </a:rPr>
              <a:t>Dental</a:t>
            </a:r>
            <a:r>
              <a:rPr lang="en-GB" dirty="0"/>
              <a:t> and </a:t>
            </a:r>
            <a:r>
              <a:rPr lang="en-GB" b="1" dirty="0">
                <a:solidFill>
                  <a:schemeClr val="accent1"/>
                </a:solidFill>
              </a:rPr>
              <a:t>Veterinary</a:t>
            </a:r>
            <a:r>
              <a:rPr lang="en-GB" dirty="0"/>
              <a:t> </a:t>
            </a:r>
            <a:r>
              <a:rPr lang="en-GB" dirty="0" smtClean="0"/>
              <a:t>courses have </a:t>
            </a:r>
            <a:r>
              <a:rPr lang="en-GB" b="1" u="sng" dirty="0" smtClean="0">
                <a:solidFill>
                  <a:schemeClr val="accent1"/>
                </a:solidFill>
              </a:rPr>
              <a:t>early</a:t>
            </a:r>
            <a:r>
              <a:rPr lang="en-GB" dirty="0" smtClean="0"/>
              <a:t> deadlines and must be sent through UCAS Apply to your Guidance teacher by:</a:t>
            </a:r>
          </a:p>
          <a:p>
            <a:pPr marL="0" indent="0" algn="ctr">
              <a:buNone/>
            </a:pPr>
            <a:endParaRPr lang="en-GB" sz="800" b="1" u="sng" dirty="0">
              <a:solidFill>
                <a:schemeClr val="accent2">
                  <a:lumMod val="90000"/>
                  <a:lumOff val="10000"/>
                </a:schemeClr>
              </a:solidFill>
            </a:endParaRPr>
          </a:p>
          <a:p>
            <a:pPr marL="0" indent="0" algn="ctr">
              <a:buNone/>
            </a:pPr>
            <a:r>
              <a:rPr lang="en-GB" sz="3000" b="1" u="sng" dirty="0" smtClean="0">
                <a:solidFill>
                  <a:schemeClr val="accent1"/>
                </a:solidFill>
              </a:rPr>
              <a:t>Monday 2nd </a:t>
            </a:r>
            <a:r>
              <a:rPr lang="en-GB" sz="3000" b="1" u="sng" dirty="0">
                <a:solidFill>
                  <a:schemeClr val="accent1"/>
                </a:solidFill>
              </a:rPr>
              <a:t>October</a:t>
            </a:r>
            <a:endParaRPr lang="en-GB" sz="30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GB" sz="2200" dirty="0" smtClean="0"/>
          </a:p>
          <a:p>
            <a:pPr marL="0" indent="0" algn="ctr">
              <a:buNone/>
            </a:pPr>
            <a:r>
              <a:rPr lang="en-GB" sz="2200" b="1" dirty="0" smtClean="0">
                <a:solidFill>
                  <a:schemeClr val="accent1"/>
                </a:solidFill>
              </a:rPr>
              <a:t>Personal </a:t>
            </a:r>
            <a:r>
              <a:rPr lang="en-GB" sz="2200" b="1" dirty="0">
                <a:solidFill>
                  <a:schemeClr val="accent1"/>
                </a:solidFill>
              </a:rPr>
              <a:t>Statement deadlines</a:t>
            </a:r>
            <a:r>
              <a:rPr lang="en-GB" sz="2200" dirty="0">
                <a:solidFill>
                  <a:schemeClr val="accent1"/>
                </a:solidFill>
              </a:rPr>
              <a:t> </a:t>
            </a:r>
            <a:r>
              <a:rPr lang="en-GB" sz="2200" dirty="0" smtClean="0"/>
              <a:t>for the above courses must be </a:t>
            </a:r>
            <a:r>
              <a:rPr lang="en-GB" sz="2200" b="1" u="sng" dirty="0">
                <a:solidFill>
                  <a:schemeClr val="accent1"/>
                </a:solidFill>
              </a:rPr>
              <a:t>AGREED</a:t>
            </a:r>
            <a:r>
              <a:rPr lang="en-GB" sz="2200" dirty="0"/>
              <a:t> with your Guidance Teacher </a:t>
            </a:r>
            <a:r>
              <a:rPr lang="en-GB" sz="2200" b="1" u="sng" dirty="0" smtClean="0">
                <a:solidFill>
                  <a:schemeClr val="accent1"/>
                </a:solidFill>
              </a:rPr>
              <a:t>ASAP</a:t>
            </a:r>
            <a:r>
              <a:rPr lang="en-GB" sz="2200" dirty="0" smtClean="0">
                <a:solidFill>
                  <a:schemeClr val="tx1"/>
                </a:solidFill>
              </a:rPr>
              <a:t>.</a:t>
            </a:r>
            <a:r>
              <a:rPr lang="en-GB" sz="2200" dirty="0" smtClean="0"/>
              <a:t>               </a:t>
            </a:r>
          </a:p>
          <a:p>
            <a:pPr marL="0" indent="0" algn="ctr">
              <a:buNone/>
            </a:pPr>
            <a:endParaRPr lang="en-GB" sz="3000" dirty="0"/>
          </a:p>
          <a:p>
            <a:endParaRPr lang="en-GB" sz="3000" dirty="0" smtClean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925" y="0"/>
            <a:ext cx="24511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0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89" y="1123406"/>
            <a:ext cx="7022220" cy="806824"/>
          </a:xfrm>
        </p:spPr>
        <p:txBody>
          <a:bodyPr anchor="ctr"/>
          <a:lstStyle/>
          <a:p>
            <a:r>
              <a:rPr lang="en-GB" sz="3000" dirty="0"/>
              <a:t/>
            </a:r>
            <a:br>
              <a:rPr lang="en-GB" sz="3000" dirty="0"/>
            </a:br>
            <a:r>
              <a:rPr lang="en-GB" sz="3000" dirty="0" smtClean="0"/>
              <a:t>Conservatoire Application Deadlines</a:t>
            </a:r>
            <a:br>
              <a:rPr lang="en-GB" sz="3000" dirty="0" smtClean="0"/>
            </a:br>
            <a:endParaRPr lang="en-GB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977" y="2323322"/>
            <a:ext cx="8624048" cy="45346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dirty="0" smtClean="0"/>
              <a:t>Application deadlines for </a:t>
            </a:r>
            <a:r>
              <a:rPr lang="en-GB" sz="2200" b="1" dirty="0" smtClean="0">
                <a:solidFill>
                  <a:schemeClr val="accent1"/>
                </a:solidFill>
              </a:rPr>
              <a:t>Performing Arts </a:t>
            </a:r>
            <a:r>
              <a:rPr lang="en-GB" sz="2200" dirty="0" smtClean="0"/>
              <a:t>courses through </a:t>
            </a:r>
            <a:r>
              <a:rPr lang="en-GB" sz="2200" b="1" dirty="0" smtClean="0">
                <a:solidFill>
                  <a:schemeClr val="accent1"/>
                </a:solidFill>
              </a:rPr>
              <a:t>UCAS Conservatoires Apply</a:t>
            </a:r>
            <a:r>
              <a:rPr lang="en-GB" sz="2200" dirty="0" smtClean="0">
                <a:solidFill>
                  <a:schemeClr val="accent1"/>
                </a:solidFill>
              </a:rPr>
              <a:t> </a:t>
            </a:r>
            <a:r>
              <a:rPr lang="en-GB" sz="2200" dirty="0" smtClean="0"/>
              <a:t>vary greatly. </a:t>
            </a:r>
          </a:p>
          <a:p>
            <a:pPr marL="0" indent="0">
              <a:buNone/>
            </a:pPr>
            <a:endParaRPr lang="en-GB" sz="800" dirty="0"/>
          </a:p>
          <a:p>
            <a:pPr marL="0" indent="0" algn="ctr">
              <a:buNone/>
            </a:pPr>
            <a:r>
              <a:rPr lang="en-GB" sz="2200" dirty="0" smtClean="0"/>
              <a:t>Check individual course details carefully as you are responsible for </a:t>
            </a:r>
            <a:r>
              <a:rPr lang="en-GB" sz="2200" b="1" u="sng" dirty="0" smtClean="0">
                <a:solidFill>
                  <a:schemeClr val="accent1"/>
                </a:solidFill>
              </a:rPr>
              <a:t>all stages</a:t>
            </a:r>
            <a:r>
              <a:rPr lang="en-GB" sz="2200" dirty="0" smtClean="0">
                <a:solidFill>
                  <a:schemeClr val="accent1"/>
                </a:solidFill>
              </a:rPr>
              <a:t> </a:t>
            </a:r>
            <a:r>
              <a:rPr lang="en-GB" sz="2200" dirty="0" smtClean="0"/>
              <a:t>of your own application. </a:t>
            </a:r>
          </a:p>
          <a:p>
            <a:pPr marL="0" indent="0" algn="ctr">
              <a:buNone/>
            </a:pPr>
            <a:endParaRPr lang="en-GB" sz="800" dirty="0" smtClean="0"/>
          </a:p>
          <a:p>
            <a:pPr marL="0" indent="0" algn="ctr">
              <a:buNone/>
            </a:pPr>
            <a:r>
              <a:rPr lang="en-GB" sz="2200" b="1" dirty="0" smtClean="0">
                <a:solidFill>
                  <a:schemeClr val="accent1"/>
                </a:solidFill>
              </a:rPr>
              <a:t>Personal </a:t>
            </a:r>
            <a:r>
              <a:rPr lang="en-GB" sz="2200" b="1" dirty="0">
                <a:solidFill>
                  <a:schemeClr val="accent1"/>
                </a:solidFill>
              </a:rPr>
              <a:t>Statement deadlines</a:t>
            </a:r>
            <a:r>
              <a:rPr lang="en-GB" sz="2200" dirty="0">
                <a:solidFill>
                  <a:schemeClr val="accent1"/>
                </a:solidFill>
              </a:rPr>
              <a:t> </a:t>
            </a:r>
            <a:r>
              <a:rPr lang="en-GB" sz="2200" dirty="0" smtClean="0"/>
              <a:t>for the above courses must </a:t>
            </a:r>
            <a:r>
              <a:rPr lang="en-GB" sz="2200" dirty="0"/>
              <a:t>be discussed and </a:t>
            </a:r>
            <a:r>
              <a:rPr lang="en-GB" sz="2200" b="1" u="sng" dirty="0">
                <a:solidFill>
                  <a:schemeClr val="accent1"/>
                </a:solidFill>
              </a:rPr>
              <a:t>AGREED</a:t>
            </a:r>
            <a:r>
              <a:rPr lang="en-GB" sz="2200" dirty="0"/>
              <a:t> with your Guidance </a:t>
            </a:r>
            <a:r>
              <a:rPr lang="en-GB" sz="2200" dirty="0" smtClean="0"/>
              <a:t>Teacher</a:t>
            </a:r>
            <a:r>
              <a:rPr lang="en-GB" sz="2200" dirty="0" smtClean="0">
                <a:solidFill>
                  <a:schemeClr val="tx1"/>
                </a:solidFill>
              </a:rPr>
              <a:t>.</a:t>
            </a:r>
            <a:r>
              <a:rPr lang="en-GB" sz="2200" dirty="0" smtClean="0"/>
              <a:t>               </a:t>
            </a:r>
          </a:p>
          <a:p>
            <a:pPr marL="0" indent="0" algn="ctr">
              <a:buNone/>
            </a:pPr>
            <a:endParaRPr lang="en-GB" sz="3000" dirty="0"/>
          </a:p>
          <a:p>
            <a:endParaRPr lang="en-GB" sz="3000" dirty="0" smtClean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925" y="0"/>
            <a:ext cx="24511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1" y="914400"/>
            <a:ext cx="6691256" cy="979714"/>
          </a:xfrm>
        </p:spPr>
        <p:txBody>
          <a:bodyPr/>
          <a:lstStyle/>
          <a:p>
            <a:r>
              <a:rPr lang="en-GB" sz="3200" smtClean="0"/>
              <a:t>General Application Deadlines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289" y="2339616"/>
            <a:ext cx="8833346" cy="47309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>
                <a:solidFill>
                  <a:schemeClr val="tx1"/>
                </a:solidFill>
              </a:rPr>
              <a:t>Applications to </a:t>
            </a:r>
            <a:r>
              <a:rPr lang="en-GB" sz="2400" b="1" dirty="0" smtClean="0">
                <a:solidFill>
                  <a:schemeClr val="accent1"/>
                </a:solidFill>
              </a:rPr>
              <a:t>all other </a:t>
            </a:r>
            <a:r>
              <a:rPr lang="en-GB" sz="2400" dirty="0" smtClean="0">
                <a:solidFill>
                  <a:schemeClr val="tx1"/>
                </a:solidFill>
              </a:rPr>
              <a:t>courses must meet the following deadlines;</a:t>
            </a:r>
          </a:p>
          <a:p>
            <a:pPr marL="0" indent="0">
              <a:buNone/>
            </a:pPr>
            <a:endParaRPr lang="en-GB" sz="800" dirty="0" smtClean="0">
              <a:solidFill>
                <a:srgbClr val="000000"/>
              </a:solidFill>
            </a:endParaRPr>
          </a:p>
          <a:p>
            <a:r>
              <a:rPr lang="en-GB" sz="2400" b="1" dirty="0" smtClean="0">
                <a:solidFill>
                  <a:schemeClr val="accent1"/>
                </a:solidFill>
              </a:rPr>
              <a:t>Fri 27</a:t>
            </a:r>
            <a:r>
              <a:rPr lang="en-GB" sz="2400" b="1" baseline="30000" dirty="0" smtClean="0">
                <a:solidFill>
                  <a:schemeClr val="accent1"/>
                </a:solidFill>
              </a:rPr>
              <a:t>th</a:t>
            </a:r>
            <a:r>
              <a:rPr lang="en-GB" sz="2400" b="1" dirty="0" smtClean="0">
                <a:solidFill>
                  <a:schemeClr val="accent1"/>
                </a:solidFill>
              </a:rPr>
              <a:t> October </a:t>
            </a:r>
            <a:r>
              <a:rPr lang="en-GB" sz="2400" dirty="0" smtClean="0"/>
              <a:t>– Final date to submit a draft Personal Statement to your Guidance Teacher for feedback.</a:t>
            </a:r>
          </a:p>
          <a:p>
            <a:pPr marL="0" indent="0">
              <a:buNone/>
            </a:pPr>
            <a:endParaRPr lang="en-GB" sz="800" dirty="0" smtClean="0"/>
          </a:p>
          <a:p>
            <a:r>
              <a:rPr lang="en-GB" sz="2400" b="1" dirty="0" smtClean="0">
                <a:solidFill>
                  <a:schemeClr val="accent1"/>
                </a:solidFill>
              </a:rPr>
              <a:t>Fri 1</a:t>
            </a:r>
            <a:r>
              <a:rPr lang="en-GB" sz="2400" b="1" baseline="30000" dirty="0" smtClean="0">
                <a:solidFill>
                  <a:schemeClr val="accent1"/>
                </a:solidFill>
              </a:rPr>
              <a:t>st</a:t>
            </a:r>
            <a:r>
              <a:rPr lang="en-GB" sz="2400" b="1" dirty="0" smtClean="0">
                <a:solidFill>
                  <a:schemeClr val="accent1"/>
                </a:solidFill>
              </a:rPr>
              <a:t> December </a:t>
            </a:r>
            <a:r>
              <a:rPr lang="en-GB" sz="2400" dirty="0" smtClean="0"/>
              <a:t>- Final date to send completed applications to your Guidance Teacher via UCAS Apply.</a:t>
            </a:r>
          </a:p>
          <a:p>
            <a:pPr marL="0" indent="0">
              <a:buNone/>
            </a:pPr>
            <a:endParaRPr lang="en-GB" sz="2400" dirty="0" smtClean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580" y="0"/>
            <a:ext cx="24511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76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70" y="1282783"/>
            <a:ext cx="6648076" cy="631742"/>
          </a:xfrm>
        </p:spPr>
        <p:txBody>
          <a:bodyPr/>
          <a:lstStyle/>
          <a:p>
            <a:r>
              <a:rPr lang="en-GB" dirty="0" smtClean="0">
                <a:cs typeface="Abadi MT Condensed Extra Bold"/>
              </a:rPr>
              <a:t>Final Submission Deadlines</a:t>
            </a:r>
            <a:endParaRPr lang="en-GB" dirty="0">
              <a:cs typeface="Abadi MT Condensed Extra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1" y="2506732"/>
            <a:ext cx="4251762" cy="435126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GB" sz="8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GB" sz="4000" b="1" dirty="0" smtClean="0">
                <a:solidFill>
                  <a:schemeClr val="accent1"/>
                </a:solidFill>
              </a:rPr>
              <a:t>2</a:t>
            </a:r>
            <a:r>
              <a:rPr lang="en-GB" sz="4000" b="1" baseline="30000" dirty="0" smtClean="0">
                <a:solidFill>
                  <a:schemeClr val="accent1"/>
                </a:solidFill>
              </a:rPr>
              <a:t>nd</a:t>
            </a:r>
            <a:r>
              <a:rPr lang="en-GB" sz="4000" b="1" dirty="0" smtClean="0">
                <a:solidFill>
                  <a:schemeClr val="accent1"/>
                </a:solidFill>
              </a:rPr>
              <a:t> October –</a:t>
            </a:r>
          </a:p>
          <a:p>
            <a:pPr marL="0" indent="0">
              <a:buNone/>
            </a:pPr>
            <a:endParaRPr lang="en-GB" sz="4000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GB" sz="4000" b="1" dirty="0" smtClean="0">
                <a:solidFill>
                  <a:schemeClr val="accent1"/>
                </a:solidFill>
              </a:rPr>
              <a:t>27</a:t>
            </a:r>
            <a:r>
              <a:rPr lang="en-GB" sz="4000" b="1" baseline="30000" dirty="0" smtClean="0">
                <a:solidFill>
                  <a:schemeClr val="accent1"/>
                </a:solidFill>
              </a:rPr>
              <a:t>th</a:t>
            </a:r>
            <a:r>
              <a:rPr lang="en-GB" sz="4000" b="1" dirty="0" smtClean="0">
                <a:solidFill>
                  <a:schemeClr val="accent1"/>
                </a:solidFill>
              </a:rPr>
              <a:t> October –</a:t>
            </a:r>
          </a:p>
          <a:p>
            <a:pPr marL="0" indent="0">
              <a:buNone/>
            </a:pPr>
            <a:endParaRPr lang="en-GB" sz="4000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GB" sz="4000" b="1" dirty="0" smtClean="0">
                <a:solidFill>
                  <a:schemeClr val="accent1"/>
                </a:solidFill>
              </a:rPr>
              <a:t>1st December – </a:t>
            </a:r>
            <a:endParaRPr lang="en-GB" sz="24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GB" sz="24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GB" sz="2400" dirty="0" smtClean="0">
                <a:solidFill>
                  <a:schemeClr val="accent1"/>
                </a:solidFill>
              </a:rPr>
              <a:t> 	</a:t>
            </a:r>
            <a:endParaRPr lang="en-GB" sz="2400" dirty="0">
              <a:solidFill>
                <a:schemeClr val="accent1"/>
              </a:solidFill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763" y="12783"/>
            <a:ext cx="2531994" cy="12700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423280" y="2777178"/>
            <a:ext cx="4867646" cy="116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155037" y="2777178"/>
            <a:ext cx="4720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Applications to </a:t>
            </a:r>
            <a:r>
              <a:rPr lang="en-GB" sz="2000" dirty="0" smtClean="0"/>
              <a:t>Ox-Bridge </a:t>
            </a:r>
            <a:r>
              <a:rPr lang="en-GB" sz="2000" dirty="0"/>
              <a:t>as well as all Medicine, Dentistry </a:t>
            </a:r>
            <a:r>
              <a:rPr lang="en-GB" sz="2000" dirty="0" smtClean="0"/>
              <a:t>&amp; Veterinary courses</a:t>
            </a:r>
            <a:endParaRPr lang="en-GB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155037" y="4096287"/>
            <a:ext cx="44524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Personal Statement Drafts (General Applications)</a:t>
            </a:r>
          </a:p>
          <a:p>
            <a:endParaRPr lang="en-GB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155037" y="5384809"/>
            <a:ext cx="44524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General Applications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77898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41024"/>
            <a:ext cx="6508377" cy="690345"/>
          </a:xfrm>
        </p:spPr>
        <p:txBody>
          <a:bodyPr/>
          <a:lstStyle/>
          <a:p>
            <a:r>
              <a:rPr lang="en-GB" dirty="0"/>
              <a:t>U</a:t>
            </a:r>
            <a:r>
              <a:rPr lang="en-GB" dirty="0" smtClean="0"/>
              <a:t>CAS Apply 2018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384981"/>
            <a:ext cx="8420752" cy="3985839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None/>
              <a:tabLst>
                <a:tab pos="1701800" algn="l"/>
                <a:tab pos="2954338" algn="l"/>
              </a:tabLst>
            </a:pPr>
            <a:r>
              <a:rPr lang="en-GB" sz="3800" dirty="0" smtClean="0">
                <a:solidFill>
                  <a:srgbClr val="FF0000"/>
                </a:solidFill>
              </a:rPr>
              <a:t>UCAS Apply</a:t>
            </a:r>
            <a:r>
              <a:rPr lang="en-GB" sz="3800" dirty="0" smtClean="0">
                <a:solidFill>
                  <a:schemeClr val="tx1"/>
                </a:solidFill>
              </a:rPr>
              <a:t> is the online system for </a:t>
            </a:r>
            <a:r>
              <a:rPr lang="en-GB" sz="3800" dirty="0">
                <a:solidFill>
                  <a:schemeClr val="tx1"/>
                </a:solidFill>
              </a:rPr>
              <a:t>University applications. </a:t>
            </a:r>
            <a:endParaRPr lang="en-GB" sz="38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None/>
              <a:tabLst>
                <a:tab pos="1701800" algn="l"/>
                <a:tab pos="2954338" algn="l"/>
              </a:tabLst>
            </a:pPr>
            <a:r>
              <a:rPr lang="en-GB" sz="3800" dirty="0" smtClean="0">
                <a:solidFill>
                  <a:schemeClr val="tx1"/>
                </a:solidFill>
              </a:rPr>
              <a:t>Key features include:</a:t>
            </a:r>
          </a:p>
          <a:p>
            <a:pPr ea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tabLst>
                <a:tab pos="4986338" algn="l"/>
              </a:tabLst>
              <a:defRPr/>
            </a:pPr>
            <a:r>
              <a:rPr lang="en-GB" sz="3800" dirty="0">
                <a:solidFill>
                  <a:srgbClr val="FF0000"/>
                </a:solidFill>
              </a:rPr>
              <a:t>One</a:t>
            </a:r>
            <a:r>
              <a:rPr lang="en-GB" sz="3800" dirty="0">
                <a:solidFill>
                  <a:schemeClr val="tx1"/>
                </a:solidFill>
              </a:rPr>
              <a:t> application per admissions cycle</a:t>
            </a:r>
          </a:p>
          <a:p>
            <a:pPr ea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tabLst>
                <a:tab pos="4986338" algn="l"/>
              </a:tabLst>
              <a:defRPr/>
            </a:pPr>
            <a:r>
              <a:rPr lang="en-GB" sz="3800" dirty="0">
                <a:solidFill>
                  <a:schemeClr val="tx1"/>
                </a:solidFill>
              </a:rPr>
              <a:t>Applicants can make up to </a:t>
            </a:r>
            <a:r>
              <a:rPr lang="en-GB" sz="3800" dirty="0">
                <a:solidFill>
                  <a:srgbClr val="FF0000"/>
                </a:solidFill>
              </a:rPr>
              <a:t>five</a:t>
            </a:r>
            <a:r>
              <a:rPr lang="en-GB" sz="3800" dirty="0">
                <a:solidFill>
                  <a:schemeClr val="tx1"/>
                </a:solidFill>
              </a:rPr>
              <a:t> choices in their application (some restrictions apply)</a:t>
            </a:r>
          </a:p>
          <a:p>
            <a:pPr ea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tabLst>
                <a:tab pos="4986338" algn="l"/>
              </a:tabLst>
              <a:defRPr/>
            </a:pPr>
            <a:r>
              <a:rPr lang="en-GB" sz="3800" dirty="0">
                <a:solidFill>
                  <a:schemeClr val="tx1"/>
                </a:solidFill>
              </a:rPr>
              <a:t>Universities cannot see which other course choices have been made</a:t>
            </a:r>
          </a:p>
          <a:p>
            <a:pPr ea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tabLst>
                <a:tab pos="4986338" algn="l"/>
              </a:tabLst>
              <a:defRPr/>
            </a:pPr>
            <a:r>
              <a:rPr lang="en-GB" sz="3800" dirty="0" smtClean="0">
                <a:solidFill>
                  <a:schemeClr val="tx1"/>
                </a:solidFill>
              </a:rPr>
              <a:t>Applications are </a:t>
            </a:r>
            <a:r>
              <a:rPr lang="en-GB" sz="3800" dirty="0">
                <a:solidFill>
                  <a:srgbClr val="FF0000"/>
                </a:solidFill>
              </a:rPr>
              <a:t>entirely</a:t>
            </a:r>
            <a:r>
              <a:rPr lang="en-GB" sz="3800" dirty="0">
                <a:solidFill>
                  <a:schemeClr val="tx1"/>
                </a:solidFill>
              </a:rPr>
              <a:t> </a:t>
            </a:r>
            <a:r>
              <a:rPr lang="en-GB" sz="3800" dirty="0" smtClean="0">
                <a:solidFill>
                  <a:schemeClr val="tx1"/>
                </a:solidFill>
              </a:rPr>
              <a:t>online – visit </a:t>
            </a:r>
            <a:r>
              <a:rPr lang="en-GB" sz="3800" dirty="0" err="1" smtClean="0">
                <a:solidFill>
                  <a:schemeClr val="tx1"/>
                </a:solidFill>
              </a:rPr>
              <a:t>ucas.com</a:t>
            </a:r>
            <a:endParaRPr lang="en-GB" sz="3800" dirty="0">
              <a:solidFill>
                <a:schemeClr val="tx1"/>
              </a:solidFill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  <a:tabLst>
                <a:tab pos="1701800" algn="l"/>
                <a:tab pos="2954338" algn="l"/>
              </a:tabLst>
            </a:pPr>
            <a:endParaRPr lang="en-GB" sz="2600" dirty="0" smtClean="0">
              <a:solidFill>
                <a:schemeClr val="tx1"/>
              </a:solidFill>
            </a:endParaRP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851" y="-4619"/>
            <a:ext cx="24511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21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698376"/>
            <a:ext cx="8373036" cy="342778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2800" dirty="0" smtClean="0"/>
              <a:t>Alert </a:t>
            </a:r>
            <a:r>
              <a:rPr lang="en-GB" sz="2800" dirty="0"/>
              <a:t>your Guidance Teacher </a:t>
            </a:r>
            <a:r>
              <a:rPr lang="en-GB" sz="2800" dirty="0" smtClean="0"/>
              <a:t>on              </a:t>
            </a:r>
            <a:r>
              <a:rPr lang="en-GB" sz="2800" b="1" u="sng" dirty="0" smtClean="0">
                <a:solidFill>
                  <a:schemeClr val="accent1"/>
                </a:solidFill>
              </a:rPr>
              <a:t>Monday </a:t>
            </a:r>
            <a:r>
              <a:rPr lang="en-GB" sz="2800" b="1" u="sng" dirty="0">
                <a:solidFill>
                  <a:schemeClr val="accent1"/>
                </a:solidFill>
              </a:rPr>
              <a:t>8</a:t>
            </a:r>
            <a:r>
              <a:rPr lang="en-GB" sz="2800" b="1" u="sng" baseline="30000" dirty="0" smtClean="0">
                <a:solidFill>
                  <a:schemeClr val="accent1"/>
                </a:solidFill>
              </a:rPr>
              <a:t>th</a:t>
            </a:r>
            <a:r>
              <a:rPr lang="en-GB" sz="2800" b="1" u="sng" dirty="0" smtClean="0">
                <a:solidFill>
                  <a:schemeClr val="accent1"/>
                </a:solidFill>
              </a:rPr>
              <a:t> January</a:t>
            </a:r>
            <a:r>
              <a:rPr lang="en-GB" sz="2800" dirty="0" smtClean="0">
                <a:solidFill>
                  <a:schemeClr val="accent1"/>
                </a:solidFill>
              </a:rPr>
              <a:t>                                               </a:t>
            </a:r>
            <a:r>
              <a:rPr lang="en-GB" sz="2800" dirty="0" smtClean="0"/>
              <a:t>if you have submitted your application but have not received any UCAS            correspondence </a:t>
            </a:r>
            <a:r>
              <a:rPr lang="en-GB" sz="2800" dirty="0"/>
              <a:t>via text or </a:t>
            </a:r>
            <a:r>
              <a:rPr lang="en-GB" sz="2800" dirty="0" smtClean="0"/>
              <a:t>                               email to confirm receipt.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1100" dirty="0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        </a:t>
            </a:r>
            <a:endParaRPr lang="en-GB" sz="1100" dirty="0">
              <a:solidFill>
                <a:schemeClr val="accent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/>
              <a:t/>
            </a:r>
            <a:br>
              <a:rPr lang="en-GB" sz="3200"/>
            </a:br>
            <a:r>
              <a:rPr lang="en-GB" sz="3200" smtClean="0"/>
              <a:t>Application Acknowledgment</a:t>
            </a:r>
            <a:r>
              <a:rPr lang="en-GB" sz="3200" dirty="0" smtClean="0"/>
              <a:t/>
            </a:r>
            <a:br>
              <a:rPr lang="en-GB" sz="3200" dirty="0" smtClean="0"/>
            </a:br>
            <a:endParaRPr lang="en-GB" sz="3200" dirty="0"/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712" y="0"/>
            <a:ext cx="24511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52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841512"/>
            <a:ext cx="6508377" cy="979714"/>
          </a:xfrm>
        </p:spPr>
        <p:txBody>
          <a:bodyPr/>
          <a:lstStyle/>
          <a:p>
            <a:r>
              <a:rPr lang="en-GB" sz="3200" dirty="0" smtClean="0">
                <a:solidFill>
                  <a:srgbClr val="FF0000"/>
                </a:solidFill>
              </a:rPr>
              <a:t>UCAS Submission</a:t>
            </a:r>
            <a:r>
              <a:rPr lang="en-GB" sz="3200" dirty="0">
                <a:solidFill>
                  <a:srgbClr val="FF0000"/>
                </a:solidFill>
              </a:rPr>
              <a:t/>
            </a:r>
            <a:br>
              <a:rPr lang="en-GB" sz="3200" dirty="0">
                <a:solidFill>
                  <a:srgbClr val="FF0000"/>
                </a:solidFill>
              </a:rPr>
            </a:br>
            <a:r>
              <a:rPr lang="en-GB" sz="3200" dirty="0" smtClean="0">
                <a:solidFill>
                  <a:srgbClr val="FF0000"/>
                </a:solidFill>
              </a:rPr>
              <a:t> 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199" y="2540270"/>
            <a:ext cx="8253311" cy="3642189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dirty="0" smtClean="0">
                <a:solidFill>
                  <a:schemeClr val="tx1"/>
                </a:solidFill>
              </a:rPr>
              <a:t>Guidance staff will adhere to meeting </a:t>
            </a:r>
            <a:r>
              <a:rPr lang="en-GB" dirty="0" smtClean="0">
                <a:solidFill>
                  <a:srgbClr val="FF0000"/>
                </a:solidFill>
              </a:rPr>
              <a:t>all</a:t>
            </a:r>
            <a:r>
              <a:rPr lang="en-GB" dirty="0" smtClean="0">
                <a:solidFill>
                  <a:schemeClr val="tx1"/>
                </a:solidFill>
              </a:rPr>
              <a:t> UCAS deadlines for submitting completed applications if applicants have adhered to meeting </a:t>
            </a:r>
            <a:r>
              <a:rPr lang="en-GB" dirty="0" smtClean="0">
                <a:solidFill>
                  <a:srgbClr val="FF0000"/>
                </a:solidFill>
              </a:rPr>
              <a:t>all</a:t>
            </a:r>
            <a:r>
              <a:rPr lang="en-GB" dirty="0" smtClean="0">
                <a:solidFill>
                  <a:schemeClr val="tx1"/>
                </a:solidFill>
              </a:rPr>
              <a:t> deadlines set within school.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dirty="0" smtClean="0">
                <a:solidFill>
                  <a:schemeClr val="tx1"/>
                </a:solidFill>
              </a:rPr>
              <a:t>The turnaround period from applicant completion to UCAS submission will </a:t>
            </a:r>
            <a:r>
              <a:rPr lang="en-GB" dirty="0" smtClean="0">
                <a:solidFill>
                  <a:srgbClr val="FF0000"/>
                </a:solidFill>
              </a:rPr>
              <a:t>vary</a:t>
            </a:r>
            <a:r>
              <a:rPr lang="en-GB" dirty="0" smtClean="0">
                <a:solidFill>
                  <a:schemeClr val="tx1"/>
                </a:solidFill>
              </a:rPr>
              <a:t> as each application is </a:t>
            </a:r>
            <a:r>
              <a:rPr lang="en-GB" dirty="0" smtClean="0">
                <a:solidFill>
                  <a:srgbClr val="FF0000"/>
                </a:solidFill>
              </a:rPr>
              <a:t>unique</a:t>
            </a:r>
            <a:r>
              <a:rPr lang="en-GB" dirty="0" smtClean="0">
                <a:solidFill>
                  <a:schemeClr val="tx1"/>
                </a:solidFill>
              </a:rPr>
              <a:t> and Guidance staff will be dealing with a range of </a:t>
            </a:r>
            <a:r>
              <a:rPr lang="en-GB" dirty="0" smtClean="0">
                <a:solidFill>
                  <a:srgbClr val="FF0000"/>
                </a:solidFill>
              </a:rPr>
              <a:t>individual circumstances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851" y="61369"/>
            <a:ext cx="24511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78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841512"/>
            <a:ext cx="6508377" cy="979714"/>
          </a:xfrm>
        </p:spPr>
        <p:txBody>
          <a:bodyPr/>
          <a:lstStyle/>
          <a:p>
            <a:r>
              <a:rPr lang="en-GB" sz="3200" dirty="0" smtClean="0">
                <a:solidFill>
                  <a:srgbClr val="FF0000"/>
                </a:solidFill>
              </a:rPr>
              <a:t>Application Review</a:t>
            </a:r>
            <a:r>
              <a:rPr lang="en-GB" sz="3200" dirty="0">
                <a:solidFill>
                  <a:srgbClr val="FF0000"/>
                </a:solidFill>
              </a:rPr>
              <a:t/>
            </a:r>
            <a:br>
              <a:rPr lang="en-GB" sz="3200" dirty="0">
                <a:solidFill>
                  <a:srgbClr val="FF0000"/>
                </a:solidFill>
              </a:rPr>
            </a:br>
            <a:r>
              <a:rPr lang="en-GB" sz="3200" dirty="0" smtClean="0">
                <a:solidFill>
                  <a:srgbClr val="FF0000"/>
                </a:solidFill>
              </a:rPr>
              <a:t> 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15555" y="2033234"/>
            <a:ext cx="8253311" cy="11362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chemeClr val="tx1"/>
                </a:solidFill>
              </a:rPr>
              <a:t>Once submitted to UCAS, applications are </a:t>
            </a:r>
            <a:r>
              <a:rPr lang="en-GB" dirty="0" smtClean="0">
                <a:solidFill>
                  <a:srgbClr val="FF0000"/>
                </a:solidFill>
              </a:rPr>
              <a:t>quickly processed </a:t>
            </a:r>
            <a:r>
              <a:rPr lang="en-GB" dirty="0" smtClean="0">
                <a:solidFill>
                  <a:schemeClr val="tx1"/>
                </a:solidFill>
              </a:rPr>
              <a:t>and passed on to Universities for consideration. The following factors are reviewed by admissions staff </a:t>
            </a:r>
            <a:r>
              <a:rPr lang="en-GB" dirty="0" smtClean="0">
                <a:solidFill>
                  <a:srgbClr val="FF0000"/>
                </a:solidFill>
              </a:rPr>
              <a:t>before</a:t>
            </a:r>
            <a:r>
              <a:rPr lang="en-GB" dirty="0" smtClean="0">
                <a:solidFill>
                  <a:schemeClr val="tx1"/>
                </a:solidFill>
              </a:rPr>
              <a:t> a decision is made:</a:t>
            </a: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chemeClr val="tx1"/>
              </a:solidFill>
            </a:endParaRPr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851" y="61369"/>
            <a:ext cx="2451100" cy="1270000"/>
          </a:xfrm>
          <a:prstGeom prst="rect">
            <a:avLst/>
          </a:prstGeom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457199" y="3483995"/>
            <a:ext cx="8211667" cy="132021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20000"/>
              </a:lnSpc>
              <a:spcBef>
                <a:spcPts val="0"/>
              </a:spcBef>
              <a:buClr>
                <a:srgbClr val="FF0000"/>
              </a:buClr>
            </a:pPr>
            <a:r>
              <a:rPr lang="en-GB" dirty="0"/>
              <a:t>P</a:t>
            </a:r>
            <a:r>
              <a:rPr lang="en-GB" dirty="0" smtClean="0">
                <a:solidFill>
                  <a:schemeClr val="tx1"/>
                </a:solidFill>
              </a:rPr>
              <a:t>ersonal statement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rgbClr val="FF0000"/>
              </a:buClr>
            </a:pPr>
            <a:r>
              <a:rPr lang="en-GB" dirty="0"/>
              <a:t>R</a:t>
            </a:r>
            <a:r>
              <a:rPr lang="en-GB" dirty="0" smtClean="0">
                <a:solidFill>
                  <a:schemeClr val="tx1"/>
                </a:solidFill>
              </a:rPr>
              <a:t>eference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rgbClr val="FF0000"/>
              </a:buClr>
            </a:pPr>
            <a:r>
              <a:rPr lang="en-GB" dirty="0"/>
              <a:t>Q</a:t>
            </a:r>
            <a:r>
              <a:rPr lang="en-GB" dirty="0" smtClean="0">
                <a:solidFill>
                  <a:schemeClr val="tx1"/>
                </a:solidFill>
              </a:rPr>
              <a:t>ualifications</a:t>
            </a:r>
            <a:endParaRPr lang="en-GB" i="1" dirty="0" smtClean="0">
              <a:solidFill>
                <a:schemeClr val="tx1"/>
              </a:solidFill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rgbClr val="FF0000"/>
              </a:buClr>
            </a:pPr>
            <a:r>
              <a:rPr lang="en-GB" dirty="0"/>
              <a:t>A</a:t>
            </a:r>
            <a:r>
              <a:rPr lang="en-GB" dirty="0" smtClean="0">
                <a:solidFill>
                  <a:schemeClr val="tx1"/>
                </a:solidFill>
              </a:rPr>
              <a:t>dmissions test results (if applicable)</a:t>
            </a:r>
            <a:endParaRPr lang="en-US" dirty="0" smtClean="0">
              <a:solidFill>
                <a:schemeClr val="tx1"/>
              </a:solidFill>
            </a:endParaRPr>
          </a:p>
          <a:p>
            <a:pPr marL="228600" lvl="1" indent="0">
              <a:lnSpc>
                <a:spcPct val="120000"/>
              </a:lnSpc>
              <a:spcBef>
                <a:spcPts val="0"/>
              </a:spcBef>
              <a:buClr>
                <a:srgbClr val="FF0000"/>
              </a:buClr>
              <a:buNone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6816" y="5118700"/>
            <a:ext cx="8650791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1" indent="0">
              <a:spcBef>
                <a:spcPts val="0"/>
              </a:spcBef>
              <a:buClr>
                <a:srgbClr val="FF0000"/>
              </a:buClr>
              <a:buNone/>
            </a:pPr>
            <a:r>
              <a:rPr lang="en-GB" dirty="0" smtClean="0"/>
              <a:t>In many cases, applicants may also be required to attend an </a:t>
            </a:r>
            <a:r>
              <a:rPr lang="en-GB" dirty="0" smtClean="0">
                <a:solidFill>
                  <a:srgbClr val="FF0000"/>
                </a:solidFill>
              </a:rPr>
              <a:t>interview</a:t>
            </a:r>
            <a:r>
              <a:rPr lang="en-GB" dirty="0" smtClean="0"/>
              <a:t>, take part in an </a:t>
            </a:r>
            <a:r>
              <a:rPr lang="en-GB" dirty="0" smtClean="0">
                <a:solidFill>
                  <a:srgbClr val="FF0000"/>
                </a:solidFill>
              </a:rPr>
              <a:t>audition</a:t>
            </a:r>
            <a:r>
              <a:rPr lang="en-GB" dirty="0" smtClean="0"/>
              <a:t> or submit a </a:t>
            </a:r>
            <a:r>
              <a:rPr lang="en-GB" dirty="0" smtClean="0">
                <a:solidFill>
                  <a:srgbClr val="FF0000"/>
                </a:solidFill>
              </a:rPr>
              <a:t>portfolio</a:t>
            </a:r>
            <a:r>
              <a:rPr lang="en-GB" dirty="0" smtClean="0"/>
              <a:t> to advance within the application process.  </a:t>
            </a:r>
            <a:r>
              <a:rPr lang="en-GB" dirty="0" smtClean="0">
                <a:solidFill>
                  <a:schemeClr val="accent1"/>
                </a:solidFill>
              </a:rPr>
              <a:t>Oxford and Cambridge </a:t>
            </a:r>
            <a:r>
              <a:rPr lang="en-GB" dirty="0" smtClean="0"/>
              <a:t>applicants may have to complete a further </a:t>
            </a:r>
            <a:r>
              <a:rPr lang="en-GB" dirty="0" smtClean="0">
                <a:solidFill>
                  <a:schemeClr val="accent1"/>
                </a:solidFill>
              </a:rPr>
              <a:t>written assessment </a:t>
            </a:r>
            <a:r>
              <a:rPr lang="en-GB" dirty="0" smtClean="0"/>
              <a:t>in addition to any required admissions tests.</a:t>
            </a:r>
          </a:p>
          <a:p>
            <a:pPr marL="228600" lvl="1" indent="0">
              <a:spcBef>
                <a:spcPts val="0"/>
              </a:spcBef>
              <a:buClr>
                <a:srgbClr val="FF0000"/>
              </a:buClr>
              <a:buNone/>
            </a:pPr>
            <a:endParaRPr lang="en-GB" sz="2000" dirty="0" smtClean="0"/>
          </a:p>
          <a:p>
            <a:pPr marL="228600" lvl="1" indent="0">
              <a:spcBef>
                <a:spcPts val="0"/>
              </a:spcBef>
              <a:buClr>
                <a:srgbClr val="FF0000"/>
              </a:buClr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24901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841512"/>
            <a:ext cx="6508377" cy="979714"/>
          </a:xfrm>
        </p:spPr>
        <p:txBody>
          <a:bodyPr/>
          <a:lstStyle/>
          <a:p>
            <a:r>
              <a:rPr lang="en-GB" sz="3200" dirty="0" smtClean="0">
                <a:solidFill>
                  <a:srgbClr val="FF0000"/>
                </a:solidFill>
              </a:rPr>
              <a:t>Application Decisions</a:t>
            </a:r>
            <a:r>
              <a:rPr lang="en-GB" sz="3200" dirty="0">
                <a:solidFill>
                  <a:srgbClr val="FF0000"/>
                </a:solidFill>
              </a:rPr>
              <a:t/>
            </a:r>
            <a:br>
              <a:rPr lang="en-GB" sz="3200" dirty="0">
                <a:solidFill>
                  <a:srgbClr val="FF0000"/>
                </a:solidFill>
              </a:rPr>
            </a:br>
            <a:r>
              <a:rPr lang="en-GB" sz="3200" dirty="0" smtClean="0">
                <a:solidFill>
                  <a:srgbClr val="FF0000"/>
                </a:solidFill>
              </a:rPr>
              <a:t> 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199" y="2239462"/>
            <a:ext cx="8253311" cy="4278040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GB" sz="2400" dirty="0">
                <a:solidFill>
                  <a:schemeClr val="tx1"/>
                </a:solidFill>
              </a:rPr>
              <a:t>An admissions </a:t>
            </a:r>
            <a:r>
              <a:rPr lang="en-GB" sz="2400" dirty="0" smtClean="0">
                <a:solidFill>
                  <a:schemeClr val="tx1"/>
                </a:solidFill>
              </a:rPr>
              <a:t>tutor will </a:t>
            </a:r>
            <a:r>
              <a:rPr lang="en-GB" sz="2400" dirty="0">
                <a:solidFill>
                  <a:schemeClr val="tx1"/>
                </a:solidFill>
              </a:rPr>
              <a:t>make </a:t>
            </a:r>
            <a:r>
              <a:rPr lang="en-GB" sz="2400" dirty="0">
                <a:solidFill>
                  <a:srgbClr val="FF0000"/>
                </a:solidFill>
              </a:rPr>
              <a:t>one</a:t>
            </a:r>
            <a:r>
              <a:rPr lang="en-GB" sz="2400" dirty="0">
                <a:solidFill>
                  <a:schemeClr val="tx1"/>
                </a:solidFill>
              </a:rPr>
              <a:t> of </a:t>
            </a:r>
            <a:r>
              <a:rPr lang="en-GB" sz="2400" dirty="0">
                <a:solidFill>
                  <a:srgbClr val="FF0000"/>
                </a:solidFill>
              </a:rPr>
              <a:t>three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smtClean="0">
                <a:solidFill>
                  <a:schemeClr val="tx1"/>
                </a:solidFill>
              </a:rPr>
              <a:t>decisions based on </a:t>
            </a:r>
            <a:r>
              <a:rPr lang="en-GB" sz="2400" dirty="0" smtClean="0">
                <a:solidFill>
                  <a:srgbClr val="FF0000"/>
                </a:solidFill>
              </a:rPr>
              <a:t>all</a:t>
            </a:r>
            <a:r>
              <a:rPr lang="en-GB" sz="2400" dirty="0" smtClean="0">
                <a:solidFill>
                  <a:schemeClr val="tx1"/>
                </a:solidFill>
              </a:rPr>
              <a:t> aspects of each individual application:</a:t>
            </a:r>
            <a:endParaRPr lang="en-GB" sz="2400" dirty="0">
              <a:solidFill>
                <a:schemeClr val="tx1"/>
              </a:solidFill>
            </a:endParaRPr>
          </a:p>
          <a:p>
            <a:pPr lvl="1" indent="-269875">
              <a:lnSpc>
                <a:spcPct val="150000"/>
              </a:lnSpc>
              <a:buClr>
                <a:srgbClr val="FF0000"/>
              </a:buClr>
            </a:pPr>
            <a:r>
              <a:rPr lang="en-GB" sz="2000" dirty="0">
                <a:solidFill>
                  <a:srgbClr val="FF0000"/>
                </a:solidFill>
              </a:rPr>
              <a:t>U</a:t>
            </a:r>
            <a:r>
              <a:rPr lang="en-GB" sz="2000" dirty="0" smtClean="0">
                <a:solidFill>
                  <a:srgbClr val="FF0000"/>
                </a:solidFill>
              </a:rPr>
              <a:t>nconditional </a:t>
            </a:r>
            <a:r>
              <a:rPr lang="en-GB" sz="2000" dirty="0">
                <a:solidFill>
                  <a:srgbClr val="FF0000"/>
                </a:solidFill>
              </a:rPr>
              <a:t>offer</a:t>
            </a:r>
          </a:p>
          <a:p>
            <a:pPr lvl="1" indent="-269875">
              <a:lnSpc>
                <a:spcPct val="150000"/>
              </a:lnSpc>
              <a:buClr>
                <a:srgbClr val="FF0000"/>
              </a:buClr>
            </a:pPr>
            <a:r>
              <a:rPr lang="en-GB" sz="2000" dirty="0" smtClean="0">
                <a:solidFill>
                  <a:srgbClr val="FF0000"/>
                </a:solidFill>
              </a:rPr>
              <a:t>Conditional </a:t>
            </a:r>
            <a:r>
              <a:rPr lang="en-GB" sz="2000" dirty="0">
                <a:solidFill>
                  <a:srgbClr val="FF0000"/>
                </a:solidFill>
              </a:rPr>
              <a:t>offer</a:t>
            </a:r>
          </a:p>
          <a:p>
            <a:pPr lvl="1" indent="-269875">
              <a:lnSpc>
                <a:spcPct val="150000"/>
              </a:lnSpc>
              <a:buClr>
                <a:srgbClr val="FF0000"/>
              </a:buClr>
            </a:pPr>
            <a:r>
              <a:rPr lang="en-GB" sz="2000" dirty="0" smtClean="0">
                <a:solidFill>
                  <a:srgbClr val="FF0000"/>
                </a:solidFill>
              </a:rPr>
              <a:t>Unsuccessful</a:t>
            </a: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2200" dirty="0" smtClean="0">
                <a:solidFill>
                  <a:schemeClr val="tx1"/>
                </a:solidFill>
              </a:rPr>
              <a:t>All applications </a:t>
            </a:r>
            <a:r>
              <a:rPr lang="en-GB" sz="2200" dirty="0">
                <a:solidFill>
                  <a:schemeClr val="tx1"/>
                </a:solidFill>
              </a:rPr>
              <a:t>received by </a:t>
            </a:r>
            <a:r>
              <a:rPr lang="en-GB" sz="2200" dirty="0" smtClean="0">
                <a:solidFill>
                  <a:schemeClr val="tx1"/>
                </a:solidFill>
              </a:rPr>
              <a:t>UCAS within the </a:t>
            </a:r>
            <a:r>
              <a:rPr lang="en-GB" sz="2200" dirty="0">
                <a:solidFill>
                  <a:schemeClr val="tx1"/>
                </a:solidFill>
              </a:rPr>
              <a:t>key deadlines are given </a:t>
            </a:r>
            <a:r>
              <a:rPr lang="en-GB" sz="2200" dirty="0">
                <a:solidFill>
                  <a:srgbClr val="FF0000"/>
                </a:solidFill>
              </a:rPr>
              <a:t>equal</a:t>
            </a:r>
            <a:r>
              <a:rPr lang="en-GB" sz="2200" dirty="0">
                <a:solidFill>
                  <a:schemeClr val="tx1"/>
                </a:solidFill>
              </a:rPr>
              <a:t> consideration by Universities</a:t>
            </a:r>
            <a:r>
              <a:rPr lang="en-GB" sz="2200" dirty="0" smtClean="0">
                <a:solidFill>
                  <a:schemeClr val="tx1"/>
                </a:solidFill>
              </a:rPr>
              <a:t>. Each University is different and timescales for offers will </a:t>
            </a:r>
            <a:r>
              <a:rPr lang="en-GB" sz="2200" dirty="0" smtClean="0">
                <a:solidFill>
                  <a:srgbClr val="FF0000"/>
                </a:solidFill>
              </a:rPr>
              <a:t>vary</a:t>
            </a:r>
            <a:r>
              <a:rPr lang="en-GB" sz="2200" dirty="0" smtClean="0">
                <a:solidFill>
                  <a:schemeClr val="tx1"/>
                </a:solidFill>
              </a:rPr>
              <a:t>. </a:t>
            </a:r>
            <a:endParaRPr lang="en-GB" sz="2200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GB" sz="24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sz="2400" dirty="0" smtClean="0">
                <a:solidFill>
                  <a:schemeClr val="tx1"/>
                </a:solidFill>
              </a:rPr>
              <a:t>       </a:t>
            </a:r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851" y="61369"/>
            <a:ext cx="24511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50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841512"/>
            <a:ext cx="6508377" cy="979714"/>
          </a:xfrm>
        </p:spPr>
        <p:txBody>
          <a:bodyPr/>
          <a:lstStyle/>
          <a:p>
            <a:r>
              <a:rPr lang="en-GB" sz="3200" dirty="0" smtClean="0">
                <a:solidFill>
                  <a:srgbClr val="FF0000"/>
                </a:solidFill>
              </a:rPr>
              <a:t>Replying to Offers</a:t>
            </a:r>
            <a:r>
              <a:rPr lang="en-GB" sz="3200" dirty="0">
                <a:solidFill>
                  <a:srgbClr val="FF0000"/>
                </a:solidFill>
              </a:rPr>
              <a:t/>
            </a:r>
            <a:br>
              <a:rPr lang="en-GB" sz="3200" dirty="0">
                <a:solidFill>
                  <a:srgbClr val="FF0000"/>
                </a:solidFill>
              </a:rPr>
            </a:br>
            <a:r>
              <a:rPr lang="en-GB" sz="3200" dirty="0" smtClean="0">
                <a:solidFill>
                  <a:srgbClr val="FF0000"/>
                </a:solidFill>
              </a:rPr>
              <a:t> 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199" y="2245895"/>
            <a:ext cx="8253311" cy="4110354"/>
          </a:xfrm>
        </p:spPr>
        <p:txBody>
          <a:bodyPr>
            <a:noAutofit/>
          </a:bodyPr>
          <a:lstStyle/>
          <a:p>
            <a:pPr marL="0" indent="0">
              <a:buClr>
                <a:srgbClr val="FF0000"/>
              </a:buClr>
              <a:buNone/>
              <a:defRPr/>
            </a:pPr>
            <a:r>
              <a:rPr lang="en-GB" sz="1800" dirty="0" smtClean="0"/>
              <a:t>Applicants must </a:t>
            </a:r>
            <a:r>
              <a:rPr lang="en-GB" sz="1800" dirty="0" smtClean="0">
                <a:solidFill>
                  <a:srgbClr val="FF0000"/>
                </a:solidFill>
              </a:rPr>
              <a:t>reply</a:t>
            </a:r>
            <a:r>
              <a:rPr lang="en-GB" sz="1800" dirty="0" smtClean="0"/>
              <a:t> through UCAS once all course choice decisions have been reached if offers have been made. Applicants </a:t>
            </a:r>
            <a:r>
              <a:rPr lang="en-GB" sz="1800" dirty="0"/>
              <a:t>can then hold a maximum of</a:t>
            </a:r>
            <a:r>
              <a:rPr lang="en-GB" sz="1800" b="1" dirty="0"/>
              <a:t> </a:t>
            </a:r>
            <a:r>
              <a:rPr lang="en-GB" sz="1800" dirty="0">
                <a:solidFill>
                  <a:srgbClr val="FF0000"/>
                </a:solidFill>
              </a:rPr>
              <a:t>two</a:t>
            </a:r>
            <a:r>
              <a:rPr lang="en-GB" sz="1800" b="1" dirty="0">
                <a:solidFill>
                  <a:srgbClr val="FF0000"/>
                </a:solidFill>
              </a:rPr>
              <a:t> </a:t>
            </a:r>
            <a:r>
              <a:rPr lang="en-GB" sz="1800" dirty="0"/>
              <a:t>offers</a:t>
            </a:r>
            <a:r>
              <a:rPr lang="en-GB" sz="1800" dirty="0" smtClean="0"/>
              <a:t>:</a:t>
            </a:r>
          </a:p>
          <a:p>
            <a:pPr marL="0" indent="0">
              <a:buClr>
                <a:srgbClr val="FF0000"/>
              </a:buClr>
              <a:buNone/>
              <a:defRPr/>
            </a:pPr>
            <a:endParaRPr lang="en-GB" sz="1800" dirty="0"/>
          </a:p>
          <a:p>
            <a:pPr lvl="1">
              <a:buClr>
                <a:srgbClr val="FF0000"/>
              </a:buClr>
            </a:pPr>
            <a:r>
              <a:rPr lang="en-GB" dirty="0">
                <a:solidFill>
                  <a:srgbClr val="FF0000"/>
                </a:solidFill>
              </a:rPr>
              <a:t>Firm</a:t>
            </a:r>
            <a:r>
              <a:rPr lang="en-GB" dirty="0"/>
              <a:t> – </a:t>
            </a:r>
            <a:r>
              <a:rPr lang="en-GB" dirty="0" smtClean="0"/>
              <a:t>the </a:t>
            </a:r>
            <a:r>
              <a:rPr lang="en-GB" dirty="0"/>
              <a:t>first </a:t>
            </a:r>
            <a:r>
              <a:rPr lang="en-GB" dirty="0" smtClean="0"/>
              <a:t>choice / </a:t>
            </a:r>
            <a:r>
              <a:rPr lang="en-GB" dirty="0"/>
              <a:t>If </a:t>
            </a:r>
            <a:r>
              <a:rPr lang="en-GB" dirty="0" smtClean="0"/>
              <a:t>applicants </a:t>
            </a:r>
            <a:r>
              <a:rPr lang="en-GB" dirty="0"/>
              <a:t>meet the conditions of the offer they will be placed</a:t>
            </a:r>
          </a:p>
          <a:p>
            <a:pPr lvl="1">
              <a:buClr>
                <a:srgbClr val="FF0000"/>
              </a:buClr>
            </a:pPr>
            <a:r>
              <a:rPr lang="en-GB" dirty="0" smtClean="0">
                <a:solidFill>
                  <a:srgbClr val="FF0000"/>
                </a:solidFill>
              </a:rPr>
              <a:t>Insurance</a:t>
            </a:r>
            <a:r>
              <a:rPr lang="en-GB" dirty="0" smtClean="0"/>
              <a:t> </a:t>
            </a:r>
            <a:r>
              <a:rPr lang="en-GB" dirty="0"/>
              <a:t>– </a:t>
            </a:r>
            <a:r>
              <a:rPr lang="en-GB" dirty="0" smtClean="0"/>
              <a:t>the back</a:t>
            </a:r>
            <a:r>
              <a:rPr lang="en-GB" dirty="0"/>
              <a:t>-up </a:t>
            </a:r>
            <a:r>
              <a:rPr lang="en-GB" dirty="0" smtClean="0"/>
              <a:t>choice / </a:t>
            </a:r>
            <a:r>
              <a:rPr lang="en-GB" dirty="0"/>
              <a:t>O</a:t>
            </a:r>
            <a:r>
              <a:rPr lang="en-GB" dirty="0" smtClean="0"/>
              <a:t>nly accepted </a:t>
            </a:r>
            <a:r>
              <a:rPr lang="en-GB" dirty="0"/>
              <a:t>if </a:t>
            </a:r>
            <a:r>
              <a:rPr lang="en-GB" dirty="0" smtClean="0"/>
              <a:t>applicants do </a:t>
            </a:r>
            <a:r>
              <a:rPr lang="en-GB" dirty="0"/>
              <a:t>not </a:t>
            </a:r>
            <a:r>
              <a:rPr lang="en-GB" dirty="0" smtClean="0"/>
              <a:t>meet the conditions of </a:t>
            </a:r>
            <a:r>
              <a:rPr lang="en-GB" dirty="0"/>
              <a:t>their firm choice</a:t>
            </a:r>
          </a:p>
          <a:p>
            <a:pPr marL="0" indent="0">
              <a:buClr>
                <a:srgbClr val="FF0000"/>
              </a:buClr>
              <a:buNone/>
            </a:pPr>
            <a:endParaRPr lang="en-GB" sz="1800" dirty="0" smtClean="0"/>
          </a:p>
          <a:p>
            <a:pPr marL="0" indent="0">
              <a:buClr>
                <a:srgbClr val="FF0000"/>
              </a:buClr>
              <a:buNone/>
            </a:pPr>
            <a:r>
              <a:rPr lang="en-GB" sz="1800" dirty="0"/>
              <a:t>A</a:t>
            </a:r>
            <a:r>
              <a:rPr lang="en-GB" sz="1800" dirty="0" smtClean="0"/>
              <a:t>ll offers will automatically be </a:t>
            </a:r>
            <a:r>
              <a:rPr lang="en-GB" sz="1800" dirty="0" smtClean="0">
                <a:solidFill>
                  <a:srgbClr val="FF0000"/>
                </a:solidFill>
              </a:rPr>
              <a:t>declined</a:t>
            </a:r>
            <a:r>
              <a:rPr lang="en-GB" sz="1800" dirty="0" smtClean="0"/>
              <a:t> if </a:t>
            </a:r>
            <a:r>
              <a:rPr lang="en-GB" sz="1800" dirty="0"/>
              <a:t>applicants fail to reply to their </a:t>
            </a:r>
            <a:r>
              <a:rPr lang="en-GB" sz="1800" dirty="0" smtClean="0"/>
              <a:t>offers.</a:t>
            </a:r>
          </a:p>
          <a:p>
            <a:pPr marL="0" indent="0">
              <a:lnSpc>
                <a:spcPct val="150000"/>
              </a:lnSpc>
              <a:buNone/>
            </a:pPr>
            <a:endParaRPr lang="en-GB" sz="24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sz="2400" dirty="0" smtClean="0">
                <a:solidFill>
                  <a:schemeClr val="tx1"/>
                </a:solidFill>
              </a:rPr>
              <a:t>       </a:t>
            </a:r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851" y="61369"/>
            <a:ext cx="24511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69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841512"/>
            <a:ext cx="6508377" cy="979714"/>
          </a:xfrm>
        </p:spPr>
        <p:txBody>
          <a:bodyPr/>
          <a:lstStyle/>
          <a:p>
            <a:r>
              <a:rPr lang="en-GB" sz="3200" dirty="0" smtClean="0">
                <a:solidFill>
                  <a:srgbClr val="FF0000"/>
                </a:solidFill>
              </a:rPr>
              <a:t>Unsuccessful Applications</a:t>
            </a:r>
            <a:r>
              <a:rPr lang="en-GB" sz="3200" dirty="0">
                <a:solidFill>
                  <a:srgbClr val="FF0000"/>
                </a:solidFill>
              </a:rPr>
              <a:t/>
            </a:r>
            <a:br>
              <a:rPr lang="en-GB" sz="3200" dirty="0">
                <a:solidFill>
                  <a:srgbClr val="FF0000"/>
                </a:solidFill>
              </a:rPr>
            </a:br>
            <a:r>
              <a:rPr lang="en-GB" sz="3200" dirty="0" smtClean="0">
                <a:solidFill>
                  <a:srgbClr val="FF0000"/>
                </a:solidFill>
              </a:rPr>
              <a:t> 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199" y="2469055"/>
            <a:ext cx="8253311" cy="158591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Clr>
                <a:srgbClr val="FF0000"/>
              </a:buClr>
              <a:buNone/>
            </a:pPr>
            <a:r>
              <a:rPr lang="en-GB" dirty="0" smtClean="0"/>
              <a:t>Applicants who do not receive an offer from </a:t>
            </a:r>
            <a:r>
              <a:rPr lang="en-GB" dirty="0"/>
              <a:t>any of their </a:t>
            </a:r>
            <a:r>
              <a:rPr lang="en-GB" dirty="0" smtClean="0"/>
              <a:t>choices </a:t>
            </a:r>
            <a:r>
              <a:rPr lang="en-GB" dirty="0"/>
              <a:t>can use </a:t>
            </a:r>
            <a:r>
              <a:rPr lang="en-GB" dirty="0" smtClean="0">
                <a:solidFill>
                  <a:srgbClr val="FF0000"/>
                </a:solidFill>
              </a:rPr>
              <a:t>UCAS Extra </a:t>
            </a:r>
            <a:r>
              <a:rPr lang="en-GB" dirty="0" smtClean="0"/>
              <a:t>to make </a:t>
            </a:r>
            <a:r>
              <a:rPr lang="en-GB" dirty="0" smtClean="0">
                <a:solidFill>
                  <a:srgbClr val="FF0000"/>
                </a:solidFill>
              </a:rPr>
              <a:t>one</a:t>
            </a:r>
            <a:r>
              <a:rPr lang="en-GB" dirty="0" smtClean="0"/>
              <a:t> further application to another course at the end of </a:t>
            </a:r>
            <a:r>
              <a:rPr lang="en-GB" dirty="0" smtClean="0">
                <a:solidFill>
                  <a:srgbClr val="FF0000"/>
                </a:solidFill>
              </a:rPr>
              <a:t>February</a:t>
            </a:r>
            <a:r>
              <a:rPr lang="en-GB" dirty="0" smtClean="0"/>
              <a:t>. Applicants are eligible </a:t>
            </a:r>
            <a:r>
              <a:rPr lang="en-GB" dirty="0"/>
              <a:t>for </a:t>
            </a:r>
            <a:r>
              <a:rPr lang="en-GB" dirty="0" smtClean="0"/>
              <a:t>Extra if </a:t>
            </a:r>
            <a:r>
              <a:rPr lang="en-GB" dirty="0" smtClean="0">
                <a:solidFill>
                  <a:srgbClr val="FF0000"/>
                </a:solidFill>
              </a:rPr>
              <a:t>all five </a:t>
            </a:r>
            <a:r>
              <a:rPr lang="en-GB" dirty="0" smtClean="0"/>
              <a:t>choices have been unsuccessful</a:t>
            </a:r>
            <a:r>
              <a:rPr lang="en-GB" dirty="0"/>
              <a:t>, cancelled or </a:t>
            </a:r>
            <a:r>
              <a:rPr lang="en-GB" dirty="0" smtClean="0"/>
              <a:t>declined.</a:t>
            </a:r>
            <a:endParaRPr lang="en-GB" dirty="0"/>
          </a:p>
          <a:p>
            <a:pPr marL="0" indent="0">
              <a:lnSpc>
                <a:spcPct val="150000"/>
              </a:lnSpc>
              <a:buNone/>
            </a:pPr>
            <a:endParaRPr lang="en-GB" sz="2400" dirty="0" smtClean="0">
              <a:solidFill>
                <a:schemeClr val="tx1"/>
              </a:solidFill>
            </a:endParaRPr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851" y="61369"/>
            <a:ext cx="2451100" cy="127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5097" y="4377047"/>
            <a:ext cx="846541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1" indent="0">
              <a:spcBef>
                <a:spcPts val="0"/>
              </a:spcBef>
              <a:buClr>
                <a:srgbClr val="FF0000"/>
              </a:buClr>
              <a:buNone/>
            </a:pPr>
            <a:r>
              <a:rPr lang="en-GB" sz="2000" dirty="0" smtClean="0"/>
              <a:t>If applicants are also unsuccessful within </a:t>
            </a:r>
            <a:r>
              <a:rPr lang="en-GB" sz="2000" dirty="0" smtClean="0">
                <a:solidFill>
                  <a:srgbClr val="FF0000"/>
                </a:solidFill>
              </a:rPr>
              <a:t>Extra </a:t>
            </a:r>
            <a:r>
              <a:rPr lang="en-GB" sz="2000" dirty="0" smtClean="0"/>
              <a:t>they can enter </a:t>
            </a:r>
            <a:r>
              <a:rPr lang="en-GB" sz="2000" dirty="0" smtClean="0">
                <a:solidFill>
                  <a:srgbClr val="FF0000"/>
                </a:solidFill>
              </a:rPr>
              <a:t>Clearing</a:t>
            </a:r>
            <a:r>
              <a:rPr lang="en-GB" sz="2000" dirty="0" smtClean="0"/>
              <a:t> to allow </a:t>
            </a:r>
            <a:r>
              <a:rPr lang="en-GB" sz="2000" dirty="0"/>
              <a:t>applications </a:t>
            </a:r>
            <a:r>
              <a:rPr lang="en-GB" sz="2000" dirty="0" smtClean="0"/>
              <a:t>to </a:t>
            </a:r>
            <a:r>
              <a:rPr lang="en-GB" sz="2000" dirty="0"/>
              <a:t>be made </a:t>
            </a:r>
            <a:r>
              <a:rPr lang="en-GB" sz="2000" dirty="0">
                <a:solidFill>
                  <a:srgbClr val="FF0000"/>
                </a:solidFill>
              </a:rPr>
              <a:t>one</a:t>
            </a:r>
            <a:r>
              <a:rPr lang="en-GB" sz="2000" dirty="0"/>
              <a:t> course at a time through </a:t>
            </a:r>
            <a:r>
              <a:rPr lang="en-GB" sz="2000" dirty="0" smtClean="0">
                <a:solidFill>
                  <a:srgbClr val="FF0000"/>
                </a:solidFill>
              </a:rPr>
              <a:t>UCAS</a:t>
            </a:r>
            <a:r>
              <a:rPr lang="en-GB" sz="2000" dirty="0" smtClean="0"/>
              <a:t>. Applicants within </a:t>
            </a:r>
            <a:r>
              <a:rPr lang="en-GB" sz="2000" dirty="0" smtClean="0">
                <a:solidFill>
                  <a:srgbClr val="FF0000"/>
                </a:solidFill>
              </a:rPr>
              <a:t>Clearing</a:t>
            </a:r>
            <a:r>
              <a:rPr lang="en-GB" sz="2000" dirty="0" smtClean="0"/>
              <a:t> must contact Universities </a:t>
            </a:r>
            <a:r>
              <a:rPr lang="en-GB" sz="2000" dirty="0" smtClean="0">
                <a:solidFill>
                  <a:srgbClr val="FF0000"/>
                </a:solidFill>
              </a:rPr>
              <a:t>directly</a:t>
            </a:r>
            <a:r>
              <a:rPr lang="en-GB" sz="2000" dirty="0" smtClean="0"/>
              <a:t> to discuss vacancies. Clearing begins in </a:t>
            </a:r>
            <a:r>
              <a:rPr lang="en-GB" sz="2000" dirty="0" smtClean="0">
                <a:solidFill>
                  <a:srgbClr val="FF0000"/>
                </a:solidFill>
              </a:rPr>
              <a:t>July</a:t>
            </a:r>
            <a:r>
              <a:rPr lang="en-GB" sz="2000" dirty="0" smtClean="0"/>
              <a:t>.</a:t>
            </a:r>
            <a:endParaRPr lang="en-GB" sz="2000" dirty="0"/>
          </a:p>
          <a:p>
            <a:pPr marL="228600" lvl="1" indent="0">
              <a:spcBef>
                <a:spcPts val="0"/>
              </a:spcBef>
              <a:buClr>
                <a:srgbClr val="FF0000"/>
              </a:buClr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402461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579" y="0"/>
            <a:ext cx="2451100" cy="127000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0" y="1489125"/>
            <a:ext cx="9143999" cy="536887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</a:pPr>
            <a:endParaRPr lang="en-GB" dirty="0"/>
          </a:p>
          <a:p>
            <a:pPr marL="0" indent="0" algn="ctr">
              <a:buFont typeface="Wingdings 2" pitchFamily="18" charset="2"/>
              <a:buNone/>
            </a:pPr>
            <a:endParaRPr lang="en-GB" sz="4000" b="1" dirty="0" smtClean="0"/>
          </a:p>
          <a:p>
            <a:pPr marL="0" indent="0" algn="ctr">
              <a:buFont typeface="Wingdings 2" pitchFamily="18" charset="2"/>
              <a:buNone/>
            </a:pPr>
            <a:r>
              <a:rPr lang="en-GB" sz="4000" b="1" dirty="0" smtClean="0">
                <a:solidFill>
                  <a:schemeClr val="accent1"/>
                </a:solidFill>
              </a:rPr>
              <a:t>Friday 22nd September </a:t>
            </a:r>
            <a:r>
              <a:rPr lang="en-GB" sz="2800" dirty="0" smtClean="0"/>
              <a:t>(9.30am – 4.00pm)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en-GB" sz="2800" dirty="0" smtClean="0"/>
              <a:t>Dundee &amp; Angus College, </a:t>
            </a:r>
            <a:r>
              <a:rPr lang="en-GB" sz="2800" dirty="0" err="1" smtClean="0"/>
              <a:t>Gardyne</a:t>
            </a:r>
            <a:r>
              <a:rPr lang="en-GB" sz="2800" dirty="0" smtClean="0"/>
              <a:t> Rd Campus</a:t>
            </a:r>
            <a:endParaRPr lang="en-GB" sz="900" dirty="0"/>
          </a:p>
          <a:p>
            <a:pPr marL="0" indent="0" algn="ctr">
              <a:lnSpc>
                <a:spcPct val="120000"/>
              </a:lnSpc>
              <a:buFont typeface="Wingdings 2" pitchFamily="18" charset="2"/>
              <a:buNone/>
            </a:pPr>
            <a:r>
              <a:rPr lang="en-GB" sz="2800" dirty="0" smtClean="0"/>
              <a:t>Representatives from universities, colleges, gap year companies, training providers, employers and             recruiters will be available to discuss                                      your opportunities beyond school.</a:t>
            </a:r>
          </a:p>
          <a:p>
            <a:pPr marL="0" indent="0" algn="ctr">
              <a:buFont typeface="Wingdings 2" pitchFamily="18" charset="2"/>
              <a:buNone/>
            </a:pPr>
            <a:endParaRPr lang="en-GB" sz="2400" dirty="0"/>
          </a:p>
          <a:p>
            <a:pPr marL="0" indent="0" algn="ctr">
              <a:buFont typeface="Wingdings 2" pitchFamily="18" charset="2"/>
              <a:buNone/>
            </a:pPr>
            <a:r>
              <a:rPr lang="en-GB" sz="2400" dirty="0" smtClean="0"/>
              <a:t> </a:t>
            </a:r>
            <a:endParaRPr lang="en-GB" sz="24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3995" y="786943"/>
            <a:ext cx="7097557" cy="1242352"/>
          </a:xfrm>
        </p:spPr>
        <p:txBody>
          <a:bodyPr/>
          <a:lstStyle/>
          <a:p>
            <a:r>
              <a:rPr lang="en-GB" dirty="0" smtClean="0">
                <a:cs typeface="Abadi MT Condensed Extra Bold"/>
              </a:rPr>
              <a:t>  Higher Education Convention </a:t>
            </a:r>
            <a:endParaRPr lang="en-GB" dirty="0">
              <a:cs typeface="Abadi MT Condensed Extra Bold"/>
            </a:endParaRPr>
          </a:p>
        </p:txBody>
      </p:sp>
      <p:pic>
        <p:nvPicPr>
          <p:cNvPr id="3" name="Picture 2" descr="SDS-Logo-Master_A4-colou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22" y="5693442"/>
            <a:ext cx="1944624" cy="10088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3448" y="5790682"/>
            <a:ext cx="2686231" cy="91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62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Find out more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00240"/>
            <a:ext cx="9144000" cy="3484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851" y="34633"/>
            <a:ext cx="24511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51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851" y="-4619"/>
            <a:ext cx="2451100" cy="12700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9" y="2667786"/>
            <a:ext cx="8420752" cy="3458377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You will need to enter a ‘buzzword’ when you first register to allow you </a:t>
            </a:r>
            <a:r>
              <a:rPr lang="en-GB" dirty="0" smtClean="0"/>
              <a:t>to link your application to school</a:t>
            </a:r>
            <a:r>
              <a:rPr lang="en-GB" dirty="0"/>
              <a:t>;</a:t>
            </a:r>
          </a:p>
          <a:p>
            <a:pPr marL="0" indent="0" algn="ctr">
              <a:buNone/>
            </a:pPr>
            <a:r>
              <a:rPr lang="en-GB" dirty="0"/>
              <a:t> </a:t>
            </a:r>
            <a:r>
              <a:rPr lang="en-GB" sz="3600" b="1" dirty="0" smtClean="0">
                <a:solidFill>
                  <a:schemeClr val="accent1"/>
                </a:solidFill>
              </a:rPr>
              <a:t>grove2018</a:t>
            </a:r>
            <a:endParaRPr lang="en-GB" sz="3600" b="1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You will then be asked to join a group within school;</a:t>
            </a:r>
          </a:p>
          <a:p>
            <a:pPr marL="0" indent="0" algn="ctr">
              <a:buNone/>
            </a:pPr>
            <a:r>
              <a:rPr lang="en-GB" b="1" dirty="0">
                <a:solidFill>
                  <a:schemeClr val="accent1"/>
                </a:solidFill>
              </a:rPr>
              <a:t>Select your Guidance Teacher from the menu</a:t>
            </a:r>
            <a:r>
              <a:rPr lang="en-GB" dirty="0">
                <a:solidFill>
                  <a:schemeClr val="tx1"/>
                </a:solidFill>
              </a:rPr>
              <a:t>.</a:t>
            </a:r>
            <a:endParaRPr lang="en-GB" dirty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9" y="649235"/>
            <a:ext cx="6508377" cy="603315"/>
          </a:xfrm>
        </p:spPr>
        <p:txBody>
          <a:bodyPr/>
          <a:lstStyle/>
          <a:p>
            <a:r>
              <a:rPr lang="en-GB" dirty="0"/>
              <a:t>Registering with Apply</a:t>
            </a:r>
          </a:p>
        </p:txBody>
      </p:sp>
    </p:spTree>
    <p:extLst>
      <p:ext uri="{BB962C8B-B14F-4D97-AF65-F5344CB8AC3E}">
        <p14:creationId xmlns:p14="http://schemas.microsoft.com/office/powerpoint/2010/main" val="354689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31596"/>
            <a:ext cx="6508377" cy="699773"/>
          </a:xfrm>
        </p:spPr>
        <p:txBody>
          <a:bodyPr>
            <a:normAutofit/>
          </a:bodyPr>
          <a:lstStyle/>
          <a:p>
            <a:r>
              <a:rPr lang="en-GB" dirty="0" smtClean="0"/>
              <a:t>Application Content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328421"/>
            <a:ext cx="8420752" cy="3797742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Font typeface="Wingdings" pitchFamily="2" charset="2"/>
              <a:buNone/>
              <a:tabLst>
                <a:tab pos="1701800" algn="l"/>
                <a:tab pos="2954338" algn="l"/>
              </a:tabLst>
            </a:pPr>
            <a:r>
              <a:rPr lang="en-GB" sz="2200" dirty="0" smtClean="0">
                <a:solidFill>
                  <a:schemeClr val="tx1"/>
                </a:solidFill>
              </a:rPr>
              <a:t>Each </a:t>
            </a:r>
            <a:r>
              <a:rPr lang="en-GB" sz="2200" dirty="0">
                <a:solidFill>
                  <a:schemeClr val="tx1"/>
                </a:solidFill>
              </a:rPr>
              <a:t>applicant has </a:t>
            </a:r>
            <a:r>
              <a:rPr lang="en-GB" sz="2200" dirty="0">
                <a:solidFill>
                  <a:srgbClr val="FF0000"/>
                </a:solidFill>
              </a:rPr>
              <a:t>six</a:t>
            </a:r>
            <a:r>
              <a:rPr lang="en-GB" sz="2200" dirty="0">
                <a:solidFill>
                  <a:schemeClr val="tx1"/>
                </a:solidFill>
              </a:rPr>
              <a:t> sections to </a:t>
            </a:r>
            <a:r>
              <a:rPr lang="en-GB" sz="2200" dirty="0" smtClean="0">
                <a:solidFill>
                  <a:schemeClr val="tx1"/>
                </a:solidFill>
              </a:rPr>
              <a:t>complete: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Font typeface="Wingdings" pitchFamily="2" charset="2"/>
              <a:buNone/>
              <a:tabLst>
                <a:tab pos="1701800" algn="l"/>
                <a:tab pos="2954338" algn="l"/>
              </a:tabLst>
            </a:pPr>
            <a:endParaRPr lang="en-GB" sz="800" dirty="0">
              <a:solidFill>
                <a:schemeClr val="tx1"/>
              </a:solidFill>
            </a:endParaRPr>
          </a:p>
          <a:p>
            <a:pPr lvl="1">
              <a:buClr>
                <a:srgbClr val="FF0000"/>
              </a:buClr>
              <a:tabLst>
                <a:tab pos="1701800" algn="l"/>
                <a:tab pos="2954338" algn="l"/>
              </a:tabLst>
            </a:pPr>
            <a:r>
              <a:rPr lang="en-GB" sz="2000" dirty="0">
                <a:solidFill>
                  <a:schemeClr val="tx1"/>
                </a:solidFill>
              </a:rPr>
              <a:t>Personal details</a:t>
            </a:r>
          </a:p>
          <a:p>
            <a:pPr lvl="1">
              <a:buClr>
                <a:srgbClr val="FF0000"/>
              </a:buClr>
              <a:tabLst>
                <a:tab pos="1701800" algn="l"/>
                <a:tab pos="2954338" algn="l"/>
              </a:tabLst>
            </a:pPr>
            <a:r>
              <a:rPr lang="en-GB" sz="2000" dirty="0">
                <a:solidFill>
                  <a:schemeClr val="tx1"/>
                </a:solidFill>
              </a:rPr>
              <a:t>Student </a:t>
            </a:r>
            <a:r>
              <a:rPr lang="en-GB" sz="2000" dirty="0" smtClean="0">
                <a:solidFill>
                  <a:schemeClr val="tx1"/>
                </a:solidFill>
              </a:rPr>
              <a:t>finance</a:t>
            </a:r>
            <a:endParaRPr lang="en-GB" sz="2000" dirty="0">
              <a:solidFill>
                <a:schemeClr val="tx1"/>
              </a:solidFill>
            </a:endParaRPr>
          </a:p>
          <a:p>
            <a:pPr lvl="1">
              <a:buClr>
                <a:srgbClr val="FF0000"/>
              </a:buClr>
              <a:tabLst>
                <a:tab pos="1701800" algn="l"/>
                <a:tab pos="2954338" algn="l"/>
              </a:tabLst>
            </a:pPr>
            <a:r>
              <a:rPr lang="en-GB" sz="2000" dirty="0" smtClean="0">
                <a:solidFill>
                  <a:srgbClr val="FF0000"/>
                </a:solidFill>
              </a:rPr>
              <a:t>Course Choices</a:t>
            </a:r>
            <a:endParaRPr lang="en-GB" sz="2000" dirty="0">
              <a:solidFill>
                <a:srgbClr val="FF0000"/>
              </a:solidFill>
            </a:endParaRPr>
          </a:p>
          <a:p>
            <a:pPr lvl="1">
              <a:buClr>
                <a:srgbClr val="FF0000"/>
              </a:buClr>
              <a:tabLst>
                <a:tab pos="1701800" algn="l"/>
                <a:tab pos="2954338" algn="l"/>
              </a:tabLst>
            </a:pPr>
            <a:r>
              <a:rPr lang="en-GB" sz="2000" dirty="0">
                <a:solidFill>
                  <a:schemeClr val="tx1"/>
                </a:solidFill>
              </a:rPr>
              <a:t>Education</a:t>
            </a:r>
          </a:p>
          <a:p>
            <a:pPr lvl="1">
              <a:buClr>
                <a:srgbClr val="FF0000"/>
              </a:buClr>
              <a:tabLst>
                <a:tab pos="1701800" algn="l"/>
                <a:tab pos="2954338" algn="l"/>
              </a:tabLst>
            </a:pPr>
            <a:r>
              <a:rPr lang="en-GB" sz="2000" dirty="0">
                <a:solidFill>
                  <a:schemeClr val="tx1"/>
                </a:solidFill>
              </a:rPr>
              <a:t>Employment</a:t>
            </a:r>
          </a:p>
          <a:p>
            <a:pPr lvl="1">
              <a:buClr>
                <a:srgbClr val="FF0000"/>
              </a:buClr>
              <a:tabLst>
                <a:tab pos="1701800" algn="l"/>
                <a:tab pos="2954338" algn="l"/>
              </a:tabLst>
            </a:pPr>
            <a:r>
              <a:rPr lang="en-GB" sz="2000" dirty="0">
                <a:solidFill>
                  <a:srgbClr val="FF0000"/>
                </a:solidFill>
              </a:rPr>
              <a:t>Personal statement</a:t>
            </a:r>
          </a:p>
          <a:p>
            <a:pPr marL="0" indent="0" ea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None/>
              <a:tabLst>
                <a:tab pos="4986338" algn="l"/>
              </a:tabLst>
              <a:defRPr/>
            </a:pPr>
            <a:endParaRPr lang="en-GB" dirty="0" smtClean="0">
              <a:solidFill>
                <a:srgbClr val="92D050"/>
              </a:solidFill>
            </a:endParaRPr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851" y="61369"/>
            <a:ext cx="24511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3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717585"/>
            <a:ext cx="6508377" cy="979714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Finding Courses</a:t>
            </a:r>
            <a:r>
              <a:rPr lang="en-GB" dirty="0">
                <a:solidFill>
                  <a:srgbClr val="FF0000"/>
                </a:solidFill>
              </a:rPr>
              <a:t/>
            </a:r>
            <a:br>
              <a:rPr lang="en-GB" dirty="0">
                <a:solidFill>
                  <a:srgbClr val="FF0000"/>
                </a:solidFill>
              </a:rPr>
            </a:br>
            <a:r>
              <a:rPr lang="en-GB" sz="2800" dirty="0" smtClean="0">
                <a:solidFill>
                  <a:srgbClr val="FF0000"/>
                </a:solidFill>
              </a:rPr>
              <a:t> </a:t>
            </a:r>
            <a:endParaRPr lang="en-GB" sz="2800" dirty="0">
              <a:solidFill>
                <a:srgbClr val="FF0000"/>
              </a:solidFill>
            </a:endParaRPr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851" y="61369"/>
            <a:ext cx="2451100" cy="127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199" y="1434395"/>
            <a:ext cx="78490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 </a:t>
            </a:r>
            <a:r>
              <a:rPr lang="en-GB" sz="2000" dirty="0" smtClean="0"/>
              <a:t>Applicants </a:t>
            </a:r>
            <a:r>
              <a:rPr lang="en-GB" sz="2000" dirty="0"/>
              <a:t>can use </a:t>
            </a:r>
            <a:r>
              <a:rPr lang="en-GB" sz="2000" dirty="0" smtClean="0"/>
              <a:t>the </a:t>
            </a:r>
            <a:r>
              <a:rPr lang="en-GB" sz="2000" dirty="0"/>
              <a:t>search </a:t>
            </a:r>
            <a:r>
              <a:rPr lang="en-GB" sz="2000" dirty="0" smtClean="0"/>
              <a:t>tool at</a:t>
            </a:r>
            <a:endParaRPr lang="en-GB" sz="2000" dirty="0"/>
          </a:p>
          <a:p>
            <a:r>
              <a:rPr lang="en-GB" sz="2000" dirty="0">
                <a:solidFill>
                  <a:srgbClr val="B2001B"/>
                </a:solidFill>
              </a:rPr>
              <a:t> </a:t>
            </a:r>
            <a:r>
              <a:rPr lang="en-GB" sz="2000" dirty="0" smtClean="0">
                <a:solidFill>
                  <a:srgbClr val="FF0000"/>
                </a:solidFill>
              </a:rPr>
              <a:t>search.ucas.com </a:t>
            </a:r>
            <a:r>
              <a:rPr lang="en-GB" sz="2000" dirty="0" smtClean="0"/>
              <a:t>to find all courses on offer.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2414109"/>
            <a:ext cx="8420752" cy="43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78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6105" t="14680" r="16665" b="20502"/>
          <a:stretch/>
        </p:blipFill>
        <p:spPr bwMode="auto">
          <a:xfrm>
            <a:off x="457199" y="2401282"/>
            <a:ext cx="8215461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199" y="717585"/>
            <a:ext cx="6508377" cy="979714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Open Days</a:t>
            </a:r>
            <a:r>
              <a:rPr lang="en-GB" dirty="0">
                <a:solidFill>
                  <a:srgbClr val="FF0000"/>
                </a:solidFill>
              </a:rPr>
              <a:t/>
            </a:r>
            <a:br>
              <a:rPr lang="en-GB" dirty="0">
                <a:solidFill>
                  <a:srgbClr val="FF0000"/>
                </a:solidFill>
              </a:rPr>
            </a:br>
            <a:r>
              <a:rPr lang="en-GB" sz="2800" dirty="0" smtClean="0">
                <a:solidFill>
                  <a:srgbClr val="FF0000"/>
                </a:solidFill>
              </a:rPr>
              <a:t> </a:t>
            </a:r>
            <a:endParaRPr lang="en-GB" sz="2800" dirty="0">
              <a:solidFill>
                <a:srgbClr val="FF0000"/>
              </a:solidFill>
            </a:endParaRPr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851" y="61369"/>
            <a:ext cx="2451100" cy="1270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7199" y="1633642"/>
            <a:ext cx="78490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 </a:t>
            </a:r>
            <a:r>
              <a:rPr lang="en-GB" sz="2000" dirty="0" smtClean="0"/>
              <a:t>Applicants </a:t>
            </a:r>
            <a:r>
              <a:rPr lang="en-GB" sz="2000" dirty="0"/>
              <a:t>can use a</a:t>
            </a:r>
            <a:r>
              <a:rPr lang="en-GB" sz="2000" dirty="0" smtClean="0"/>
              <a:t> </a:t>
            </a:r>
            <a:r>
              <a:rPr lang="en-GB" sz="2000" dirty="0"/>
              <a:t>search </a:t>
            </a:r>
            <a:r>
              <a:rPr lang="en-GB" sz="2000" dirty="0" smtClean="0"/>
              <a:t>tool at</a:t>
            </a:r>
            <a:endParaRPr lang="en-GB" sz="2000" dirty="0"/>
          </a:p>
          <a:p>
            <a:r>
              <a:rPr lang="en-GB" sz="2000" dirty="0">
                <a:solidFill>
                  <a:srgbClr val="B2001B"/>
                </a:solidFill>
              </a:rPr>
              <a:t> </a:t>
            </a:r>
            <a:r>
              <a:rPr lang="en-GB" sz="2000" dirty="0" smtClean="0">
                <a:solidFill>
                  <a:srgbClr val="FF0000"/>
                </a:solidFill>
              </a:rPr>
              <a:t>ucas.com/open-days </a:t>
            </a:r>
            <a:r>
              <a:rPr lang="en-GB" sz="2000" dirty="0" smtClean="0"/>
              <a:t>to identify all University Open Days. 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19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76" y="2493617"/>
            <a:ext cx="7805394" cy="3950383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Rectangle 4"/>
          <p:cNvSpPr/>
          <p:nvPr/>
        </p:nvSpPr>
        <p:spPr>
          <a:xfrm>
            <a:off x="2184931" y="3559559"/>
            <a:ext cx="4894599" cy="1351807"/>
          </a:xfrm>
          <a:prstGeom prst="rect">
            <a:avLst/>
          </a:prstGeom>
          <a:solidFill>
            <a:srgbClr val="FFFF00">
              <a:alpha val="20000"/>
            </a:srgbClr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199" y="717585"/>
            <a:ext cx="6508377" cy="979714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Virtual Tours</a:t>
            </a:r>
            <a:r>
              <a:rPr lang="en-GB" dirty="0">
                <a:solidFill>
                  <a:srgbClr val="FF0000"/>
                </a:solidFill>
              </a:rPr>
              <a:t/>
            </a:r>
            <a:br>
              <a:rPr lang="en-GB" dirty="0">
                <a:solidFill>
                  <a:srgbClr val="FF0000"/>
                </a:solidFill>
              </a:rPr>
            </a:br>
            <a:r>
              <a:rPr lang="en-GB" sz="2800" dirty="0" smtClean="0">
                <a:solidFill>
                  <a:srgbClr val="FF0000"/>
                </a:solidFill>
              </a:rPr>
              <a:t> 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199" y="1513903"/>
            <a:ext cx="78490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 </a:t>
            </a:r>
            <a:r>
              <a:rPr lang="en-GB" sz="2000" dirty="0" smtClean="0"/>
              <a:t>Applicants can also ‘tour’ Universities online at</a:t>
            </a:r>
            <a:endParaRPr lang="en-GB" sz="2000" dirty="0"/>
          </a:p>
          <a:p>
            <a:r>
              <a:rPr lang="en-GB" sz="2000" dirty="0">
                <a:solidFill>
                  <a:srgbClr val="B2001B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  <a:cs typeface="FS Albert Pro"/>
              </a:rPr>
              <a:t>ucas.com/virtual </a:t>
            </a:r>
            <a:r>
              <a:rPr lang="en-US" sz="2000" dirty="0" smtClean="0">
                <a:solidFill>
                  <a:srgbClr val="FF0000"/>
                </a:solidFill>
                <a:cs typeface="FS Albert Pro"/>
              </a:rPr>
              <a:t>tours</a:t>
            </a:r>
            <a:endParaRPr lang="en-US" sz="2000" dirty="0">
              <a:solidFill>
                <a:srgbClr val="FF0000"/>
              </a:solidFill>
              <a:cs typeface="FS Albert Pro"/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851" y="61369"/>
            <a:ext cx="24511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52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746320"/>
            <a:ext cx="6400377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How can you support applications &amp; course choice</a:t>
            </a:r>
            <a:r>
              <a:rPr lang="en-GB" dirty="0" smtClean="0">
                <a:latin typeface="Arial for Autograph Uni" panose="020B0604020202020204" pitchFamily="34" charset="-78"/>
                <a:cs typeface="Arial for Autograph Uni" panose="020B0604020202020204" pitchFamily="34" charset="-78"/>
              </a:rPr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440257"/>
            <a:ext cx="8420752" cy="268605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en-GB" sz="2200" dirty="0">
                <a:solidFill>
                  <a:schemeClr val="tx1"/>
                </a:solidFill>
              </a:rPr>
              <a:t>Sign up to the monthly UCAS </a:t>
            </a:r>
            <a:r>
              <a:rPr lang="en-GB" sz="2200" b="1" dirty="0">
                <a:solidFill>
                  <a:srgbClr val="FF0000"/>
                </a:solidFill>
              </a:rPr>
              <a:t>Parents’ Newsletter </a:t>
            </a:r>
            <a:endParaRPr lang="en-GB" sz="2200" b="1" dirty="0" smtClean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en-GB" sz="2200" dirty="0" smtClean="0"/>
              <a:t>Download the</a:t>
            </a:r>
            <a:r>
              <a:rPr lang="en-GB" sz="2200" b="1" dirty="0" smtClean="0">
                <a:solidFill>
                  <a:srgbClr val="FF0000"/>
                </a:solidFill>
              </a:rPr>
              <a:t> UCAS Parent Guide </a:t>
            </a:r>
            <a:r>
              <a:rPr lang="en-GB" sz="2200" dirty="0" smtClean="0"/>
              <a:t>from the UCAS website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en-GB" sz="2200" dirty="0" smtClean="0"/>
              <a:t>Offer to attend open days together as you may have a different perspective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en-GB" sz="2200" dirty="0" smtClean="0"/>
              <a:t>Try to remain impartial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en-GB" sz="2200" dirty="0"/>
              <a:t>Proof read draft Personal Statements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None/>
            </a:pPr>
            <a:endParaRPr lang="en-GB" sz="2200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2316814" y="5154100"/>
            <a:ext cx="4110037" cy="11525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b="1" dirty="0" smtClean="0">
                <a:solidFill>
                  <a:srgbClr val="FF0000"/>
                </a:solidFill>
              </a:rPr>
              <a:t>www.ucas.com/parents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898901" y="5471530"/>
            <a:ext cx="5917350" cy="5760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Tx/>
              <a:tabLst/>
              <a:defRPr/>
            </a:pPr>
            <a:endParaRPr kumimoji="0" lang="en-GB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851" y="61369"/>
            <a:ext cx="24511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80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199" y="770808"/>
            <a:ext cx="6508377" cy="699773"/>
          </a:xfrm>
        </p:spPr>
        <p:txBody>
          <a:bodyPr>
            <a:normAutofit/>
          </a:bodyPr>
          <a:lstStyle/>
          <a:p>
            <a:r>
              <a:rPr lang="en-GB" dirty="0" smtClean="0"/>
              <a:t>Personal Statement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199" y="2479249"/>
            <a:ext cx="8385144" cy="3996965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  <a:tabLst>
                <a:tab pos="1701800" algn="l"/>
                <a:tab pos="2954338" algn="l"/>
              </a:tabLst>
            </a:pPr>
            <a:r>
              <a:rPr lang="en-GB" sz="2400" dirty="0" smtClean="0">
                <a:solidFill>
                  <a:schemeClr val="tx1"/>
                </a:solidFill>
              </a:rPr>
              <a:t>The Personal Statement is the first opportunity for applicants to market their own individual skills base and experience.</a:t>
            </a:r>
          </a:p>
          <a:p>
            <a:pPr lvl="1">
              <a:buClr>
                <a:srgbClr val="FF0000"/>
              </a:buClr>
              <a:tabLst>
                <a:tab pos="1701800" algn="l"/>
                <a:tab pos="2954338" algn="l"/>
              </a:tabLst>
            </a:pPr>
            <a:r>
              <a:rPr lang="en-GB" sz="2400" dirty="0" smtClean="0">
                <a:solidFill>
                  <a:schemeClr val="tx1"/>
                </a:solidFill>
              </a:rPr>
              <a:t>Max</a:t>
            </a:r>
            <a:r>
              <a:rPr lang="en-GB" sz="2400" dirty="0">
                <a:solidFill>
                  <a:schemeClr val="tx1"/>
                </a:solidFill>
              </a:rPr>
              <a:t>. 4,000 characters, 47 </a:t>
            </a:r>
            <a:r>
              <a:rPr lang="en-GB" sz="2400" dirty="0" smtClean="0">
                <a:solidFill>
                  <a:schemeClr val="tx1"/>
                </a:solidFill>
              </a:rPr>
              <a:t>lines</a:t>
            </a:r>
          </a:p>
          <a:p>
            <a:pPr lvl="1">
              <a:buClr>
                <a:srgbClr val="FF0000"/>
              </a:buClr>
              <a:tabLst>
                <a:tab pos="1701800" algn="l"/>
                <a:tab pos="2954338" algn="l"/>
              </a:tabLst>
            </a:pPr>
            <a:r>
              <a:rPr lang="en-GB" sz="2400" dirty="0">
                <a:solidFill>
                  <a:schemeClr val="tx1"/>
                </a:solidFill>
              </a:rPr>
              <a:t>Min. 1,000 </a:t>
            </a:r>
            <a:r>
              <a:rPr lang="en-GB" sz="2400" dirty="0" smtClean="0">
                <a:solidFill>
                  <a:schemeClr val="tx1"/>
                </a:solidFill>
              </a:rPr>
              <a:t>characters</a:t>
            </a:r>
          </a:p>
          <a:p>
            <a:pPr lvl="1">
              <a:buClr>
                <a:srgbClr val="FF0000"/>
              </a:buClr>
              <a:tabLst>
                <a:tab pos="1701800" algn="l"/>
                <a:tab pos="2954338" algn="l"/>
              </a:tabLst>
            </a:pPr>
            <a:r>
              <a:rPr lang="en-GB" sz="2400" dirty="0">
                <a:solidFill>
                  <a:schemeClr val="tx1"/>
                </a:solidFill>
              </a:rPr>
              <a:t>No spelling/grammar </a:t>
            </a:r>
            <a:r>
              <a:rPr lang="en-GB" sz="2400" dirty="0" smtClean="0">
                <a:solidFill>
                  <a:schemeClr val="tx1"/>
                </a:solidFill>
              </a:rPr>
              <a:t>check</a:t>
            </a:r>
          </a:p>
          <a:p>
            <a:pPr lvl="1">
              <a:buClr>
                <a:srgbClr val="FF0000"/>
              </a:buClr>
              <a:tabLst>
                <a:tab pos="1701800" algn="l"/>
                <a:tab pos="2954338" algn="l"/>
              </a:tabLst>
            </a:pPr>
            <a:r>
              <a:rPr lang="en-GB" sz="2400" dirty="0">
                <a:solidFill>
                  <a:schemeClr val="tx1"/>
                </a:solidFill>
              </a:rPr>
              <a:t>No </a:t>
            </a:r>
            <a:r>
              <a:rPr lang="en-GB" sz="2400" dirty="0" smtClean="0">
                <a:solidFill>
                  <a:schemeClr val="tx1"/>
                </a:solidFill>
              </a:rPr>
              <a:t>formatting available </a:t>
            </a:r>
          </a:p>
          <a:p>
            <a:pPr marL="0" indent="0" ea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None/>
              <a:tabLst>
                <a:tab pos="4986338" algn="l"/>
              </a:tabLst>
              <a:defRPr/>
            </a:pPr>
            <a:endParaRPr lang="en-GB" sz="800" dirty="0" smtClean="0">
              <a:solidFill>
                <a:schemeClr val="tx1"/>
              </a:solidFill>
            </a:endParaRPr>
          </a:p>
          <a:p>
            <a:pPr marL="0" indent="0" ea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None/>
              <a:tabLst>
                <a:tab pos="4986338" algn="l"/>
              </a:tabLst>
              <a:defRPr/>
            </a:pPr>
            <a:r>
              <a:rPr lang="en-GB" sz="2400" dirty="0" smtClean="0">
                <a:solidFill>
                  <a:schemeClr val="tx1"/>
                </a:solidFill>
              </a:rPr>
              <a:t>Only </a:t>
            </a:r>
            <a:r>
              <a:rPr lang="en-GB" sz="2400" dirty="0">
                <a:solidFill>
                  <a:srgbClr val="FF0000"/>
                </a:solidFill>
              </a:rPr>
              <a:t>one</a:t>
            </a:r>
            <a:r>
              <a:rPr lang="en-GB" sz="2400" dirty="0">
                <a:solidFill>
                  <a:schemeClr val="tx1"/>
                </a:solidFill>
              </a:rPr>
              <a:t> personal statement covers </a:t>
            </a:r>
            <a:r>
              <a:rPr lang="en-GB" sz="2400" dirty="0">
                <a:solidFill>
                  <a:srgbClr val="FF0000"/>
                </a:solidFill>
              </a:rPr>
              <a:t>all </a:t>
            </a:r>
            <a:r>
              <a:rPr lang="en-GB" sz="2400" dirty="0">
                <a:solidFill>
                  <a:schemeClr val="tx1"/>
                </a:solidFill>
              </a:rPr>
              <a:t>course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smtClean="0">
                <a:solidFill>
                  <a:schemeClr val="tx1"/>
                </a:solidFill>
              </a:rPr>
              <a:t>choices.</a:t>
            </a:r>
            <a:endParaRPr lang="en-GB" sz="2400" dirty="0">
              <a:solidFill>
                <a:schemeClr val="tx1"/>
              </a:solidFill>
            </a:endParaRPr>
          </a:p>
          <a:p>
            <a:pPr marL="0" indent="0" ea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None/>
              <a:tabLst>
                <a:tab pos="4986338" algn="l"/>
              </a:tabLst>
              <a:defRPr/>
            </a:pPr>
            <a:endParaRPr lang="en-GB" sz="2400" dirty="0" smtClean="0">
              <a:solidFill>
                <a:schemeClr val="tx1"/>
              </a:solidFill>
            </a:endParaRPr>
          </a:p>
        </p:txBody>
      </p:sp>
      <p:pic>
        <p:nvPicPr>
          <p:cNvPr id="11" name="Picture 10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851" y="61369"/>
            <a:ext cx="24511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66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za">
  <a:themeElements>
    <a:clrScheme name="Custom 3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FF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1619</TotalTime>
  <Words>1821</Words>
  <Application>Microsoft Office PowerPoint</Application>
  <PresentationFormat>On-screen Show (4:3)</PresentationFormat>
  <Paragraphs>209</Paragraphs>
  <Slides>27</Slides>
  <Notes>12</Notes>
  <HiddenSlides>3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Abadi MT Condensed Extra Bold</vt:lpstr>
      <vt:lpstr>Arial</vt:lpstr>
      <vt:lpstr>Arial for Autograph Uni</vt:lpstr>
      <vt:lpstr>Calibri</vt:lpstr>
      <vt:lpstr>Century Gothic</vt:lpstr>
      <vt:lpstr>FS Albert Pro</vt:lpstr>
      <vt:lpstr>Wingdings</vt:lpstr>
      <vt:lpstr>Wingdings 2</vt:lpstr>
      <vt:lpstr>Plaza</vt:lpstr>
      <vt:lpstr>Applications to Higher Education</vt:lpstr>
      <vt:lpstr>UCAS Apply 2018</vt:lpstr>
      <vt:lpstr>Registering with Apply</vt:lpstr>
      <vt:lpstr>Application Content</vt:lpstr>
      <vt:lpstr>Finding Courses  </vt:lpstr>
      <vt:lpstr>Open Days  </vt:lpstr>
      <vt:lpstr>Virtual Tours  </vt:lpstr>
      <vt:lpstr>How can you support applications &amp; course choice?</vt:lpstr>
      <vt:lpstr>Personal Statement</vt:lpstr>
      <vt:lpstr>Personal Statement</vt:lpstr>
      <vt:lpstr> Personal Statement Support</vt:lpstr>
      <vt:lpstr>Personal Statement Workshop </vt:lpstr>
      <vt:lpstr>UCAS Submission Deadlines  </vt:lpstr>
      <vt:lpstr>Completion Deadlines  </vt:lpstr>
      <vt:lpstr>Completion Deadlines</vt:lpstr>
      <vt:lpstr>  Early Application Deadlines </vt:lpstr>
      <vt:lpstr> Conservatoire Application Deadlines </vt:lpstr>
      <vt:lpstr>General Application Deadlines</vt:lpstr>
      <vt:lpstr>Final Submission Deadlines</vt:lpstr>
      <vt:lpstr>  Application Acknowledgment </vt:lpstr>
      <vt:lpstr>UCAS Submission  </vt:lpstr>
      <vt:lpstr>Application Review  </vt:lpstr>
      <vt:lpstr>Application Decisions  </vt:lpstr>
      <vt:lpstr>Replying to Offers  </vt:lpstr>
      <vt:lpstr>Unsuccessful Applications  </vt:lpstr>
      <vt:lpstr>  Higher Education Convention </vt:lpstr>
      <vt:lpstr>Find out more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Grove Academy</dc:title>
  <dc:creator>JP Curran</dc:creator>
  <cp:lastModifiedBy>jpcurran920</cp:lastModifiedBy>
  <cp:revision>154</cp:revision>
  <cp:lastPrinted>2014-10-03T09:37:23Z</cp:lastPrinted>
  <dcterms:created xsi:type="dcterms:W3CDTF">2014-09-03T20:48:03Z</dcterms:created>
  <dcterms:modified xsi:type="dcterms:W3CDTF">2017-09-08T12:28:44Z</dcterms:modified>
</cp:coreProperties>
</file>