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8"/>
  </p:notesMasterIdLst>
  <p:sldIdLst>
    <p:sldId id="277" r:id="rId2"/>
    <p:sldId id="281" r:id="rId3"/>
    <p:sldId id="300" r:id="rId4"/>
    <p:sldId id="282" r:id="rId5"/>
    <p:sldId id="276" r:id="rId6"/>
    <p:sldId id="283" r:id="rId7"/>
    <p:sldId id="284" r:id="rId8"/>
    <p:sldId id="288" r:id="rId9"/>
    <p:sldId id="285" r:id="rId10"/>
    <p:sldId id="286" r:id="rId11"/>
    <p:sldId id="287" r:id="rId12"/>
    <p:sldId id="268" r:id="rId13"/>
    <p:sldId id="274" r:id="rId14"/>
    <p:sldId id="302" r:id="rId15"/>
    <p:sldId id="301" r:id="rId16"/>
    <p:sldId id="303" r:id="rId17"/>
    <p:sldId id="304" r:id="rId18"/>
    <p:sldId id="307" r:id="rId19"/>
    <p:sldId id="305" r:id="rId20"/>
    <p:sldId id="297" r:id="rId21"/>
    <p:sldId id="290" r:id="rId22"/>
    <p:sldId id="291" r:id="rId23"/>
    <p:sldId id="298" r:id="rId24"/>
    <p:sldId id="280" r:id="rId25"/>
    <p:sldId id="308" r:id="rId26"/>
    <p:sldId id="296" r:id="rId27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55"/>
    <p:restoredTop sz="94697"/>
  </p:normalViewPr>
  <p:slideViewPr>
    <p:cSldViewPr snapToGrid="0" snapToObjects="1">
      <p:cViewPr varScale="1">
        <p:scale>
          <a:sx n="94" d="100"/>
          <a:sy n="94" d="100"/>
        </p:scale>
        <p:origin x="6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E5C92-CBFE-4337-B4F7-26E92F108155}" type="datetimeFigureOut">
              <a:rPr lang="en-GB" smtClean="0"/>
              <a:t>29/08/2018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CE283-EA6C-4187-B1E7-EAD9918A4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45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smtClean="0"/>
              <a:t>To register with Apply takes 10 minutes, then the applicant is able to log in and out of their form as much as they want to</a:t>
            </a:r>
            <a:r>
              <a:rPr lang="en-GB" baseline="0" dirty="0" smtClean="0"/>
              <a:t> before completing it</a:t>
            </a:r>
            <a:r>
              <a:rPr lang="en-GB" dirty="0" smtClean="0"/>
              <a:t>.  To register they will need the school/college BUZZ word – you may give it out now?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b="1" dirty="0" smtClean="0"/>
              <a:t>Personal details </a:t>
            </a:r>
            <a:r>
              <a:rPr lang="en-GB" dirty="0" smtClean="0"/>
              <a:t>– information about the applicant, nationality,  </a:t>
            </a:r>
            <a:r>
              <a:rPr lang="en-GB" b="1" dirty="0" smtClean="0"/>
              <a:t>nominated access (if parents wish to help and talk to UCAS or </a:t>
            </a:r>
            <a:r>
              <a:rPr lang="en-GB" b="1" dirty="0" err="1" smtClean="0"/>
              <a:t>uni’s</a:t>
            </a:r>
            <a:r>
              <a:rPr lang="en-GB" b="1" dirty="0" smtClean="0"/>
              <a:t> directly)</a:t>
            </a:r>
            <a:r>
              <a:rPr lang="en-GB" b="0" dirty="0" smtClean="0"/>
              <a:t> and </a:t>
            </a:r>
            <a:r>
              <a:rPr lang="en-GB" dirty="0" smtClean="0"/>
              <a:t>how we contact them. A section alongside this is additional information – ethnicity, care, parents’ background questions – remind parents that not all information will be used to make decisions, some is used for statistical purposes.</a:t>
            </a:r>
          </a:p>
          <a:p>
            <a:pPr>
              <a:defRPr/>
            </a:pPr>
            <a:r>
              <a:rPr lang="en-GB" b="1" dirty="0" smtClean="0"/>
              <a:t>Student finance </a:t>
            </a:r>
            <a:r>
              <a:rPr lang="en-GB" dirty="0" smtClean="0"/>
              <a:t>– if filled in we’ll remind students to apply for this and pre-populate some fields in their application with data from Apply.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Choices</a:t>
            </a:r>
            <a:r>
              <a:rPr lang="en-GB" dirty="0" smtClean="0"/>
              <a:t> – students</a:t>
            </a:r>
            <a:r>
              <a:rPr lang="en-GB" baseline="0" dirty="0" smtClean="0"/>
              <a:t> can make up to five choices. </a:t>
            </a:r>
            <a:r>
              <a:rPr lang="en-GB" dirty="0" smtClean="0"/>
              <a:t>The exception is where </a:t>
            </a:r>
            <a:r>
              <a:rPr lang="en-GB" baseline="0" dirty="0" smtClean="0"/>
              <a:t>students can only make four choices for most m</a:t>
            </a:r>
            <a:r>
              <a:rPr lang="en-GB" sz="1200" dirty="0" smtClean="0">
                <a:latin typeface="Arial" pitchFamily="34" charset="0"/>
              </a:rPr>
              <a:t>edicine, dentistry or</a:t>
            </a:r>
            <a:r>
              <a:rPr lang="en-GB" sz="1200" baseline="0" dirty="0" smtClean="0">
                <a:latin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</a:rPr>
              <a:t>veterinary medicine/science courses, although the remaining choice(s)</a:t>
            </a:r>
            <a:r>
              <a:rPr lang="en-GB" sz="1200" baseline="0" dirty="0" smtClean="0">
                <a:latin typeface="Arial" pitchFamily="34" charset="0"/>
              </a:rPr>
              <a:t> can be used for any other subject.</a:t>
            </a:r>
            <a:r>
              <a:rPr lang="en-GB" sz="1200" dirty="0" smtClean="0">
                <a:latin typeface="Arial" pitchFamily="34" charset="0"/>
              </a:rPr>
              <a:t> </a:t>
            </a:r>
            <a:r>
              <a:rPr lang="en-GB" sz="1200" dirty="0" smtClean="0">
                <a:latin typeface="+mn-lt"/>
              </a:rPr>
              <a:t>Students</a:t>
            </a:r>
            <a:r>
              <a:rPr lang="en-GB" sz="1200" baseline="0" dirty="0" smtClean="0">
                <a:latin typeface="+mn-lt"/>
              </a:rPr>
              <a:t> can also only apply to study one course at either Oxford and Cambridge – not both. </a:t>
            </a:r>
          </a:p>
          <a:p>
            <a:pPr>
              <a:defRPr/>
            </a:pPr>
            <a:r>
              <a:rPr lang="en-GB" b="1" dirty="0" smtClean="0"/>
              <a:t>Education</a:t>
            </a:r>
            <a:r>
              <a:rPr lang="en-GB" dirty="0" smtClean="0"/>
              <a:t>  - is the area where most errors take place so take care </a:t>
            </a:r>
            <a:r>
              <a:rPr lang="en-GB" dirty="0" err="1" smtClean="0"/>
              <a:t>eg</a:t>
            </a:r>
            <a:r>
              <a:rPr lang="en-GB" dirty="0" smtClean="0"/>
              <a:t> know which BTEC you’re taking.</a:t>
            </a:r>
          </a:p>
          <a:p>
            <a:pPr>
              <a:defRPr/>
            </a:pPr>
            <a:r>
              <a:rPr lang="en-GB" b="1" dirty="0" smtClean="0"/>
              <a:t>Employment</a:t>
            </a:r>
            <a:r>
              <a:rPr lang="en-GB" dirty="0" smtClean="0"/>
              <a:t> – can be marked blank, and it is paid employment only.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Students send form to school/college they then send it to UCAS after the reference and checking.  UCAS sends it to universities within 24-48 hours.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Remind them about mandatory fields, many are not so you don’t need to fill them in, and the ‘?’ contains help text for each box.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852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E283-EA6C-4187-B1E7-EAD9918A44A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75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E283-EA6C-4187-B1E7-EAD9918A44A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75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49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smtClean="0"/>
              <a:t>To register with Apply takes 10 minutes, then the applicant is able to log in and out of their form as much as they want to</a:t>
            </a:r>
            <a:r>
              <a:rPr lang="en-GB" baseline="0" dirty="0" smtClean="0"/>
              <a:t> before completing it</a:t>
            </a:r>
            <a:r>
              <a:rPr lang="en-GB" dirty="0" smtClean="0"/>
              <a:t>.  To register they will need the school/college BUZZ word – you may give it out now?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b="1" dirty="0" smtClean="0"/>
              <a:t>Personal details </a:t>
            </a:r>
            <a:r>
              <a:rPr lang="en-GB" dirty="0" smtClean="0"/>
              <a:t>– information about the applicant, nationality,  </a:t>
            </a:r>
            <a:r>
              <a:rPr lang="en-GB" b="1" dirty="0" smtClean="0"/>
              <a:t>nominated access (if parents wish to help and talk to UCAS or </a:t>
            </a:r>
            <a:r>
              <a:rPr lang="en-GB" b="1" dirty="0" err="1" smtClean="0"/>
              <a:t>uni’s</a:t>
            </a:r>
            <a:r>
              <a:rPr lang="en-GB" b="1" dirty="0" smtClean="0"/>
              <a:t> directly)</a:t>
            </a:r>
            <a:r>
              <a:rPr lang="en-GB" b="0" dirty="0" smtClean="0"/>
              <a:t> and </a:t>
            </a:r>
            <a:r>
              <a:rPr lang="en-GB" dirty="0" smtClean="0"/>
              <a:t>how we contact them. A section alongside this is additional information – ethnicity, care, parents’ background questions – remind parents that not all information will be used to make decisions, some is used for statistical purposes.</a:t>
            </a:r>
          </a:p>
          <a:p>
            <a:pPr>
              <a:defRPr/>
            </a:pPr>
            <a:r>
              <a:rPr lang="en-GB" b="1" dirty="0" smtClean="0"/>
              <a:t>Student finance </a:t>
            </a:r>
            <a:r>
              <a:rPr lang="en-GB" dirty="0" smtClean="0"/>
              <a:t>– if filled in we’ll remind students to apply for this and pre-populate some fields in their application with data from Apply.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Choices</a:t>
            </a:r>
            <a:r>
              <a:rPr lang="en-GB" dirty="0" smtClean="0"/>
              <a:t> – students</a:t>
            </a:r>
            <a:r>
              <a:rPr lang="en-GB" baseline="0" dirty="0" smtClean="0"/>
              <a:t> can make up to five choices. </a:t>
            </a:r>
            <a:r>
              <a:rPr lang="en-GB" dirty="0" smtClean="0"/>
              <a:t>The exception is where </a:t>
            </a:r>
            <a:r>
              <a:rPr lang="en-GB" baseline="0" dirty="0" smtClean="0"/>
              <a:t>students can only make four choices for most m</a:t>
            </a:r>
            <a:r>
              <a:rPr lang="en-GB" sz="1200" dirty="0" smtClean="0">
                <a:latin typeface="Arial" pitchFamily="34" charset="0"/>
              </a:rPr>
              <a:t>edicine, dentistry or</a:t>
            </a:r>
            <a:r>
              <a:rPr lang="en-GB" sz="1200" baseline="0" dirty="0" smtClean="0">
                <a:latin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</a:rPr>
              <a:t>veterinary medicine/science courses, although the remaining choice(s)</a:t>
            </a:r>
            <a:r>
              <a:rPr lang="en-GB" sz="1200" baseline="0" dirty="0" smtClean="0">
                <a:latin typeface="Arial" pitchFamily="34" charset="0"/>
              </a:rPr>
              <a:t> can be used for any other subject.</a:t>
            </a:r>
            <a:r>
              <a:rPr lang="en-GB" sz="1200" dirty="0" smtClean="0">
                <a:latin typeface="Arial" pitchFamily="34" charset="0"/>
              </a:rPr>
              <a:t> </a:t>
            </a:r>
            <a:r>
              <a:rPr lang="en-GB" sz="1200" dirty="0" smtClean="0">
                <a:latin typeface="+mn-lt"/>
              </a:rPr>
              <a:t>Students</a:t>
            </a:r>
            <a:r>
              <a:rPr lang="en-GB" sz="1200" baseline="0" dirty="0" smtClean="0">
                <a:latin typeface="+mn-lt"/>
              </a:rPr>
              <a:t> can also only apply to study one course at either Oxford and Cambridge – not both. </a:t>
            </a:r>
          </a:p>
          <a:p>
            <a:pPr>
              <a:defRPr/>
            </a:pPr>
            <a:r>
              <a:rPr lang="en-GB" b="1" dirty="0" smtClean="0"/>
              <a:t>Education</a:t>
            </a:r>
            <a:r>
              <a:rPr lang="en-GB" dirty="0" smtClean="0"/>
              <a:t>  - is the area where most errors take place so take care </a:t>
            </a:r>
            <a:r>
              <a:rPr lang="en-GB" dirty="0" err="1" smtClean="0"/>
              <a:t>eg</a:t>
            </a:r>
            <a:r>
              <a:rPr lang="en-GB" dirty="0" smtClean="0"/>
              <a:t> know which BTEC you’re taking.</a:t>
            </a:r>
          </a:p>
          <a:p>
            <a:pPr>
              <a:defRPr/>
            </a:pPr>
            <a:r>
              <a:rPr lang="en-GB" b="1" dirty="0" smtClean="0"/>
              <a:t>Employment</a:t>
            </a:r>
            <a:r>
              <a:rPr lang="en-GB" dirty="0" smtClean="0"/>
              <a:t> – can be marked blank, and it is paid employment only.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Students send form to school/college they then send it to UCAS after the reference and checking.  UCAS sends it to universities within 24-48 hours.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Remind them about mandatory fields, many are not so you don’t need to fill them in, and the ‘?’ contains help text for each box.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43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only exception where </a:t>
            </a:r>
            <a:r>
              <a:rPr lang="en-GB" baseline="0" dirty="0" smtClean="0"/>
              <a:t>students can not make five choices is for m</a:t>
            </a:r>
            <a:r>
              <a:rPr lang="en-GB" sz="1200" dirty="0" smtClean="0">
                <a:latin typeface="Arial" pitchFamily="34" charset="0"/>
              </a:rPr>
              <a:t>edicine, veterinary science/medicine and dentistry  courses, where students can only make 4 choices. </a:t>
            </a:r>
            <a:endParaRPr lang="en-GB" sz="1200" dirty="0" smtClean="0">
              <a:latin typeface="+mn-lt"/>
            </a:endParaRPr>
          </a:p>
          <a:p>
            <a:r>
              <a:rPr lang="en-GB" sz="1200" dirty="0" smtClean="0">
                <a:latin typeface="+mn-lt"/>
              </a:rPr>
              <a:t>Students</a:t>
            </a:r>
            <a:r>
              <a:rPr lang="en-GB" sz="1200" baseline="0" dirty="0" smtClean="0">
                <a:latin typeface="+mn-lt"/>
              </a:rPr>
              <a:t> can also only apply to study one course at either Oxford and Cambridge – not both. </a:t>
            </a:r>
            <a:endParaRPr lang="en-GB" sz="1200" dirty="0" smtClean="0">
              <a:latin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12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E283-EA6C-4187-B1E7-EAD9918A44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7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E283-EA6C-4187-B1E7-EAD9918A44A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75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81016-50BF-45E3-AA85-0F21EC8031D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103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E283-EA6C-4187-B1E7-EAD9918A44A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7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E283-EA6C-4187-B1E7-EAD9918A44A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7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E283-EA6C-4187-B1E7-EAD9918A44A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7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B20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U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5150"/>
            <a:ext cx="9144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7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389A-16E9-F044-A0F0-509A8CA28A0A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F3D6-D8C4-C441-AE76-A9F647FCB1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09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- S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>
            <a:lvl1pPr>
              <a:buFont typeface="Arial" pitchFamily="34" charset="0"/>
              <a:buChar char="•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15646"/>
            <a:ext cx="3600457" cy="148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08104" y="2780928"/>
            <a:ext cx="2952328" cy="1152128"/>
          </a:xfrm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0" name="Picture 4" descr="C:\Users\Cader Rattray\Desktop\UCAS-Left_aligned-White_box-Keyline-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1110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97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A786FFC-0881-A342-80C6-66626D40898A}" type="datetimeFigureOut">
              <a:rPr lang="en-US" smtClean="0"/>
              <a:t>8/29/2018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D6459096-BCB7-8447-BC74-C44E6E35091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9" r:id="rId21"/>
    <p:sldLayoutId id="2147483710" r:id="rId2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854" y="1627958"/>
            <a:ext cx="9125146" cy="933450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Applications to Higher Education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5" y="432279"/>
            <a:ext cx="2484937" cy="88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296" y="1321279"/>
            <a:ext cx="3129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Universities &amp; Colleges Admissions Service</a:t>
            </a:r>
            <a:endParaRPr lang="en-GB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078" y="0"/>
            <a:ext cx="1941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631596"/>
            <a:ext cx="6508377" cy="699773"/>
          </a:xfrm>
        </p:spPr>
        <p:txBody>
          <a:bodyPr>
            <a:normAutofit/>
          </a:bodyPr>
          <a:lstStyle/>
          <a:p>
            <a:r>
              <a:rPr lang="en-GB" dirty="0" smtClean="0"/>
              <a:t>Personal Statement</a:t>
            </a:r>
            <a:endParaRPr lang="en-GB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2055520"/>
            <a:ext cx="8385144" cy="437842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1701800" algn="l"/>
                <a:tab pos="2954338" algn="l"/>
              </a:tabLst>
            </a:pPr>
            <a:r>
              <a:rPr lang="en-GB" sz="1800" dirty="0" smtClean="0"/>
              <a:t>Areas expected to be addressed within the Personal Statement include: 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 smtClean="0"/>
              <a:t>Why </a:t>
            </a:r>
            <a:r>
              <a:rPr lang="en-GB" dirty="0"/>
              <a:t>you </a:t>
            </a:r>
            <a:r>
              <a:rPr lang="en-GB" dirty="0" smtClean="0"/>
              <a:t>are applying </a:t>
            </a:r>
            <a:r>
              <a:rPr lang="en-GB" dirty="0"/>
              <a:t>for your chosen </a:t>
            </a:r>
            <a:r>
              <a:rPr lang="en-GB" dirty="0" smtClean="0"/>
              <a:t>course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/>
              <a:t>Why </a:t>
            </a:r>
            <a:r>
              <a:rPr lang="en-GB" dirty="0" smtClean="0"/>
              <a:t>the </a:t>
            </a:r>
            <a:r>
              <a:rPr lang="en-GB" dirty="0"/>
              <a:t>subject </a:t>
            </a:r>
            <a:r>
              <a:rPr lang="en-GB" dirty="0" smtClean="0"/>
              <a:t>interests you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  <a:endParaRPr lang="en-GB" dirty="0" smtClean="0"/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/>
              <a:t>Why </a:t>
            </a:r>
            <a:r>
              <a:rPr lang="en-GB" dirty="0" smtClean="0"/>
              <a:t>you’re </a:t>
            </a:r>
            <a:r>
              <a:rPr lang="en-GB" dirty="0"/>
              <a:t>suitable for the </a:t>
            </a:r>
            <a:r>
              <a:rPr lang="en-GB" dirty="0" smtClean="0"/>
              <a:t>course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  <a:endParaRPr lang="en-GB" dirty="0">
              <a:latin typeface="Arial for Autograph Uni" panose="020B0604020202020204" pitchFamily="34" charset="-78"/>
              <a:cs typeface="Arial for Autograph Uni" panose="020B0604020202020204" pitchFamily="34" charset="-78"/>
            </a:endParaRP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 smtClean="0"/>
              <a:t>How </a:t>
            </a:r>
            <a:r>
              <a:rPr lang="en-GB" dirty="0"/>
              <a:t>your </a:t>
            </a:r>
            <a:r>
              <a:rPr lang="en-GB" dirty="0" smtClean="0"/>
              <a:t>studies </a:t>
            </a:r>
            <a:r>
              <a:rPr lang="en-GB" dirty="0"/>
              <a:t>relate to the </a:t>
            </a:r>
            <a:r>
              <a:rPr lang="en-GB" dirty="0" smtClean="0"/>
              <a:t>course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  <a:endParaRPr lang="en-GB" dirty="0">
              <a:latin typeface="Arial for Autograph Uni" panose="020B0604020202020204" pitchFamily="34" charset="-78"/>
              <a:cs typeface="Arial for Autograph Uni" panose="020B0604020202020204" pitchFamily="34" charset="-78"/>
            </a:endParaRP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 smtClean="0"/>
              <a:t>What other activities demonstrate </a:t>
            </a:r>
            <a:r>
              <a:rPr lang="en-GB" dirty="0"/>
              <a:t>your interest in the </a:t>
            </a:r>
            <a:r>
              <a:rPr lang="en-GB" dirty="0" smtClean="0"/>
              <a:t>course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  <a:endParaRPr lang="en-GB" dirty="0">
              <a:latin typeface="Arial for Autograph Uni" panose="020B0604020202020204" pitchFamily="34" charset="-78"/>
              <a:cs typeface="Arial for Autograph Uni" panose="020B0604020202020204" pitchFamily="34" charset="-78"/>
            </a:endParaRP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 smtClean="0"/>
              <a:t>What appropriate skills </a:t>
            </a:r>
            <a:r>
              <a:rPr lang="en-GB" dirty="0"/>
              <a:t>you have </a:t>
            </a:r>
            <a:r>
              <a:rPr lang="en-GB" dirty="0" smtClean="0"/>
              <a:t>for the course</a:t>
            </a:r>
            <a:r>
              <a:rPr lang="en-GB" dirty="0"/>
              <a:t> </a:t>
            </a:r>
            <a:r>
              <a:rPr lang="en-GB" dirty="0" smtClean="0"/>
              <a:t>and for </a:t>
            </a:r>
            <a:r>
              <a:rPr lang="en-GB" dirty="0"/>
              <a:t>life at </a:t>
            </a:r>
            <a:r>
              <a:rPr lang="en-GB" dirty="0" smtClean="0"/>
              <a:t>university</a:t>
            </a:r>
            <a:r>
              <a:rPr lang="en-GB" dirty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 smtClean="0"/>
              <a:t>What relevant work </a:t>
            </a:r>
            <a:r>
              <a:rPr lang="en-GB" dirty="0"/>
              <a:t>experience </a:t>
            </a:r>
            <a:r>
              <a:rPr lang="en-GB" dirty="0" smtClean="0"/>
              <a:t>(paid or otherwise) have you undertaken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  <a:endParaRPr lang="en-GB" dirty="0" smtClean="0"/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 smtClean="0"/>
              <a:t>What hobbies and </a:t>
            </a:r>
            <a:r>
              <a:rPr lang="en-GB" dirty="0"/>
              <a:t>interests </a:t>
            </a:r>
            <a:r>
              <a:rPr lang="en-GB" dirty="0" smtClean="0"/>
              <a:t>do you have that demonstrate the skills and abilities required </a:t>
            </a:r>
            <a:r>
              <a:rPr lang="en-GB" dirty="0"/>
              <a:t>for your </a:t>
            </a:r>
            <a:r>
              <a:rPr lang="en-GB" dirty="0" smtClean="0"/>
              <a:t>course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  <a:endParaRPr lang="en-GB" dirty="0"/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dirty="0" smtClean="0"/>
              <a:t>How </a:t>
            </a:r>
            <a:r>
              <a:rPr lang="en-GB" dirty="0"/>
              <a:t>does the course relate to what you want to do in the </a:t>
            </a:r>
            <a:r>
              <a:rPr lang="en-GB" dirty="0" smtClean="0"/>
              <a:t>future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  <a:endParaRPr lang="en-GB" dirty="0">
              <a:solidFill>
                <a:schemeClr val="tx1"/>
              </a:solidFill>
            </a:endParaRPr>
          </a:p>
          <a:p>
            <a:pPr marL="0" indent="0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986338" algn="l"/>
              </a:tabLst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l="8593" t="19559" r="6337" b="3857"/>
          <a:stretch>
            <a:fillRect/>
          </a:stretch>
        </p:blipFill>
        <p:spPr bwMode="auto">
          <a:xfrm>
            <a:off x="427762" y="4390772"/>
            <a:ext cx="2730217" cy="169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 l="43931" t="51653" r="27712" b="20110"/>
          <a:stretch>
            <a:fillRect/>
          </a:stretch>
        </p:blipFill>
        <p:spPr bwMode="auto">
          <a:xfrm>
            <a:off x="6172939" y="4390772"/>
            <a:ext cx="2648661" cy="183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/>
          <p:cNvPicPr>
            <a:picLocks/>
          </p:cNvPicPr>
          <p:nvPr/>
        </p:nvPicPr>
        <p:blipFill>
          <a:blip r:embed="rId4" cstate="print"/>
          <a:srcRect l="12352" t="19697" r="10204" b="3857"/>
          <a:stretch>
            <a:fillRect/>
          </a:stretch>
        </p:blipFill>
        <p:spPr bwMode="auto">
          <a:xfrm>
            <a:off x="3157979" y="4998469"/>
            <a:ext cx="3044397" cy="169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7762" y="3427166"/>
            <a:ext cx="8393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www.ucas.com/personalstatement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762" y="2202972"/>
            <a:ext cx="8423275" cy="105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4986338" algn="l"/>
              </a:tabLst>
              <a:defRPr/>
            </a:pPr>
            <a:r>
              <a:rPr lang="en-GB" dirty="0"/>
              <a:t>Guidance on completing the Personal Statement will be covered in </a:t>
            </a:r>
            <a:r>
              <a:rPr lang="en-GB" dirty="0">
                <a:solidFill>
                  <a:srgbClr val="FF0000"/>
                </a:solidFill>
              </a:rPr>
              <a:t>PSE</a:t>
            </a:r>
            <a:r>
              <a:rPr lang="en-GB" dirty="0"/>
              <a:t> and University Student Services staff </a:t>
            </a:r>
            <a:r>
              <a:rPr lang="en-GB" dirty="0" smtClean="0"/>
              <a:t>are </a:t>
            </a:r>
            <a:r>
              <a:rPr lang="en-GB" dirty="0"/>
              <a:t>invited </a:t>
            </a:r>
            <a:r>
              <a:rPr lang="en-GB" dirty="0" smtClean="0"/>
              <a:t>in each year to deliver </a:t>
            </a: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Personal Statement </a:t>
            </a:r>
            <a:r>
              <a:rPr lang="en-GB" dirty="0" smtClean="0">
                <a:solidFill>
                  <a:srgbClr val="FF0000"/>
                </a:solidFill>
              </a:rPr>
              <a:t>Workshop</a:t>
            </a:r>
            <a:r>
              <a:rPr lang="en-GB" dirty="0" smtClean="0"/>
              <a:t> </a:t>
            </a:r>
            <a:r>
              <a:rPr lang="en-GB" dirty="0"/>
              <a:t>i</a:t>
            </a:r>
            <a:r>
              <a:rPr lang="en-GB" dirty="0" smtClean="0"/>
              <a:t>n school</a:t>
            </a:r>
            <a:r>
              <a:rPr lang="en-GB" dirty="0"/>
              <a:t>.</a:t>
            </a:r>
            <a:endParaRPr lang="en-GB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996488"/>
            <a:ext cx="6844699" cy="895138"/>
          </a:xfrm>
        </p:spPr>
        <p:txBody>
          <a:bodyPr/>
          <a:lstStyle/>
          <a:p>
            <a:r>
              <a:rPr lang="en-GB" dirty="0" smtClean="0"/>
              <a:t> Personal Statement Support</a:t>
            </a:r>
            <a:endParaRPr lang="en-GB" dirty="0"/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6369"/>
            <a:ext cx="6508377" cy="979714"/>
          </a:xfrm>
        </p:spPr>
        <p:txBody>
          <a:bodyPr/>
          <a:lstStyle/>
          <a:p>
            <a:r>
              <a:rPr lang="en-GB" sz="3200" dirty="0" smtClean="0"/>
              <a:t>UCAS Submission Deadlines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8947"/>
            <a:ext cx="2214287" cy="4806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 Octo</a:t>
            </a:r>
            <a:r>
              <a:rPr lang="en-GB" b="1" dirty="0" smtClean="0">
                <a:solidFill>
                  <a:schemeClr val="tx2"/>
                </a:solidFill>
              </a:rPr>
              <a:t>ber   -</a:t>
            </a:r>
          </a:p>
          <a:p>
            <a:pPr marL="0" indent="0">
              <a:buNone/>
            </a:pPr>
            <a:endParaRPr lang="en-GB" b="1" dirty="0" smtClean="0"/>
          </a:p>
          <a:p>
            <a:pPr>
              <a:lnSpc>
                <a:spcPct val="50000"/>
              </a:lnSpc>
            </a:pPr>
            <a:r>
              <a:rPr lang="en-GB" b="1" dirty="0" smtClean="0"/>
              <a:t>15</a:t>
            </a:r>
            <a:r>
              <a:rPr lang="en-GB" b="1" baseline="30000" dirty="0" smtClean="0"/>
              <a:t>th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tx2"/>
                </a:solidFill>
              </a:rPr>
              <a:t>October -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  <a:p>
            <a:r>
              <a:rPr lang="en-GB" b="1" dirty="0" smtClean="0"/>
              <a:t>15</a:t>
            </a:r>
            <a:r>
              <a:rPr lang="en-GB" b="1" baseline="30000" dirty="0" smtClean="0"/>
              <a:t>th</a:t>
            </a:r>
            <a:r>
              <a:rPr lang="en-GB" b="1" dirty="0" smtClean="0"/>
              <a:t> January  -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671486" y="1938947"/>
            <a:ext cx="64725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Conservatoire </a:t>
            </a:r>
            <a:r>
              <a:rPr lang="en-GB" sz="2000" b="1" dirty="0">
                <a:solidFill>
                  <a:srgbClr val="FF0000"/>
                </a:solidFill>
              </a:rPr>
              <a:t>Applications</a:t>
            </a:r>
            <a:r>
              <a:rPr lang="en-GB" sz="2000" b="1" dirty="0">
                <a:solidFill>
                  <a:srgbClr val="C00202"/>
                </a:solidFill>
              </a:rPr>
              <a:t> </a:t>
            </a:r>
            <a:r>
              <a:rPr lang="en-GB" sz="2000" dirty="0" smtClean="0"/>
              <a:t>- </a:t>
            </a:r>
            <a:r>
              <a:rPr lang="en-GB" sz="2000" dirty="0"/>
              <a:t>Most Music courses </a:t>
            </a:r>
          </a:p>
          <a:p>
            <a:r>
              <a:rPr lang="en-GB" sz="2000" dirty="0"/>
              <a:t>    	</a:t>
            </a:r>
            <a:endParaRPr lang="en-GB" sz="2000" dirty="0" smtClean="0"/>
          </a:p>
          <a:p>
            <a:r>
              <a:rPr lang="en-GB" sz="2000" dirty="0" smtClean="0"/>
              <a:t>             </a:t>
            </a:r>
            <a:r>
              <a:rPr lang="en-GB" sz="2000" dirty="0"/>
              <a:t>	</a:t>
            </a:r>
            <a:r>
              <a:rPr lang="en-GB" sz="2000" dirty="0" smtClean="0"/>
              <a:t> </a:t>
            </a: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Early </a:t>
            </a:r>
            <a:r>
              <a:rPr lang="en-GB" sz="2000" b="1" dirty="0">
                <a:solidFill>
                  <a:srgbClr val="FF0000"/>
                </a:solidFill>
              </a:rPr>
              <a:t>Applications </a:t>
            </a:r>
            <a:r>
              <a:rPr lang="en-GB" sz="2000" dirty="0"/>
              <a:t>- Oxford </a:t>
            </a:r>
            <a:r>
              <a:rPr lang="en-GB" sz="2000" dirty="0">
                <a:solidFill>
                  <a:srgbClr val="FF0000"/>
                </a:solidFill>
              </a:rPr>
              <a:t>or</a:t>
            </a:r>
            <a:r>
              <a:rPr lang="en-GB" sz="2000" dirty="0"/>
              <a:t> Cambridge </a:t>
            </a:r>
            <a:r>
              <a:rPr lang="en-GB" sz="2000" dirty="0" smtClean="0"/>
              <a:t>&amp; Medicine</a:t>
            </a:r>
            <a:r>
              <a:rPr lang="en-GB" sz="2000" dirty="0"/>
              <a:t>, Dentistry &amp; Veterinary courses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b="1" dirty="0" smtClean="0">
                <a:solidFill>
                  <a:srgbClr val="FF0000"/>
                </a:solidFill>
              </a:rPr>
              <a:t>General </a:t>
            </a:r>
            <a:r>
              <a:rPr lang="en-GB" sz="2000" b="1" dirty="0">
                <a:solidFill>
                  <a:srgbClr val="FF0000"/>
                </a:solidFill>
              </a:rPr>
              <a:t>Applications </a:t>
            </a:r>
            <a:r>
              <a:rPr lang="en-GB" sz="2000" dirty="0" smtClean="0"/>
              <a:t>- </a:t>
            </a:r>
            <a:r>
              <a:rPr lang="en-GB" sz="2000" dirty="0"/>
              <a:t>Most </a:t>
            </a:r>
            <a:r>
              <a:rPr lang="en-GB" sz="2000" dirty="0" smtClean="0"/>
              <a:t>Undergraduate </a:t>
            </a:r>
            <a:r>
              <a:rPr lang="en-GB" sz="2000" dirty="0"/>
              <a:t>courses	</a:t>
            </a:r>
            <a:r>
              <a:rPr lang="en-GB" sz="2000" dirty="0" smtClean="0"/>
              <a:t>                                       </a:t>
            </a:r>
          </a:p>
          <a:p>
            <a:endParaRPr lang="en-GB" sz="800" dirty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Conservatoire </a:t>
            </a:r>
            <a:r>
              <a:rPr lang="en-GB" sz="2000" b="1" dirty="0">
                <a:solidFill>
                  <a:srgbClr val="FF0000"/>
                </a:solidFill>
              </a:rPr>
              <a:t>Applications </a:t>
            </a:r>
            <a:r>
              <a:rPr lang="en-GB" sz="2000" dirty="0"/>
              <a:t>- Most </a:t>
            </a:r>
            <a:r>
              <a:rPr lang="en-GB" sz="2000" dirty="0" smtClean="0"/>
              <a:t>Dance</a:t>
            </a:r>
            <a:r>
              <a:rPr lang="en-GB" sz="2000" dirty="0"/>
              <a:t>, </a:t>
            </a:r>
            <a:r>
              <a:rPr lang="en-GB" sz="2000" dirty="0" smtClean="0"/>
              <a:t>Drama     or </a:t>
            </a:r>
            <a:r>
              <a:rPr lang="en-GB" sz="2000" dirty="0"/>
              <a:t>Screen </a:t>
            </a:r>
            <a:r>
              <a:rPr lang="en-GB" sz="2000" dirty="0" smtClean="0"/>
              <a:t>Production courses</a:t>
            </a:r>
            <a:endParaRPr lang="en-GB" sz="2000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9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641979"/>
            <a:ext cx="6508377" cy="1378779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Completion Deadlines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2204486"/>
            <a:ext cx="8253311" cy="39779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/>
              <a:t>Completed applications can be submitted from 5</a:t>
            </a:r>
            <a:r>
              <a:rPr lang="en-GB" sz="2200" baseline="30000" dirty="0"/>
              <a:t>th</a:t>
            </a:r>
            <a:r>
              <a:rPr lang="en-GB" sz="2200" dirty="0"/>
              <a:t> </a:t>
            </a:r>
            <a:r>
              <a:rPr lang="en-GB" sz="2200" dirty="0" smtClean="0"/>
              <a:t>September however </a:t>
            </a:r>
            <a:r>
              <a:rPr lang="en-GB" sz="2200" dirty="0">
                <a:solidFill>
                  <a:schemeClr val="tx1"/>
                </a:solidFill>
              </a:rPr>
              <a:t>d</a:t>
            </a:r>
            <a:r>
              <a:rPr lang="en-GB" sz="2200" dirty="0" smtClean="0">
                <a:solidFill>
                  <a:schemeClr val="tx1"/>
                </a:solidFill>
              </a:rPr>
              <a:t>eadlines set in school are </a:t>
            </a:r>
            <a:r>
              <a:rPr lang="en-GB" sz="2200" dirty="0" smtClean="0">
                <a:solidFill>
                  <a:srgbClr val="FF0000"/>
                </a:solidFill>
              </a:rPr>
              <a:t>earlier</a:t>
            </a:r>
            <a:r>
              <a:rPr lang="en-GB" sz="2200" dirty="0" smtClean="0">
                <a:solidFill>
                  <a:schemeClr val="tx1"/>
                </a:solidFill>
              </a:rPr>
              <a:t> than published UCAS dates.</a:t>
            </a:r>
            <a:endParaRPr lang="en-GB" sz="16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Subject reports are required </a:t>
            </a:r>
            <a:r>
              <a:rPr lang="en-GB" sz="1800" dirty="0">
                <a:solidFill>
                  <a:schemeClr val="tx1"/>
                </a:solidFill>
              </a:rPr>
              <a:t>from current </a:t>
            </a:r>
            <a:r>
              <a:rPr lang="en-GB" sz="1800" dirty="0" smtClean="0">
                <a:solidFill>
                  <a:schemeClr val="tx1"/>
                </a:solidFill>
              </a:rPr>
              <a:t>teachers in all curricular areas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Qualifications are verified and predicted grades obtained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Individual references are written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A </a:t>
            </a:r>
            <a:r>
              <a:rPr lang="en-GB" sz="1800" dirty="0">
                <a:solidFill>
                  <a:schemeClr val="tx1"/>
                </a:solidFill>
              </a:rPr>
              <a:t>significant amount of applications are </a:t>
            </a:r>
            <a:r>
              <a:rPr lang="en-GB" sz="1800" dirty="0" smtClean="0">
                <a:solidFill>
                  <a:schemeClr val="tx1"/>
                </a:solidFill>
              </a:rPr>
              <a:t>managed by each Guidance Teacher </a:t>
            </a:r>
            <a:r>
              <a:rPr lang="en-GB" sz="1800" dirty="0">
                <a:solidFill>
                  <a:schemeClr val="tx1"/>
                </a:solidFill>
              </a:rPr>
              <a:t>(typically between 15-</a:t>
            </a:r>
            <a:r>
              <a:rPr lang="en-GB" sz="1800" dirty="0" smtClean="0">
                <a:solidFill>
                  <a:schemeClr val="tx1"/>
                </a:solidFill>
              </a:rPr>
              <a:t>20).  </a:t>
            </a: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       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22" y="964516"/>
            <a:ext cx="6743326" cy="713397"/>
          </a:xfrm>
        </p:spPr>
        <p:txBody>
          <a:bodyPr/>
          <a:lstStyle/>
          <a:p>
            <a:r>
              <a:rPr lang="en-GB" dirty="0" smtClean="0">
                <a:cs typeface="Abadi MT Condensed Extra Bold"/>
              </a:rPr>
              <a:t>Completion Deadlines</a:t>
            </a:r>
            <a:endParaRPr lang="en-GB" dirty="0"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6058"/>
            <a:ext cx="9143999" cy="4601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/>
              <a:t>Your submission deadline will depend on what courses you are making application to.</a:t>
            </a:r>
          </a:p>
          <a:p>
            <a:pPr marL="0" indent="0" algn="ctr">
              <a:buNone/>
            </a:pPr>
            <a:r>
              <a:rPr lang="en-GB" sz="2400" dirty="0" smtClean="0"/>
              <a:t>                            </a:t>
            </a:r>
          </a:p>
          <a:p>
            <a:pPr marL="0" indent="0" algn="ctr">
              <a:buNone/>
            </a:pPr>
            <a:r>
              <a:rPr lang="en-GB" sz="2400" dirty="0" smtClean="0"/>
              <a:t>There are </a:t>
            </a:r>
            <a:r>
              <a:rPr lang="en-GB" sz="2400" dirty="0" smtClean="0">
                <a:solidFill>
                  <a:schemeClr val="accent1"/>
                </a:solidFill>
              </a:rPr>
              <a:t>3 different </a:t>
            </a:r>
            <a:r>
              <a:rPr lang="en-GB" sz="2400" dirty="0" smtClean="0"/>
              <a:t>application categories; 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/>
                </a:solidFill>
              </a:rPr>
              <a:t>Early Applications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chemeClr val="accent1"/>
                </a:solidFill>
              </a:rPr>
              <a:t>Conservatoire Applications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/>
                </a:solidFill>
              </a:rPr>
              <a:t>General Applications</a:t>
            </a:r>
            <a:endParaRPr lang="en-GB" sz="9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GB" sz="2400" dirty="0" smtClean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82" y="51215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806824"/>
          </a:xfrm>
        </p:spPr>
        <p:txBody>
          <a:bodyPr anchor="ctr"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Early Application Deadlines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7" y="2323322"/>
            <a:ext cx="8624048" cy="4534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Applications for </a:t>
            </a:r>
            <a:r>
              <a:rPr lang="en-GB" b="1" u="sng" dirty="0" smtClean="0">
                <a:solidFill>
                  <a:schemeClr val="accent1"/>
                </a:solidFill>
              </a:rPr>
              <a:t>all</a:t>
            </a:r>
            <a:r>
              <a:rPr lang="en-GB" dirty="0" smtClean="0"/>
              <a:t> </a:t>
            </a:r>
            <a:r>
              <a:rPr lang="en-GB" dirty="0"/>
              <a:t>courses at </a:t>
            </a:r>
            <a:r>
              <a:rPr lang="en-GB" b="1" dirty="0">
                <a:solidFill>
                  <a:schemeClr val="accent1"/>
                </a:solidFill>
              </a:rPr>
              <a:t>Oxford</a:t>
            </a:r>
            <a:r>
              <a:rPr lang="en-GB" dirty="0"/>
              <a:t> </a:t>
            </a:r>
            <a:r>
              <a:rPr lang="en-GB" u="sng" dirty="0" smtClean="0"/>
              <a:t>or</a:t>
            </a:r>
            <a:r>
              <a:rPr lang="en-GB" dirty="0" smtClean="0"/>
              <a:t> </a:t>
            </a:r>
            <a:r>
              <a:rPr lang="en-GB" b="1" dirty="0">
                <a:solidFill>
                  <a:schemeClr val="accent1"/>
                </a:solidFill>
              </a:rPr>
              <a:t>Cambridge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/>
              <a:t>and</a:t>
            </a:r>
            <a:r>
              <a:rPr lang="en-GB" b="1" dirty="0"/>
              <a:t> </a:t>
            </a:r>
            <a:r>
              <a:rPr lang="en-GB" b="1" u="sng" dirty="0">
                <a:solidFill>
                  <a:schemeClr val="accent1"/>
                </a:solidFill>
              </a:rPr>
              <a:t>most</a:t>
            </a:r>
            <a:r>
              <a:rPr lang="en-GB" b="1" dirty="0"/>
              <a:t> </a:t>
            </a:r>
            <a:r>
              <a:rPr lang="en-GB" b="1" dirty="0">
                <a:solidFill>
                  <a:schemeClr val="accent1"/>
                </a:solidFill>
              </a:rPr>
              <a:t>Medical</a:t>
            </a:r>
            <a:r>
              <a:rPr lang="en-GB" dirty="0"/>
              <a:t>, </a:t>
            </a:r>
            <a:r>
              <a:rPr lang="en-GB" b="1" dirty="0">
                <a:solidFill>
                  <a:schemeClr val="accent1"/>
                </a:solidFill>
              </a:rPr>
              <a:t>Dental</a:t>
            </a:r>
            <a:r>
              <a:rPr lang="en-GB" dirty="0"/>
              <a:t> and </a:t>
            </a:r>
            <a:r>
              <a:rPr lang="en-GB" b="1" dirty="0">
                <a:solidFill>
                  <a:schemeClr val="accent1"/>
                </a:solidFill>
              </a:rPr>
              <a:t>Veterinary</a:t>
            </a:r>
            <a:r>
              <a:rPr lang="en-GB" dirty="0"/>
              <a:t> </a:t>
            </a:r>
            <a:r>
              <a:rPr lang="en-GB" dirty="0" smtClean="0"/>
              <a:t>courses have </a:t>
            </a:r>
            <a:r>
              <a:rPr lang="en-GB" b="1" u="sng" dirty="0" smtClean="0">
                <a:solidFill>
                  <a:schemeClr val="accent1"/>
                </a:solidFill>
              </a:rPr>
              <a:t>early</a:t>
            </a:r>
            <a:r>
              <a:rPr lang="en-GB" dirty="0" smtClean="0"/>
              <a:t> deadlines and must be sent through UCAS Apply to your Guidance teacher by:</a:t>
            </a:r>
          </a:p>
          <a:p>
            <a:pPr marL="0" indent="0" algn="ctr">
              <a:buNone/>
            </a:pPr>
            <a:endParaRPr lang="en-GB" sz="800" b="1" u="sng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3000" b="1" u="sng" dirty="0" smtClean="0">
                <a:solidFill>
                  <a:schemeClr val="accent1"/>
                </a:solidFill>
              </a:rPr>
              <a:t>Monday 1</a:t>
            </a:r>
            <a:r>
              <a:rPr lang="en-GB" sz="3000" b="1" u="sng" baseline="30000" dirty="0" smtClean="0">
                <a:solidFill>
                  <a:schemeClr val="accent1"/>
                </a:solidFill>
              </a:rPr>
              <a:t>St</a:t>
            </a:r>
            <a:r>
              <a:rPr lang="en-GB" sz="3000" b="1" u="sng" dirty="0" smtClean="0">
                <a:solidFill>
                  <a:schemeClr val="accent1"/>
                </a:solidFill>
              </a:rPr>
              <a:t> </a:t>
            </a:r>
            <a:r>
              <a:rPr lang="en-GB" sz="3000" b="1" u="sng" dirty="0">
                <a:solidFill>
                  <a:schemeClr val="accent1"/>
                </a:solidFill>
              </a:rPr>
              <a:t>October</a:t>
            </a:r>
            <a:endParaRPr lang="en-GB" sz="3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200" dirty="0" smtClean="0"/>
          </a:p>
          <a:p>
            <a:pPr marL="0" indent="0" algn="ctr"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Personal </a:t>
            </a:r>
            <a:r>
              <a:rPr lang="en-GB" sz="2200" b="1" dirty="0">
                <a:solidFill>
                  <a:schemeClr val="accent1"/>
                </a:solidFill>
              </a:rPr>
              <a:t>Statement deadlines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smtClean="0"/>
              <a:t>for the above courses must be </a:t>
            </a:r>
            <a:r>
              <a:rPr lang="en-GB" sz="2200" b="1" u="sng" dirty="0">
                <a:solidFill>
                  <a:schemeClr val="accent1"/>
                </a:solidFill>
              </a:rPr>
              <a:t>AGREED</a:t>
            </a:r>
            <a:r>
              <a:rPr lang="en-GB" sz="2200" dirty="0"/>
              <a:t> with your Guidance Teacher </a:t>
            </a:r>
            <a:r>
              <a:rPr lang="en-GB" sz="2200" b="1" u="sng" dirty="0" smtClean="0">
                <a:solidFill>
                  <a:schemeClr val="accent1"/>
                </a:solidFill>
              </a:rPr>
              <a:t>ASAP</a:t>
            </a:r>
            <a:r>
              <a:rPr lang="en-GB" sz="2200" dirty="0" smtClean="0">
                <a:solidFill>
                  <a:schemeClr val="tx1"/>
                </a:solidFill>
              </a:rPr>
              <a:t>.</a:t>
            </a:r>
            <a:r>
              <a:rPr lang="en-GB" sz="2200" dirty="0" smtClean="0"/>
              <a:t>               </a:t>
            </a:r>
          </a:p>
          <a:p>
            <a:pPr marL="0" indent="0" algn="ctr">
              <a:buNone/>
            </a:pPr>
            <a:endParaRPr lang="en-GB" sz="3000" dirty="0"/>
          </a:p>
          <a:p>
            <a:endParaRPr lang="en-GB" sz="3000" dirty="0" smtClean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25" y="0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89" y="1123406"/>
            <a:ext cx="7022220" cy="806824"/>
          </a:xfrm>
        </p:spPr>
        <p:txBody>
          <a:bodyPr anchor="ctr"/>
          <a:lstStyle/>
          <a:p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 smtClean="0"/>
              <a:t>Conservatoire Application Deadlines</a:t>
            </a:r>
            <a:br>
              <a:rPr lang="en-GB" sz="3000" dirty="0" smtClean="0"/>
            </a:b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7" y="2323322"/>
            <a:ext cx="8624048" cy="4534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/>
              <a:t>Application deadlines for </a:t>
            </a:r>
            <a:r>
              <a:rPr lang="en-GB" sz="2200" b="1" dirty="0" smtClean="0">
                <a:solidFill>
                  <a:schemeClr val="accent1"/>
                </a:solidFill>
              </a:rPr>
              <a:t>Performing Arts </a:t>
            </a:r>
            <a:r>
              <a:rPr lang="en-GB" sz="2200" dirty="0" smtClean="0"/>
              <a:t>courses through </a:t>
            </a:r>
            <a:r>
              <a:rPr lang="en-GB" sz="2200" b="1" dirty="0" smtClean="0">
                <a:solidFill>
                  <a:schemeClr val="accent1"/>
                </a:solidFill>
              </a:rPr>
              <a:t>UCAS Conservatoires Apply</a:t>
            </a:r>
            <a:r>
              <a:rPr lang="en-GB" sz="2200" dirty="0" smtClean="0">
                <a:solidFill>
                  <a:schemeClr val="accent1"/>
                </a:solidFill>
              </a:rPr>
              <a:t> </a:t>
            </a:r>
            <a:r>
              <a:rPr lang="en-GB" sz="2200" dirty="0" smtClean="0"/>
              <a:t>vary greatly. </a:t>
            </a:r>
          </a:p>
          <a:p>
            <a:pPr marL="0" indent="0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2200" dirty="0" smtClean="0"/>
              <a:t>Check individual course details carefully as you are responsible for </a:t>
            </a:r>
            <a:r>
              <a:rPr lang="en-GB" sz="2200" b="1" u="sng" dirty="0" smtClean="0">
                <a:solidFill>
                  <a:schemeClr val="accent1"/>
                </a:solidFill>
              </a:rPr>
              <a:t>all stages</a:t>
            </a:r>
            <a:r>
              <a:rPr lang="en-GB" sz="2200" dirty="0" smtClean="0">
                <a:solidFill>
                  <a:schemeClr val="accent1"/>
                </a:solidFill>
              </a:rPr>
              <a:t> </a:t>
            </a:r>
            <a:r>
              <a:rPr lang="en-GB" sz="2200" dirty="0" smtClean="0"/>
              <a:t>of your own application. </a:t>
            </a:r>
          </a:p>
          <a:p>
            <a:pPr marL="0" indent="0" algn="ctr">
              <a:buNone/>
            </a:pPr>
            <a:endParaRPr lang="en-GB" sz="800" dirty="0" smtClean="0"/>
          </a:p>
          <a:p>
            <a:pPr marL="0" indent="0" algn="ctr"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Personal </a:t>
            </a:r>
            <a:r>
              <a:rPr lang="en-GB" sz="2200" b="1" dirty="0">
                <a:solidFill>
                  <a:schemeClr val="accent1"/>
                </a:solidFill>
              </a:rPr>
              <a:t>Statement deadlines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smtClean="0"/>
              <a:t>for the above courses must </a:t>
            </a:r>
            <a:r>
              <a:rPr lang="en-GB" sz="2200" dirty="0"/>
              <a:t>be discussed and </a:t>
            </a:r>
            <a:r>
              <a:rPr lang="en-GB" sz="2200" b="1" u="sng" dirty="0">
                <a:solidFill>
                  <a:schemeClr val="accent1"/>
                </a:solidFill>
              </a:rPr>
              <a:t>AGREED</a:t>
            </a:r>
            <a:r>
              <a:rPr lang="en-GB" sz="2200" dirty="0"/>
              <a:t> with your Guidance </a:t>
            </a:r>
            <a:r>
              <a:rPr lang="en-GB" sz="2200" dirty="0" smtClean="0"/>
              <a:t>Teacher</a:t>
            </a:r>
            <a:r>
              <a:rPr lang="en-GB" sz="2200" dirty="0" smtClean="0">
                <a:solidFill>
                  <a:schemeClr val="tx1"/>
                </a:solidFill>
              </a:rPr>
              <a:t>.</a:t>
            </a:r>
            <a:r>
              <a:rPr lang="en-GB" sz="2200" dirty="0" smtClean="0"/>
              <a:t>               </a:t>
            </a:r>
          </a:p>
          <a:p>
            <a:pPr marL="0" indent="0" algn="ctr">
              <a:buNone/>
            </a:pPr>
            <a:endParaRPr lang="en-GB" sz="3000" dirty="0"/>
          </a:p>
          <a:p>
            <a:endParaRPr lang="en-GB" sz="3000" dirty="0" smtClean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25" y="0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914400"/>
            <a:ext cx="6691256" cy="979714"/>
          </a:xfrm>
        </p:spPr>
        <p:txBody>
          <a:bodyPr/>
          <a:lstStyle/>
          <a:p>
            <a:r>
              <a:rPr lang="en-GB" sz="3200" smtClean="0"/>
              <a:t>General Application Deadlines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89" y="2339616"/>
            <a:ext cx="8833346" cy="4730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Applications to </a:t>
            </a:r>
            <a:r>
              <a:rPr lang="en-GB" sz="2400" b="1" dirty="0" smtClean="0">
                <a:solidFill>
                  <a:schemeClr val="accent1"/>
                </a:solidFill>
              </a:rPr>
              <a:t>all other </a:t>
            </a:r>
            <a:r>
              <a:rPr lang="en-GB" sz="2400" dirty="0" smtClean="0">
                <a:solidFill>
                  <a:schemeClr val="tx1"/>
                </a:solidFill>
              </a:rPr>
              <a:t>courses must meet the following deadlines;</a:t>
            </a:r>
          </a:p>
          <a:p>
            <a:pPr marL="0" indent="0">
              <a:buNone/>
            </a:pPr>
            <a:endParaRPr lang="en-GB" sz="800" dirty="0" smtClean="0">
              <a:solidFill>
                <a:srgbClr val="000000"/>
              </a:solidFill>
            </a:endParaRPr>
          </a:p>
          <a:p>
            <a:r>
              <a:rPr lang="en-GB" sz="2400" b="1" dirty="0" smtClean="0">
                <a:solidFill>
                  <a:schemeClr val="accent1"/>
                </a:solidFill>
              </a:rPr>
              <a:t>Fri 26</a:t>
            </a:r>
            <a:r>
              <a:rPr lang="en-GB" sz="2400" b="1" baseline="30000" dirty="0" smtClean="0">
                <a:solidFill>
                  <a:schemeClr val="accent1"/>
                </a:solidFill>
              </a:rPr>
              <a:t>th</a:t>
            </a:r>
            <a:r>
              <a:rPr lang="en-GB" sz="2400" b="1" dirty="0" smtClean="0">
                <a:solidFill>
                  <a:schemeClr val="accent1"/>
                </a:solidFill>
              </a:rPr>
              <a:t> October </a:t>
            </a:r>
            <a:r>
              <a:rPr lang="en-GB" sz="2400" dirty="0" smtClean="0"/>
              <a:t>– Final date to submit a draft Personal Statement to your Guidance Teacher for feedback.</a:t>
            </a:r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sz="2400" b="1" dirty="0" smtClean="0">
                <a:solidFill>
                  <a:schemeClr val="accent1"/>
                </a:solidFill>
              </a:rPr>
              <a:t>Fri 30</a:t>
            </a:r>
            <a:r>
              <a:rPr lang="en-GB" sz="2400" b="1" baseline="30000" dirty="0" smtClean="0">
                <a:solidFill>
                  <a:schemeClr val="accent1"/>
                </a:solidFill>
              </a:rPr>
              <a:t>th</a:t>
            </a:r>
            <a:r>
              <a:rPr lang="en-GB" sz="2400" b="1" dirty="0" smtClean="0">
                <a:solidFill>
                  <a:schemeClr val="accent1"/>
                </a:solidFill>
              </a:rPr>
              <a:t>  November </a:t>
            </a:r>
            <a:r>
              <a:rPr lang="en-GB" sz="2400" dirty="0" smtClean="0"/>
              <a:t>- Final date to send completed applications to your Guidance Teacher via UCAS Apply.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80" y="0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70" y="1282783"/>
            <a:ext cx="6648076" cy="631742"/>
          </a:xfrm>
        </p:spPr>
        <p:txBody>
          <a:bodyPr/>
          <a:lstStyle/>
          <a:p>
            <a:r>
              <a:rPr lang="en-GB" dirty="0" smtClean="0">
                <a:cs typeface="Abadi MT Condensed Extra Bold"/>
              </a:rPr>
              <a:t>Submission Deadlines</a:t>
            </a:r>
            <a:endParaRPr lang="en-GB" dirty="0"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2506732"/>
            <a:ext cx="4251762" cy="43512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4000" b="1" dirty="0" smtClean="0">
                <a:solidFill>
                  <a:schemeClr val="accent1"/>
                </a:solidFill>
              </a:rPr>
              <a:t>1</a:t>
            </a:r>
            <a:r>
              <a:rPr lang="en-GB" sz="4000" b="1" baseline="30000" dirty="0">
                <a:solidFill>
                  <a:schemeClr val="accent1"/>
                </a:solidFill>
              </a:rPr>
              <a:t>s</a:t>
            </a:r>
            <a:r>
              <a:rPr lang="en-GB" sz="4000" b="1" baseline="30000" dirty="0" smtClean="0">
                <a:solidFill>
                  <a:schemeClr val="accent1"/>
                </a:solidFill>
              </a:rPr>
              <a:t>t</a:t>
            </a:r>
            <a:r>
              <a:rPr lang="en-GB" sz="4000" b="1" dirty="0" smtClean="0">
                <a:solidFill>
                  <a:schemeClr val="accent1"/>
                </a:solidFill>
              </a:rPr>
              <a:t> October –</a:t>
            </a:r>
          </a:p>
          <a:p>
            <a:pPr marL="0" indent="0">
              <a:buNone/>
            </a:pPr>
            <a:endParaRPr lang="en-GB" sz="40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4000" b="1" dirty="0" smtClean="0">
                <a:solidFill>
                  <a:schemeClr val="accent1"/>
                </a:solidFill>
              </a:rPr>
              <a:t>26</a:t>
            </a:r>
            <a:r>
              <a:rPr lang="en-GB" sz="4000" b="1" baseline="30000" dirty="0" smtClean="0">
                <a:solidFill>
                  <a:schemeClr val="accent1"/>
                </a:solidFill>
              </a:rPr>
              <a:t>th</a:t>
            </a:r>
            <a:r>
              <a:rPr lang="en-GB" sz="4000" b="1" dirty="0" smtClean="0">
                <a:solidFill>
                  <a:schemeClr val="accent1"/>
                </a:solidFill>
              </a:rPr>
              <a:t> October –</a:t>
            </a:r>
          </a:p>
          <a:p>
            <a:pPr marL="0" indent="0">
              <a:buNone/>
            </a:pPr>
            <a:endParaRPr lang="en-GB" sz="40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4000" b="1" dirty="0" smtClean="0">
                <a:solidFill>
                  <a:schemeClr val="accent1"/>
                </a:solidFill>
              </a:rPr>
              <a:t>30</a:t>
            </a:r>
            <a:r>
              <a:rPr lang="en-GB" sz="4000" b="1" baseline="30000" dirty="0" smtClean="0">
                <a:solidFill>
                  <a:schemeClr val="accent1"/>
                </a:solidFill>
              </a:rPr>
              <a:t>th</a:t>
            </a:r>
            <a:r>
              <a:rPr lang="en-GB" sz="4000" b="1" dirty="0" smtClean="0">
                <a:solidFill>
                  <a:schemeClr val="accent1"/>
                </a:solidFill>
              </a:rPr>
              <a:t> November – </a:t>
            </a:r>
            <a:endParaRPr lang="en-GB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 	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63" y="12783"/>
            <a:ext cx="2531994" cy="1270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23280" y="2777178"/>
            <a:ext cx="4867646" cy="116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55037" y="2777178"/>
            <a:ext cx="472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Applications to </a:t>
            </a:r>
            <a:r>
              <a:rPr lang="en-GB" sz="2000" dirty="0" smtClean="0"/>
              <a:t>Ox-Bridge </a:t>
            </a:r>
            <a:r>
              <a:rPr lang="en-GB" sz="2000" dirty="0"/>
              <a:t>as well as all Medicine, Dentistry </a:t>
            </a:r>
            <a:r>
              <a:rPr lang="en-GB" sz="2000" dirty="0" smtClean="0"/>
              <a:t>&amp; Veterinary courses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55037" y="4096287"/>
            <a:ext cx="4452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Personal Statement Drafts (General Applications)</a:t>
            </a:r>
          </a:p>
          <a:p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55037" y="5384809"/>
            <a:ext cx="445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General Applications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7898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98376"/>
            <a:ext cx="8373036" cy="34277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800" dirty="0" smtClean="0"/>
              <a:t>Alert </a:t>
            </a:r>
            <a:r>
              <a:rPr lang="en-GB" sz="2800" dirty="0"/>
              <a:t>your Guidance Teacher </a:t>
            </a:r>
            <a:r>
              <a:rPr lang="en-GB" sz="2800" dirty="0" smtClean="0"/>
              <a:t>on              </a:t>
            </a:r>
            <a:r>
              <a:rPr lang="en-GB" sz="2800" b="1" u="sng" dirty="0" smtClean="0">
                <a:solidFill>
                  <a:schemeClr val="accent1"/>
                </a:solidFill>
              </a:rPr>
              <a:t>Monday </a:t>
            </a:r>
            <a:r>
              <a:rPr lang="en-GB" sz="2800" b="1" u="sng" dirty="0">
                <a:solidFill>
                  <a:schemeClr val="accent1"/>
                </a:solidFill>
              </a:rPr>
              <a:t>7</a:t>
            </a:r>
            <a:r>
              <a:rPr lang="en-GB" sz="2800" b="1" u="sng" baseline="30000" dirty="0" smtClean="0">
                <a:solidFill>
                  <a:schemeClr val="accent1"/>
                </a:solidFill>
              </a:rPr>
              <a:t>th</a:t>
            </a:r>
            <a:r>
              <a:rPr lang="en-GB" sz="2800" b="1" u="sng" dirty="0" smtClean="0">
                <a:solidFill>
                  <a:schemeClr val="accent1"/>
                </a:solidFill>
              </a:rPr>
              <a:t> January</a:t>
            </a:r>
            <a:r>
              <a:rPr lang="en-GB" sz="2800" dirty="0" smtClean="0">
                <a:solidFill>
                  <a:schemeClr val="accent1"/>
                </a:solidFill>
              </a:rPr>
              <a:t>                                               </a:t>
            </a:r>
            <a:r>
              <a:rPr lang="en-GB" sz="2800" dirty="0" smtClean="0"/>
              <a:t>if you have submitted your application but have not received any UCAS            correspondence </a:t>
            </a:r>
            <a:r>
              <a:rPr lang="en-GB" sz="2800" dirty="0"/>
              <a:t>via text or </a:t>
            </a:r>
            <a:r>
              <a:rPr lang="en-GB" sz="2800" dirty="0" smtClean="0"/>
              <a:t>                               email to confirm receipt.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11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        </a:t>
            </a:r>
            <a:endParaRPr lang="en-GB" sz="11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/>
              <a:t/>
            </a:r>
            <a:br>
              <a:rPr lang="en-GB" sz="3200"/>
            </a:br>
            <a:r>
              <a:rPr lang="en-GB" sz="3200" smtClean="0"/>
              <a:t>Application Acknowledgment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12" y="0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1024"/>
            <a:ext cx="6508377" cy="690345"/>
          </a:xfrm>
        </p:spPr>
        <p:txBody>
          <a:bodyPr/>
          <a:lstStyle/>
          <a:p>
            <a:r>
              <a:rPr lang="en-GB" dirty="0"/>
              <a:t>U</a:t>
            </a:r>
            <a:r>
              <a:rPr lang="en-GB" dirty="0" smtClean="0"/>
              <a:t>CAS Apply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84981"/>
            <a:ext cx="8420752" cy="398583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1701800" algn="l"/>
                <a:tab pos="2954338" algn="l"/>
              </a:tabLst>
            </a:pPr>
            <a:r>
              <a:rPr lang="en-GB" sz="3800" dirty="0" smtClean="0">
                <a:solidFill>
                  <a:srgbClr val="FF0000"/>
                </a:solidFill>
              </a:rPr>
              <a:t>UCAS Apply</a:t>
            </a:r>
            <a:r>
              <a:rPr lang="en-GB" sz="3800" dirty="0" smtClean="0">
                <a:solidFill>
                  <a:schemeClr val="tx1"/>
                </a:solidFill>
              </a:rPr>
              <a:t> is the online system for </a:t>
            </a:r>
            <a:r>
              <a:rPr lang="en-GB" sz="3800" dirty="0">
                <a:solidFill>
                  <a:schemeClr val="tx1"/>
                </a:solidFill>
              </a:rPr>
              <a:t>University applications. </a:t>
            </a:r>
            <a:endParaRPr lang="en-GB" sz="3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1701800" algn="l"/>
                <a:tab pos="2954338" algn="l"/>
              </a:tabLst>
            </a:pPr>
            <a:r>
              <a:rPr lang="en-GB" sz="3800" dirty="0" smtClean="0">
                <a:solidFill>
                  <a:schemeClr val="tx1"/>
                </a:solidFill>
              </a:rPr>
              <a:t>Key features include: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4986338" algn="l"/>
              </a:tabLst>
              <a:defRPr/>
            </a:pPr>
            <a:r>
              <a:rPr lang="en-GB" sz="3800" dirty="0">
                <a:solidFill>
                  <a:srgbClr val="FF0000"/>
                </a:solidFill>
              </a:rPr>
              <a:t>One</a:t>
            </a:r>
            <a:r>
              <a:rPr lang="en-GB" sz="3800" dirty="0">
                <a:solidFill>
                  <a:schemeClr val="tx1"/>
                </a:solidFill>
              </a:rPr>
              <a:t> application per admissions cycle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4986338" algn="l"/>
              </a:tabLst>
              <a:defRPr/>
            </a:pPr>
            <a:r>
              <a:rPr lang="en-GB" sz="3800" dirty="0">
                <a:solidFill>
                  <a:schemeClr val="tx1"/>
                </a:solidFill>
              </a:rPr>
              <a:t>Applicants can make up to </a:t>
            </a:r>
            <a:r>
              <a:rPr lang="en-GB" sz="3800" dirty="0">
                <a:solidFill>
                  <a:srgbClr val="FF0000"/>
                </a:solidFill>
              </a:rPr>
              <a:t>five</a:t>
            </a:r>
            <a:r>
              <a:rPr lang="en-GB" sz="3800" dirty="0">
                <a:solidFill>
                  <a:schemeClr val="tx1"/>
                </a:solidFill>
              </a:rPr>
              <a:t> choices in their application (some restrictions apply)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4986338" algn="l"/>
              </a:tabLst>
              <a:defRPr/>
            </a:pPr>
            <a:r>
              <a:rPr lang="en-GB" sz="3800" dirty="0">
                <a:solidFill>
                  <a:schemeClr val="tx1"/>
                </a:solidFill>
              </a:rPr>
              <a:t>Universities cannot see which other course choices have been made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4986338" algn="l"/>
              </a:tabLst>
              <a:defRPr/>
            </a:pPr>
            <a:r>
              <a:rPr lang="en-GB" sz="3800" dirty="0" smtClean="0">
                <a:solidFill>
                  <a:schemeClr val="tx1"/>
                </a:solidFill>
              </a:rPr>
              <a:t>Applications are </a:t>
            </a:r>
            <a:r>
              <a:rPr lang="en-GB" sz="3800" dirty="0">
                <a:solidFill>
                  <a:srgbClr val="FF0000"/>
                </a:solidFill>
              </a:rPr>
              <a:t>entirely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smtClean="0">
                <a:solidFill>
                  <a:schemeClr val="tx1"/>
                </a:solidFill>
              </a:rPr>
              <a:t>online – visit </a:t>
            </a:r>
            <a:r>
              <a:rPr lang="en-GB" sz="3800" dirty="0" err="1" smtClean="0">
                <a:solidFill>
                  <a:schemeClr val="tx1"/>
                </a:solidFill>
              </a:rPr>
              <a:t>ucas.com</a:t>
            </a:r>
            <a:endParaRPr lang="en-GB" sz="38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1701800" algn="l"/>
                <a:tab pos="2954338" algn="l"/>
              </a:tabLst>
            </a:pPr>
            <a:endParaRPr lang="en-GB" sz="2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-461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41512"/>
            <a:ext cx="6508377" cy="979714"/>
          </a:xfrm>
        </p:spPr>
        <p:txBody>
          <a:bodyPr/>
          <a:lstStyle/>
          <a:p>
            <a:r>
              <a:rPr lang="en-GB" sz="3200" dirty="0" smtClean="0">
                <a:solidFill>
                  <a:srgbClr val="FF0000"/>
                </a:solidFill>
              </a:rPr>
              <a:t>UCAS Submission</a:t>
            </a:r>
            <a:r>
              <a:rPr lang="en-GB" sz="3200" dirty="0">
                <a:solidFill>
                  <a:srgbClr val="FF0000"/>
                </a:solidFill>
              </a:rPr>
              <a:t/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2540270"/>
            <a:ext cx="8253311" cy="364218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solidFill>
                  <a:schemeClr val="tx1"/>
                </a:solidFill>
              </a:rPr>
              <a:t>Guidance staff will adhere to meeting </a:t>
            </a:r>
            <a:r>
              <a:rPr lang="en-GB" dirty="0" smtClean="0">
                <a:solidFill>
                  <a:srgbClr val="FF0000"/>
                </a:solidFill>
              </a:rPr>
              <a:t>all</a:t>
            </a:r>
            <a:r>
              <a:rPr lang="en-GB" dirty="0" smtClean="0">
                <a:solidFill>
                  <a:schemeClr val="tx1"/>
                </a:solidFill>
              </a:rPr>
              <a:t> UCAS deadlines for submitting completed applications if applicants have adhered to meeting </a:t>
            </a:r>
            <a:r>
              <a:rPr lang="en-GB" dirty="0" smtClean="0">
                <a:solidFill>
                  <a:srgbClr val="FF0000"/>
                </a:solidFill>
              </a:rPr>
              <a:t>all</a:t>
            </a:r>
            <a:r>
              <a:rPr lang="en-GB" dirty="0" smtClean="0">
                <a:solidFill>
                  <a:schemeClr val="tx1"/>
                </a:solidFill>
              </a:rPr>
              <a:t> deadlines set within school.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solidFill>
                  <a:schemeClr val="tx1"/>
                </a:solidFill>
              </a:rPr>
              <a:t>The turnaround period from applicant completion to UCAS submission will </a:t>
            </a:r>
            <a:r>
              <a:rPr lang="en-GB" dirty="0" smtClean="0">
                <a:solidFill>
                  <a:srgbClr val="FF0000"/>
                </a:solidFill>
              </a:rPr>
              <a:t>vary</a:t>
            </a:r>
            <a:r>
              <a:rPr lang="en-GB" dirty="0" smtClean="0">
                <a:solidFill>
                  <a:schemeClr val="tx1"/>
                </a:solidFill>
              </a:rPr>
              <a:t> as each application is </a:t>
            </a:r>
            <a:r>
              <a:rPr lang="en-GB" dirty="0" smtClean="0">
                <a:solidFill>
                  <a:srgbClr val="FF0000"/>
                </a:solidFill>
              </a:rPr>
              <a:t>unique</a:t>
            </a:r>
            <a:r>
              <a:rPr lang="en-GB" dirty="0" smtClean="0">
                <a:solidFill>
                  <a:schemeClr val="tx1"/>
                </a:solidFill>
              </a:rPr>
              <a:t> and Guidance staff will be dealing with a range of </a:t>
            </a:r>
            <a:r>
              <a:rPr lang="en-GB" dirty="0" smtClean="0">
                <a:solidFill>
                  <a:srgbClr val="FF0000"/>
                </a:solidFill>
              </a:rPr>
              <a:t>individual circumstances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41512"/>
            <a:ext cx="6508377" cy="979714"/>
          </a:xfrm>
        </p:spPr>
        <p:txBody>
          <a:bodyPr/>
          <a:lstStyle/>
          <a:p>
            <a:r>
              <a:rPr lang="en-GB" sz="3200" dirty="0" smtClean="0">
                <a:solidFill>
                  <a:srgbClr val="FF0000"/>
                </a:solidFill>
              </a:rPr>
              <a:t>Application Review</a:t>
            </a:r>
            <a:r>
              <a:rPr lang="en-GB" sz="3200" dirty="0">
                <a:solidFill>
                  <a:srgbClr val="FF0000"/>
                </a:solidFill>
              </a:rPr>
              <a:t/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5555" y="2033234"/>
            <a:ext cx="8253311" cy="1136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Once submitted to UCAS, applications are </a:t>
            </a:r>
            <a:r>
              <a:rPr lang="en-GB" dirty="0" smtClean="0">
                <a:solidFill>
                  <a:srgbClr val="FF0000"/>
                </a:solidFill>
              </a:rPr>
              <a:t>quickly processed </a:t>
            </a:r>
            <a:r>
              <a:rPr lang="en-GB" dirty="0" smtClean="0">
                <a:solidFill>
                  <a:schemeClr val="tx1"/>
                </a:solidFill>
              </a:rPr>
              <a:t>and passed on to Universities for consideration. The following factors are reviewed by admissions staff </a:t>
            </a:r>
            <a:r>
              <a:rPr lang="en-GB" dirty="0" smtClean="0">
                <a:solidFill>
                  <a:srgbClr val="FF0000"/>
                </a:solidFill>
              </a:rPr>
              <a:t>before</a:t>
            </a:r>
            <a:r>
              <a:rPr lang="en-GB" dirty="0" smtClean="0">
                <a:solidFill>
                  <a:schemeClr val="tx1"/>
                </a:solidFill>
              </a:rPr>
              <a:t> a decision is made: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199" y="3483995"/>
            <a:ext cx="8211667" cy="13202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GB" dirty="0"/>
              <a:t>P</a:t>
            </a:r>
            <a:r>
              <a:rPr lang="en-GB" dirty="0" smtClean="0">
                <a:solidFill>
                  <a:schemeClr val="tx1"/>
                </a:solidFill>
              </a:rPr>
              <a:t>ersonal statement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GB" dirty="0"/>
              <a:t>R</a:t>
            </a:r>
            <a:r>
              <a:rPr lang="en-GB" dirty="0" smtClean="0">
                <a:solidFill>
                  <a:schemeClr val="tx1"/>
                </a:solidFill>
              </a:rPr>
              <a:t>eference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GB" dirty="0"/>
              <a:t>Q</a:t>
            </a:r>
            <a:r>
              <a:rPr lang="en-GB" dirty="0" smtClean="0">
                <a:solidFill>
                  <a:schemeClr val="tx1"/>
                </a:solidFill>
              </a:rPr>
              <a:t>ualifications</a:t>
            </a:r>
            <a:endParaRPr lang="en-GB" i="1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GB" dirty="0"/>
              <a:t>A</a:t>
            </a:r>
            <a:r>
              <a:rPr lang="en-GB" dirty="0" smtClean="0">
                <a:solidFill>
                  <a:schemeClr val="tx1"/>
                </a:solidFill>
              </a:rPr>
              <a:t>dmissions test results (if applicable)</a:t>
            </a: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816" y="5118700"/>
            <a:ext cx="865079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en-GB" dirty="0" smtClean="0"/>
              <a:t>In many cases, applicants may also be required to attend an </a:t>
            </a:r>
            <a:r>
              <a:rPr lang="en-GB" dirty="0" smtClean="0">
                <a:solidFill>
                  <a:srgbClr val="FF0000"/>
                </a:solidFill>
              </a:rPr>
              <a:t>interview</a:t>
            </a:r>
            <a:r>
              <a:rPr lang="en-GB" dirty="0" smtClean="0"/>
              <a:t>, take part in an </a:t>
            </a:r>
            <a:r>
              <a:rPr lang="en-GB" dirty="0" smtClean="0">
                <a:solidFill>
                  <a:srgbClr val="FF0000"/>
                </a:solidFill>
              </a:rPr>
              <a:t>audition</a:t>
            </a:r>
            <a:r>
              <a:rPr lang="en-GB" dirty="0" smtClean="0"/>
              <a:t> or submit a </a:t>
            </a:r>
            <a:r>
              <a:rPr lang="en-GB" dirty="0" smtClean="0">
                <a:solidFill>
                  <a:srgbClr val="FF0000"/>
                </a:solidFill>
              </a:rPr>
              <a:t>portfolio</a:t>
            </a:r>
            <a:r>
              <a:rPr lang="en-GB" dirty="0" smtClean="0"/>
              <a:t> to advance within the application process.  </a:t>
            </a:r>
            <a:r>
              <a:rPr lang="en-GB" dirty="0" smtClean="0">
                <a:solidFill>
                  <a:schemeClr val="accent1"/>
                </a:solidFill>
              </a:rPr>
              <a:t>Oxford and Cambridge </a:t>
            </a:r>
            <a:r>
              <a:rPr lang="en-GB" dirty="0" smtClean="0"/>
              <a:t>applicants may have to complete a further </a:t>
            </a:r>
            <a:r>
              <a:rPr lang="en-GB" dirty="0" smtClean="0">
                <a:solidFill>
                  <a:schemeClr val="accent1"/>
                </a:solidFill>
              </a:rPr>
              <a:t>written assessment </a:t>
            </a:r>
            <a:r>
              <a:rPr lang="en-GB" dirty="0" smtClean="0"/>
              <a:t>in addition to any required admissions tests.</a:t>
            </a:r>
          </a:p>
          <a:p>
            <a:pPr marL="228600" lvl="1" indent="0">
              <a:spcBef>
                <a:spcPts val="0"/>
              </a:spcBef>
              <a:buClr>
                <a:srgbClr val="FF0000"/>
              </a:buClr>
              <a:buNone/>
            </a:pPr>
            <a:endParaRPr lang="en-GB" sz="2000" dirty="0" smtClean="0"/>
          </a:p>
          <a:p>
            <a:pPr marL="228600" lvl="1" indent="0">
              <a:spcBef>
                <a:spcPts val="0"/>
              </a:spcBef>
              <a:buClr>
                <a:srgbClr val="FF0000"/>
              </a:buClr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4901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41512"/>
            <a:ext cx="6508377" cy="979714"/>
          </a:xfrm>
        </p:spPr>
        <p:txBody>
          <a:bodyPr/>
          <a:lstStyle/>
          <a:p>
            <a:r>
              <a:rPr lang="en-GB" sz="3200" dirty="0" smtClean="0">
                <a:solidFill>
                  <a:srgbClr val="FF0000"/>
                </a:solidFill>
              </a:rPr>
              <a:t>Application Decisions</a:t>
            </a:r>
            <a:r>
              <a:rPr lang="en-GB" sz="3200" dirty="0">
                <a:solidFill>
                  <a:srgbClr val="FF0000"/>
                </a:solidFill>
              </a:rPr>
              <a:t/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2239462"/>
            <a:ext cx="8253311" cy="427804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400" dirty="0">
                <a:solidFill>
                  <a:schemeClr val="tx1"/>
                </a:solidFill>
              </a:rPr>
              <a:t>An admissions </a:t>
            </a:r>
            <a:r>
              <a:rPr lang="en-GB" sz="2400" dirty="0" smtClean="0">
                <a:solidFill>
                  <a:schemeClr val="tx1"/>
                </a:solidFill>
              </a:rPr>
              <a:t>tutor will </a:t>
            </a:r>
            <a:r>
              <a:rPr lang="en-GB" sz="2400" dirty="0">
                <a:solidFill>
                  <a:schemeClr val="tx1"/>
                </a:solidFill>
              </a:rPr>
              <a:t>make </a:t>
            </a:r>
            <a:r>
              <a:rPr lang="en-GB" sz="2400" dirty="0">
                <a:solidFill>
                  <a:srgbClr val="FF0000"/>
                </a:solidFill>
              </a:rPr>
              <a:t>one</a:t>
            </a:r>
            <a:r>
              <a:rPr lang="en-GB" sz="2400" dirty="0">
                <a:solidFill>
                  <a:schemeClr val="tx1"/>
                </a:solidFill>
              </a:rPr>
              <a:t> of </a:t>
            </a:r>
            <a:r>
              <a:rPr lang="en-GB" sz="2400" dirty="0">
                <a:solidFill>
                  <a:srgbClr val="FF0000"/>
                </a:solidFill>
              </a:rPr>
              <a:t>three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decisions based on </a:t>
            </a:r>
            <a:r>
              <a:rPr lang="en-GB" sz="2400" dirty="0" smtClean="0">
                <a:solidFill>
                  <a:srgbClr val="FF0000"/>
                </a:solidFill>
              </a:rPr>
              <a:t>all</a:t>
            </a:r>
            <a:r>
              <a:rPr lang="en-GB" sz="2400" dirty="0" smtClean="0">
                <a:solidFill>
                  <a:schemeClr val="tx1"/>
                </a:solidFill>
              </a:rPr>
              <a:t> aspects of each individual application:</a:t>
            </a:r>
            <a:endParaRPr lang="en-GB" sz="2400" dirty="0">
              <a:solidFill>
                <a:schemeClr val="tx1"/>
              </a:solidFill>
            </a:endParaRPr>
          </a:p>
          <a:p>
            <a:pPr lvl="1" indent="-269875">
              <a:lnSpc>
                <a:spcPct val="150000"/>
              </a:lnSpc>
              <a:buClr>
                <a:srgbClr val="FF0000"/>
              </a:buClr>
            </a:pPr>
            <a:r>
              <a:rPr lang="en-GB" sz="2000" dirty="0">
                <a:solidFill>
                  <a:srgbClr val="FF0000"/>
                </a:solidFill>
              </a:rPr>
              <a:t>U</a:t>
            </a:r>
            <a:r>
              <a:rPr lang="en-GB" sz="2000" dirty="0" smtClean="0">
                <a:solidFill>
                  <a:srgbClr val="FF0000"/>
                </a:solidFill>
              </a:rPr>
              <a:t>nconditional </a:t>
            </a:r>
            <a:r>
              <a:rPr lang="en-GB" sz="2000" dirty="0">
                <a:solidFill>
                  <a:srgbClr val="FF0000"/>
                </a:solidFill>
              </a:rPr>
              <a:t>offer</a:t>
            </a:r>
          </a:p>
          <a:p>
            <a:pPr lvl="1" indent="-269875">
              <a:lnSpc>
                <a:spcPct val="150000"/>
              </a:lnSpc>
              <a:buClr>
                <a:srgbClr val="FF0000"/>
              </a:buClr>
            </a:pPr>
            <a:r>
              <a:rPr lang="en-GB" sz="2000" dirty="0" smtClean="0">
                <a:solidFill>
                  <a:srgbClr val="FF0000"/>
                </a:solidFill>
              </a:rPr>
              <a:t>Conditional </a:t>
            </a:r>
            <a:r>
              <a:rPr lang="en-GB" sz="2000" dirty="0">
                <a:solidFill>
                  <a:srgbClr val="FF0000"/>
                </a:solidFill>
              </a:rPr>
              <a:t>offer</a:t>
            </a:r>
          </a:p>
          <a:p>
            <a:pPr lvl="1" indent="-269875">
              <a:lnSpc>
                <a:spcPct val="150000"/>
              </a:lnSpc>
              <a:buClr>
                <a:srgbClr val="FF0000"/>
              </a:buClr>
            </a:pPr>
            <a:r>
              <a:rPr lang="en-GB" sz="2000" dirty="0" smtClean="0">
                <a:solidFill>
                  <a:srgbClr val="FF0000"/>
                </a:solidFill>
              </a:rPr>
              <a:t>Unsuccessful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chemeClr val="tx1"/>
                </a:solidFill>
              </a:rPr>
              <a:t>Each University is different and timescales for offers will </a:t>
            </a:r>
            <a:r>
              <a:rPr lang="en-GB" sz="2200" dirty="0" smtClean="0">
                <a:solidFill>
                  <a:srgbClr val="FF0000"/>
                </a:solidFill>
              </a:rPr>
              <a:t>vary</a:t>
            </a:r>
            <a:r>
              <a:rPr lang="en-GB" sz="2200" dirty="0" smtClean="0">
                <a:solidFill>
                  <a:schemeClr val="tx1"/>
                </a:solidFill>
              </a:rPr>
              <a:t>. 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       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41512"/>
            <a:ext cx="6508377" cy="979714"/>
          </a:xfrm>
        </p:spPr>
        <p:txBody>
          <a:bodyPr/>
          <a:lstStyle/>
          <a:p>
            <a:r>
              <a:rPr lang="en-GB" sz="3200" dirty="0" smtClean="0">
                <a:solidFill>
                  <a:srgbClr val="FF0000"/>
                </a:solidFill>
              </a:rPr>
              <a:t>Replying to Offers</a:t>
            </a:r>
            <a:r>
              <a:rPr lang="en-GB" sz="3200" dirty="0">
                <a:solidFill>
                  <a:srgbClr val="FF0000"/>
                </a:solidFill>
              </a:rPr>
              <a:t/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2245895"/>
            <a:ext cx="8253311" cy="4110354"/>
          </a:xfr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  <a:defRPr/>
            </a:pPr>
            <a:r>
              <a:rPr lang="en-GB" sz="1800" dirty="0" smtClean="0"/>
              <a:t>In </a:t>
            </a:r>
            <a:r>
              <a:rPr lang="en-GB" sz="1800" dirty="0" smtClean="0">
                <a:solidFill>
                  <a:srgbClr val="FF0000"/>
                </a:solidFill>
              </a:rPr>
              <a:t>June</a:t>
            </a:r>
            <a:r>
              <a:rPr lang="en-GB" sz="1800" dirty="0" smtClean="0"/>
              <a:t> applicants must </a:t>
            </a:r>
            <a:r>
              <a:rPr lang="en-GB" sz="1800" dirty="0" smtClean="0">
                <a:solidFill>
                  <a:srgbClr val="FF0000"/>
                </a:solidFill>
              </a:rPr>
              <a:t>reply</a:t>
            </a:r>
            <a:r>
              <a:rPr lang="en-GB" sz="1800" dirty="0" smtClean="0"/>
              <a:t> through UCAS once all course choice decisions have been reached if offers have been made. Applicants </a:t>
            </a:r>
            <a:r>
              <a:rPr lang="en-GB" sz="1800" dirty="0"/>
              <a:t>can then hold a maximum of</a:t>
            </a:r>
            <a:r>
              <a:rPr lang="en-GB" sz="1800" b="1" dirty="0"/>
              <a:t> </a:t>
            </a:r>
            <a:r>
              <a:rPr lang="en-GB" sz="1800" dirty="0">
                <a:solidFill>
                  <a:srgbClr val="FF0000"/>
                </a:solidFill>
              </a:rPr>
              <a:t>two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offers</a:t>
            </a:r>
            <a:r>
              <a:rPr lang="en-GB" sz="1800" dirty="0" smtClean="0"/>
              <a:t>:</a:t>
            </a:r>
          </a:p>
          <a:p>
            <a:pPr marL="0" indent="0">
              <a:buClr>
                <a:srgbClr val="FF0000"/>
              </a:buClr>
              <a:buNone/>
              <a:defRPr/>
            </a:pPr>
            <a:endParaRPr lang="en-GB" sz="1800" dirty="0"/>
          </a:p>
          <a:p>
            <a:pPr lvl="1">
              <a:buClr>
                <a:srgbClr val="FF0000"/>
              </a:buClr>
            </a:pPr>
            <a:r>
              <a:rPr lang="en-GB" dirty="0">
                <a:solidFill>
                  <a:srgbClr val="FF0000"/>
                </a:solidFill>
              </a:rPr>
              <a:t>Firm</a:t>
            </a:r>
            <a:r>
              <a:rPr lang="en-GB" dirty="0"/>
              <a:t> – </a:t>
            </a:r>
            <a:r>
              <a:rPr lang="en-GB" dirty="0" smtClean="0"/>
              <a:t>the </a:t>
            </a:r>
            <a:r>
              <a:rPr lang="en-GB" dirty="0"/>
              <a:t>first </a:t>
            </a:r>
            <a:r>
              <a:rPr lang="en-GB" dirty="0" smtClean="0"/>
              <a:t>choice / </a:t>
            </a:r>
            <a:r>
              <a:rPr lang="en-GB" dirty="0"/>
              <a:t>If </a:t>
            </a:r>
            <a:r>
              <a:rPr lang="en-GB" dirty="0" smtClean="0"/>
              <a:t>applicants </a:t>
            </a:r>
            <a:r>
              <a:rPr lang="en-GB" dirty="0"/>
              <a:t>meet the conditions of the offer they will be placed</a:t>
            </a:r>
          </a:p>
          <a:p>
            <a:pPr lvl="1">
              <a:buClr>
                <a:srgbClr val="FF0000"/>
              </a:buClr>
            </a:pPr>
            <a:r>
              <a:rPr lang="en-GB" dirty="0" smtClean="0">
                <a:solidFill>
                  <a:srgbClr val="FF0000"/>
                </a:solidFill>
              </a:rPr>
              <a:t>Insurance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 smtClean="0"/>
              <a:t>the back</a:t>
            </a:r>
            <a:r>
              <a:rPr lang="en-GB" dirty="0"/>
              <a:t>-up </a:t>
            </a:r>
            <a:r>
              <a:rPr lang="en-GB" dirty="0" smtClean="0"/>
              <a:t>choice / </a:t>
            </a:r>
            <a:r>
              <a:rPr lang="en-GB" dirty="0"/>
              <a:t>O</a:t>
            </a:r>
            <a:r>
              <a:rPr lang="en-GB" dirty="0" smtClean="0"/>
              <a:t>nly accepted </a:t>
            </a:r>
            <a:r>
              <a:rPr lang="en-GB" dirty="0"/>
              <a:t>if </a:t>
            </a:r>
            <a:r>
              <a:rPr lang="en-GB" dirty="0" smtClean="0"/>
              <a:t>applicants do </a:t>
            </a:r>
            <a:r>
              <a:rPr lang="en-GB" dirty="0"/>
              <a:t>not </a:t>
            </a:r>
            <a:r>
              <a:rPr lang="en-GB" dirty="0" smtClean="0"/>
              <a:t>meet the conditions of </a:t>
            </a:r>
            <a:r>
              <a:rPr lang="en-GB" dirty="0"/>
              <a:t>their firm choice</a:t>
            </a:r>
          </a:p>
          <a:p>
            <a:pPr marL="0" indent="0">
              <a:buClr>
                <a:srgbClr val="FF0000"/>
              </a:buClr>
              <a:buNone/>
            </a:pPr>
            <a:endParaRPr lang="en-GB" sz="1800" dirty="0" smtClean="0"/>
          </a:p>
          <a:p>
            <a:pPr marL="0" indent="0">
              <a:buClr>
                <a:srgbClr val="FF0000"/>
              </a:buClr>
              <a:buNone/>
            </a:pPr>
            <a:r>
              <a:rPr lang="en-GB" sz="1800" dirty="0"/>
              <a:t>A</a:t>
            </a:r>
            <a:r>
              <a:rPr lang="en-GB" sz="1800" dirty="0" smtClean="0"/>
              <a:t>ll offers will automatically be </a:t>
            </a:r>
            <a:r>
              <a:rPr lang="en-GB" sz="1800" dirty="0" smtClean="0">
                <a:solidFill>
                  <a:srgbClr val="FF0000"/>
                </a:solidFill>
              </a:rPr>
              <a:t>declined</a:t>
            </a:r>
            <a:r>
              <a:rPr lang="en-GB" sz="1800" dirty="0" smtClean="0"/>
              <a:t> if </a:t>
            </a:r>
            <a:r>
              <a:rPr lang="en-GB" sz="1800" dirty="0"/>
              <a:t>applicants fail to reply to their </a:t>
            </a:r>
            <a:r>
              <a:rPr lang="en-GB" sz="1800" dirty="0" smtClean="0"/>
              <a:t>offers.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       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9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41512"/>
            <a:ext cx="6508377" cy="979714"/>
          </a:xfrm>
        </p:spPr>
        <p:txBody>
          <a:bodyPr/>
          <a:lstStyle/>
          <a:p>
            <a:r>
              <a:rPr lang="en-GB" sz="3200" dirty="0" smtClean="0">
                <a:solidFill>
                  <a:srgbClr val="FF0000"/>
                </a:solidFill>
              </a:rPr>
              <a:t>Unsuccessful Applications</a:t>
            </a:r>
            <a:r>
              <a:rPr lang="en-GB" sz="3200" dirty="0">
                <a:solidFill>
                  <a:srgbClr val="FF0000"/>
                </a:solidFill>
              </a:rPr>
              <a:t/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2469055"/>
            <a:ext cx="8253311" cy="158591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en-GB" dirty="0" smtClean="0"/>
              <a:t>Applicants who do not receive an offer from </a:t>
            </a:r>
            <a:r>
              <a:rPr lang="en-GB" dirty="0"/>
              <a:t>any of their </a:t>
            </a:r>
            <a:r>
              <a:rPr lang="en-GB" dirty="0" smtClean="0"/>
              <a:t>choices </a:t>
            </a:r>
            <a:r>
              <a:rPr lang="en-GB" dirty="0"/>
              <a:t>can use </a:t>
            </a:r>
            <a:r>
              <a:rPr lang="en-GB" dirty="0" smtClean="0">
                <a:solidFill>
                  <a:srgbClr val="FF0000"/>
                </a:solidFill>
              </a:rPr>
              <a:t>UCAS Extra </a:t>
            </a:r>
            <a:r>
              <a:rPr lang="en-GB" dirty="0" smtClean="0"/>
              <a:t>to make </a:t>
            </a:r>
            <a:r>
              <a:rPr lang="en-GB" dirty="0" smtClean="0">
                <a:solidFill>
                  <a:srgbClr val="FF0000"/>
                </a:solidFill>
              </a:rPr>
              <a:t>one</a:t>
            </a:r>
            <a:r>
              <a:rPr lang="en-GB" dirty="0" smtClean="0"/>
              <a:t> further application to another course in </a:t>
            </a:r>
            <a:r>
              <a:rPr lang="en-GB" dirty="0" smtClean="0">
                <a:solidFill>
                  <a:srgbClr val="FF0000"/>
                </a:solidFill>
              </a:rPr>
              <a:t>June</a:t>
            </a:r>
            <a:r>
              <a:rPr lang="en-GB" dirty="0" smtClean="0"/>
              <a:t>. Applicants are eligible </a:t>
            </a:r>
            <a:r>
              <a:rPr lang="en-GB" dirty="0"/>
              <a:t>for </a:t>
            </a:r>
            <a:r>
              <a:rPr lang="en-GB" dirty="0" smtClean="0"/>
              <a:t>Extra if </a:t>
            </a:r>
            <a:r>
              <a:rPr lang="en-GB" dirty="0" smtClean="0">
                <a:solidFill>
                  <a:srgbClr val="FF0000"/>
                </a:solidFill>
              </a:rPr>
              <a:t>all five </a:t>
            </a:r>
            <a:r>
              <a:rPr lang="en-GB" dirty="0" smtClean="0"/>
              <a:t>choices have been unsuccessful</a:t>
            </a:r>
            <a:r>
              <a:rPr lang="en-GB" dirty="0"/>
              <a:t>, cancelled or </a:t>
            </a:r>
            <a:r>
              <a:rPr lang="en-GB" dirty="0" smtClean="0"/>
              <a:t>declined.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sz="24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5097" y="4377047"/>
            <a:ext cx="84654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en-GB" sz="2000" dirty="0" smtClean="0"/>
              <a:t>If applicants are also unsuccessful within </a:t>
            </a:r>
            <a:r>
              <a:rPr lang="en-GB" sz="2000" dirty="0" smtClean="0">
                <a:solidFill>
                  <a:srgbClr val="FF0000"/>
                </a:solidFill>
              </a:rPr>
              <a:t>Extra </a:t>
            </a:r>
            <a:r>
              <a:rPr lang="en-GB" sz="2000" dirty="0" smtClean="0"/>
              <a:t>they can enter </a:t>
            </a:r>
            <a:r>
              <a:rPr lang="en-GB" sz="2000" dirty="0" smtClean="0">
                <a:solidFill>
                  <a:srgbClr val="FF0000"/>
                </a:solidFill>
              </a:rPr>
              <a:t>Clearing</a:t>
            </a:r>
            <a:r>
              <a:rPr lang="en-GB" sz="2000" dirty="0" smtClean="0"/>
              <a:t> to allow </a:t>
            </a:r>
            <a:r>
              <a:rPr lang="en-GB" sz="2000" dirty="0"/>
              <a:t>applications </a:t>
            </a:r>
            <a:r>
              <a:rPr lang="en-GB" sz="2000" dirty="0" smtClean="0"/>
              <a:t>to </a:t>
            </a:r>
            <a:r>
              <a:rPr lang="en-GB" sz="2000" dirty="0"/>
              <a:t>be made </a:t>
            </a:r>
            <a:r>
              <a:rPr lang="en-GB" sz="2000" dirty="0">
                <a:solidFill>
                  <a:srgbClr val="FF0000"/>
                </a:solidFill>
              </a:rPr>
              <a:t>one</a:t>
            </a:r>
            <a:r>
              <a:rPr lang="en-GB" sz="2000" dirty="0"/>
              <a:t> course at a time through </a:t>
            </a:r>
            <a:r>
              <a:rPr lang="en-GB" sz="2000" dirty="0" smtClean="0">
                <a:solidFill>
                  <a:srgbClr val="FF0000"/>
                </a:solidFill>
              </a:rPr>
              <a:t>UCAS</a:t>
            </a:r>
            <a:r>
              <a:rPr lang="en-GB" sz="2000" dirty="0" smtClean="0"/>
              <a:t>. Applicants within </a:t>
            </a:r>
            <a:r>
              <a:rPr lang="en-GB" sz="2000" dirty="0" smtClean="0">
                <a:solidFill>
                  <a:srgbClr val="FF0000"/>
                </a:solidFill>
              </a:rPr>
              <a:t>Clearing</a:t>
            </a:r>
            <a:r>
              <a:rPr lang="en-GB" sz="2000" dirty="0" smtClean="0"/>
              <a:t> must contact Universities </a:t>
            </a:r>
            <a:r>
              <a:rPr lang="en-GB" sz="2000" dirty="0" smtClean="0">
                <a:solidFill>
                  <a:srgbClr val="FF0000"/>
                </a:solidFill>
              </a:rPr>
              <a:t>directly</a:t>
            </a:r>
            <a:r>
              <a:rPr lang="en-GB" sz="2000" dirty="0" smtClean="0"/>
              <a:t> to discuss vacancies. Clearing begins in </a:t>
            </a:r>
            <a:r>
              <a:rPr lang="en-GB" sz="2000" dirty="0" smtClean="0">
                <a:solidFill>
                  <a:srgbClr val="FF0000"/>
                </a:solidFill>
              </a:rPr>
              <a:t>July</a:t>
            </a:r>
            <a:r>
              <a:rPr lang="en-GB" sz="2000" dirty="0" smtClean="0"/>
              <a:t>.</a:t>
            </a:r>
            <a:endParaRPr lang="en-GB" sz="2000" dirty="0"/>
          </a:p>
          <a:p>
            <a:pPr marL="228600" lvl="1" indent="0">
              <a:spcBef>
                <a:spcPts val="0"/>
              </a:spcBef>
              <a:buClr>
                <a:srgbClr val="FF0000"/>
              </a:buClr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0246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79" y="213361"/>
            <a:ext cx="2451100" cy="1270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1489125"/>
            <a:ext cx="9143999" cy="5368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endParaRPr lang="en-GB" dirty="0"/>
          </a:p>
          <a:p>
            <a:pPr marL="0" indent="0" algn="ctr">
              <a:buFont typeface="Wingdings 2" pitchFamily="18" charset="2"/>
              <a:buNone/>
            </a:pPr>
            <a:r>
              <a:rPr lang="en-GB" sz="4000" b="1" dirty="0" smtClean="0">
                <a:solidFill>
                  <a:schemeClr val="accent1"/>
                </a:solidFill>
              </a:rPr>
              <a:t>Thursday 30th August </a:t>
            </a:r>
            <a:r>
              <a:rPr lang="en-GB" sz="2800" dirty="0" smtClean="0"/>
              <a:t>(9.30am – 4.00pm)</a:t>
            </a:r>
          </a:p>
          <a:p>
            <a:pPr marL="0" indent="0" algn="ctr">
              <a:lnSpc>
                <a:spcPct val="120000"/>
              </a:lnSpc>
              <a:buFont typeface="Wingdings 2" pitchFamily="18" charset="2"/>
              <a:buNone/>
            </a:pPr>
            <a:r>
              <a:rPr lang="en-GB" sz="2800" dirty="0" smtClean="0"/>
              <a:t>University of Dundee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en-GB" dirty="0" smtClean="0"/>
              <a:t>Representatives from universities, colleges, gap year companies, training providers, employers and recruiters will be available to discuss                                      your opportunities beyond school.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dirty="0" err="1" smtClean="0"/>
              <a:t>eTickets</a:t>
            </a:r>
            <a:r>
              <a:rPr lang="en-GB" dirty="0" smtClean="0"/>
              <a:t> can </a:t>
            </a:r>
            <a:r>
              <a:rPr lang="en-GB" dirty="0"/>
              <a:t>be booked at </a:t>
            </a:r>
            <a:r>
              <a:rPr lang="en-GB" dirty="0">
                <a:solidFill>
                  <a:srgbClr val="FF0000"/>
                </a:solidFill>
              </a:rPr>
              <a:t>www.ucas.com/ucas/events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en-GB" sz="2400" dirty="0"/>
          </a:p>
          <a:p>
            <a:pPr marL="0" indent="0" algn="ctr">
              <a:buFont typeface="Wingdings 2" pitchFamily="18" charset="2"/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3995" y="426721"/>
            <a:ext cx="7097557" cy="843280"/>
          </a:xfrm>
        </p:spPr>
        <p:txBody>
          <a:bodyPr/>
          <a:lstStyle/>
          <a:p>
            <a:r>
              <a:rPr lang="en-GB" dirty="0" smtClean="0">
                <a:cs typeface="Abadi MT Condensed Extra Bold"/>
              </a:rPr>
              <a:t>UCAS Exhibition </a:t>
            </a:r>
            <a:endParaRPr lang="en-GB" dirty="0">
              <a:cs typeface="Abadi MT Condensed Extra Bold"/>
            </a:endParaRPr>
          </a:p>
        </p:txBody>
      </p:sp>
      <p:pic>
        <p:nvPicPr>
          <p:cNvPr id="3" name="Picture 2" descr="SDS-Logo-Master_A4-col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2" y="5693442"/>
            <a:ext cx="1944624" cy="1008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448" y="5790682"/>
            <a:ext cx="2686231" cy="91164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22" y="5432330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out more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9144000" cy="348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34633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-4619"/>
            <a:ext cx="2451100" cy="1270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2667786"/>
            <a:ext cx="8420752" cy="345837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You will need to enter a ‘buzzword’ when you first register to allow you </a:t>
            </a:r>
            <a:r>
              <a:rPr lang="en-GB" dirty="0" smtClean="0"/>
              <a:t>to link your application to school</a:t>
            </a:r>
            <a:r>
              <a:rPr lang="en-GB" dirty="0"/>
              <a:t>;</a:t>
            </a:r>
          </a:p>
          <a:p>
            <a:pPr marL="0" indent="0" algn="ctr">
              <a:buNone/>
            </a:pPr>
            <a:r>
              <a:rPr lang="en-GB" dirty="0"/>
              <a:t> </a:t>
            </a:r>
            <a:r>
              <a:rPr lang="en-GB" sz="3600" b="1" dirty="0" smtClean="0">
                <a:solidFill>
                  <a:schemeClr val="accent1"/>
                </a:solidFill>
              </a:rPr>
              <a:t>grove2019</a:t>
            </a:r>
            <a:endParaRPr lang="en-GB" sz="36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You will then be asked to join a group within school;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accent1"/>
                </a:solidFill>
              </a:rPr>
              <a:t>Select your Guidance Teacher from the menu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649235"/>
            <a:ext cx="6508377" cy="603315"/>
          </a:xfrm>
        </p:spPr>
        <p:txBody>
          <a:bodyPr/>
          <a:lstStyle/>
          <a:p>
            <a:r>
              <a:rPr lang="en-GB" dirty="0"/>
              <a:t>Registering with Apply</a:t>
            </a:r>
          </a:p>
        </p:txBody>
      </p:sp>
    </p:spTree>
    <p:extLst>
      <p:ext uri="{BB962C8B-B14F-4D97-AF65-F5344CB8AC3E}">
        <p14:creationId xmlns:p14="http://schemas.microsoft.com/office/powerpoint/2010/main" val="35468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31596"/>
            <a:ext cx="6508377" cy="699773"/>
          </a:xfrm>
        </p:spPr>
        <p:txBody>
          <a:bodyPr>
            <a:normAutofit/>
          </a:bodyPr>
          <a:lstStyle/>
          <a:p>
            <a:r>
              <a:rPr lang="en-GB" dirty="0" smtClean="0"/>
              <a:t>Application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28421"/>
            <a:ext cx="8420752" cy="379774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tabLst>
                <a:tab pos="1701800" algn="l"/>
                <a:tab pos="2954338" algn="l"/>
              </a:tabLst>
            </a:pPr>
            <a:r>
              <a:rPr lang="en-GB" sz="2200" dirty="0" smtClean="0">
                <a:solidFill>
                  <a:schemeClr val="tx1"/>
                </a:solidFill>
              </a:rPr>
              <a:t>Each </a:t>
            </a:r>
            <a:r>
              <a:rPr lang="en-GB" sz="2200" dirty="0">
                <a:solidFill>
                  <a:schemeClr val="tx1"/>
                </a:solidFill>
              </a:rPr>
              <a:t>applicant has </a:t>
            </a:r>
            <a:r>
              <a:rPr lang="en-GB" sz="2200" dirty="0">
                <a:solidFill>
                  <a:srgbClr val="FF0000"/>
                </a:solidFill>
              </a:rPr>
              <a:t>six</a:t>
            </a:r>
            <a:r>
              <a:rPr lang="en-GB" sz="2200" dirty="0">
                <a:solidFill>
                  <a:schemeClr val="tx1"/>
                </a:solidFill>
              </a:rPr>
              <a:t> sections to </a:t>
            </a:r>
            <a:r>
              <a:rPr lang="en-GB" sz="2200" dirty="0" smtClean="0">
                <a:solidFill>
                  <a:schemeClr val="tx1"/>
                </a:solidFill>
              </a:rPr>
              <a:t>complete: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tabLst>
                <a:tab pos="1701800" algn="l"/>
                <a:tab pos="2954338" algn="l"/>
              </a:tabLst>
            </a:pPr>
            <a:endParaRPr lang="en-GB" sz="800" dirty="0">
              <a:solidFill>
                <a:schemeClr val="tx1"/>
              </a:solidFill>
            </a:endParaRP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000" dirty="0">
                <a:solidFill>
                  <a:schemeClr val="tx1"/>
                </a:solidFill>
              </a:rPr>
              <a:t>Personal details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000" dirty="0">
                <a:solidFill>
                  <a:schemeClr val="tx1"/>
                </a:solidFill>
              </a:rPr>
              <a:t>Student </a:t>
            </a:r>
            <a:r>
              <a:rPr lang="en-GB" sz="2000" dirty="0" smtClean="0">
                <a:solidFill>
                  <a:schemeClr val="tx1"/>
                </a:solidFill>
              </a:rPr>
              <a:t>finance</a:t>
            </a:r>
            <a:endParaRPr lang="en-GB" sz="2000" dirty="0">
              <a:solidFill>
                <a:schemeClr val="tx1"/>
              </a:solidFill>
            </a:endParaRP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000" dirty="0" smtClean="0">
                <a:solidFill>
                  <a:srgbClr val="FF0000"/>
                </a:solidFill>
              </a:rPr>
              <a:t>Course Choices</a:t>
            </a:r>
            <a:endParaRPr lang="en-GB" sz="2000" dirty="0">
              <a:solidFill>
                <a:srgbClr val="FF0000"/>
              </a:solidFill>
            </a:endParaRP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000" dirty="0">
                <a:solidFill>
                  <a:schemeClr val="tx1"/>
                </a:solidFill>
              </a:rPr>
              <a:t>Education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000" dirty="0">
                <a:solidFill>
                  <a:schemeClr val="tx1"/>
                </a:solidFill>
              </a:rPr>
              <a:t>Employment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000" dirty="0">
                <a:solidFill>
                  <a:srgbClr val="FF0000"/>
                </a:solidFill>
              </a:rPr>
              <a:t>Personal statement</a:t>
            </a:r>
          </a:p>
          <a:p>
            <a:pPr marL="0" indent="0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986338" algn="l"/>
              </a:tabLst>
              <a:defRPr/>
            </a:pPr>
            <a:endParaRPr lang="en-GB" dirty="0" smtClean="0">
              <a:solidFill>
                <a:srgbClr val="92D050"/>
              </a:solidFill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17585"/>
            <a:ext cx="6508377" cy="979714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Finding Courses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sz="2800" dirty="0" smtClean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199" y="1434395"/>
            <a:ext cx="7849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 </a:t>
            </a:r>
            <a:r>
              <a:rPr lang="en-GB" sz="2000" dirty="0" smtClean="0"/>
              <a:t>Applicants </a:t>
            </a:r>
            <a:r>
              <a:rPr lang="en-GB" sz="2000" dirty="0"/>
              <a:t>can use </a:t>
            </a:r>
            <a:r>
              <a:rPr lang="en-GB" sz="2000" dirty="0" smtClean="0"/>
              <a:t>the </a:t>
            </a:r>
            <a:r>
              <a:rPr lang="en-GB" sz="2000" dirty="0"/>
              <a:t>search </a:t>
            </a:r>
            <a:r>
              <a:rPr lang="en-GB" sz="2000" dirty="0" smtClean="0"/>
              <a:t>tool at</a:t>
            </a:r>
            <a:endParaRPr lang="en-GB" sz="2000" dirty="0"/>
          </a:p>
          <a:p>
            <a:r>
              <a:rPr lang="en-GB" sz="2000" dirty="0">
                <a:solidFill>
                  <a:srgbClr val="B2001B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search.ucas.com </a:t>
            </a:r>
            <a:r>
              <a:rPr lang="en-GB" sz="2000" dirty="0" smtClean="0"/>
              <a:t>to find all courses on offer.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414109"/>
            <a:ext cx="8420752" cy="43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6105" t="14680" r="16665" b="20502"/>
          <a:stretch/>
        </p:blipFill>
        <p:spPr bwMode="auto">
          <a:xfrm>
            <a:off x="457199" y="2401282"/>
            <a:ext cx="8215461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717585"/>
            <a:ext cx="6508377" cy="979714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Open Days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sz="2800" dirty="0" smtClean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199" y="1633642"/>
            <a:ext cx="7849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 </a:t>
            </a:r>
            <a:r>
              <a:rPr lang="en-GB" sz="2000" dirty="0" smtClean="0"/>
              <a:t>Applicants </a:t>
            </a:r>
            <a:r>
              <a:rPr lang="en-GB" sz="2000" dirty="0"/>
              <a:t>can use a</a:t>
            </a:r>
            <a:r>
              <a:rPr lang="en-GB" sz="2000" dirty="0" smtClean="0"/>
              <a:t> </a:t>
            </a:r>
            <a:r>
              <a:rPr lang="en-GB" sz="2000" dirty="0"/>
              <a:t>search </a:t>
            </a:r>
            <a:r>
              <a:rPr lang="en-GB" sz="2000" dirty="0" smtClean="0"/>
              <a:t>tool at</a:t>
            </a:r>
            <a:endParaRPr lang="en-GB" sz="2000" dirty="0"/>
          </a:p>
          <a:p>
            <a:r>
              <a:rPr lang="en-GB" sz="2000" dirty="0">
                <a:solidFill>
                  <a:srgbClr val="B2001B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ucas.com/open-days </a:t>
            </a:r>
            <a:r>
              <a:rPr lang="en-GB" sz="2000" dirty="0" smtClean="0"/>
              <a:t>to identify all University Open Days.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6" y="2493617"/>
            <a:ext cx="7805394" cy="39503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Rectangle 4"/>
          <p:cNvSpPr/>
          <p:nvPr/>
        </p:nvSpPr>
        <p:spPr>
          <a:xfrm>
            <a:off x="2184931" y="3559559"/>
            <a:ext cx="4894599" cy="1351807"/>
          </a:xfrm>
          <a:prstGeom prst="rect">
            <a:avLst/>
          </a:prstGeom>
          <a:solidFill>
            <a:srgbClr val="FFFF00">
              <a:alpha val="20000"/>
            </a:srgb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17585"/>
            <a:ext cx="6508377" cy="979714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Virtual Tours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sz="2800" dirty="0" smtClean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9" y="1513903"/>
            <a:ext cx="7849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 </a:t>
            </a:r>
            <a:r>
              <a:rPr lang="en-GB" sz="2000" dirty="0" smtClean="0"/>
              <a:t>Applicants can also ‘tour’ Universities online at</a:t>
            </a:r>
            <a:endParaRPr lang="en-GB" sz="2000" dirty="0"/>
          </a:p>
          <a:p>
            <a:r>
              <a:rPr lang="en-GB" sz="2000" dirty="0">
                <a:solidFill>
                  <a:srgbClr val="B2001B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cs typeface="FS Albert Pro"/>
              </a:rPr>
              <a:t>ucas.com/virtual </a:t>
            </a:r>
            <a:r>
              <a:rPr lang="en-US" sz="2000" dirty="0" smtClean="0">
                <a:solidFill>
                  <a:srgbClr val="FF0000"/>
                </a:solidFill>
                <a:cs typeface="FS Albert Pro"/>
              </a:rPr>
              <a:t>tours</a:t>
            </a:r>
            <a:endParaRPr lang="en-US" sz="2000" dirty="0">
              <a:solidFill>
                <a:srgbClr val="FF0000"/>
              </a:solidFill>
              <a:cs typeface="FS Albert Pro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6320"/>
            <a:ext cx="6400377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</a:t>
            </a:r>
            <a:r>
              <a:rPr lang="en-GB" dirty="0" smtClean="0"/>
              <a:t>parents</a:t>
            </a:r>
            <a:r>
              <a:rPr lang="en-GB" dirty="0" smtClean="0"/>
              <a:t> </a:t>
            </a:r>
            <a:r>
              <a:rPr lang="en-GB" dirty="0" smtClean="0"/>
              <a:t>support applications &amp; course choice</a:t>
            </a:r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40257"/>
            <a:ext cx="8420752" cy="26860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sz="2200" dirty="0">
                <a:solidFill>
                  <a:schemeClr val="tx1"/>
                </a:solidFill>
              </a:rPr>
              <a:t>Sign up to the monthly UCAS </a:t>
            </a:r>
            <a:r>
              <a:rPr lang="en-GB" sz="2200" b="1" dirty="0">
                <a:solidFill>
                  <a:srgbClr val="FF0000"/>
                </a:solidFill>
              </a:rPr>
              <a:t>Parents’ Newsletter </a:t>
            </a:r>
            <a:endParaRPr lang="en-GB" sz="22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sz="2200" dirty="0" smtClean="0"/>
              <a:t>Download the</a:t>
            </a:r>
            <a:r>
              <a:rPr lang="en-GB" sz="2200" b="1" dirty="0" smtClean="0">
                <a:solidFill>
                  <a:srgbClr val="FF0000"/>
                </a:solidFill>
              </a:rPr>
              <a:t> UCAS Parent Guide </a:t>
            </a:r>
            <a:r>
              <a:rPr lang="en-GB" sz="2200" dirty="0" smtClean="0"/>
              <a:t>from the UCAS website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sz="2200" dirty="0" smtClean="0"/>
              <a:t>Offer to attend open days together as you may have a different perspective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sz="2200" dirty="0" smtClean="0"/>
              <a:t>Try to remain impartial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sz="2200" dirty="0"/>
              <a:t>Proof read draft Personal Statements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endParaRPr lang="en-GB" sz="22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316814" y="5154100"/>
            <a:ext cx="4110037" cy="1152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www.ucas.com/parents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98901" y="5471530"/>
            <a:ext cx="5917350" cy="57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tabLst/>
              <a:defRPr/>
            </a:pPr>
            <a:endParaRPr kumimoji="0" lang="en-GB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0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770808"/>
            <a:ext cx="6508377" cy="699773"/>
          </a:xfrm>
        </p:spPr>
        <p:txBody>
          <a:bodyPr>
            <a:normAutofit/>
          </a:bodyPr>
          <a:lstStyle/>
          <a:p>
            <a:r>
              <a:rPr lang="en-GB" dirty="0" smtClean="0"/>
              <a:t>Personal Statement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199" y="2479249"/>
            <a:ext cx="8385144" cy="3996965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1701800" algn="l"/>
                <a:tab pos="2954338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The Personal Statement is the first opportunity for applicants to market their own individual skills base and experience.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Max</a:t>
            </a:r>
            <a:r>
              <a:rPr lang="en-GB" sz="2400" dirty="0">
                <a:solidFill>
                  <a:schemeClr val="tx1"/>
                </a:solidFill>
              </a:rPr>
              <a:t>. 4,000 characters, 47 </a:t>
            </a:r>
            <a:r>
              <a:rPr lang="en-GB" sz="2400" dirty="0" smtClean="0">
                <a:solidFill>
                  <a:schemeClr val="tx1"/>
                </a:solidFill>
              </a:rPr>
              <a:t>lines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400" dirty="0">
                <a:solidFill>
                  <a:schemeClr val="tx1"/>
                </a:solidFill>
              </a:rPr>
              <a:t>Min. 1,000 </a:t>
            </a:r>
            <a:r>
              <a:rPr lang="en-GB" sz="2400" dirty="0" smtClean="0">
                <a:solidFill>
                  <a:schemeClr val="tx1"/>
                </a:solidFill>
              </a:rPr>
              <a:t>characters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400" dirty="0">
                <a:solidFill>
                  <a:schemeClr val="tx1"/>
                </a:solidFill>
              </a:rPr>
              <a:t>No spelling/grammar </a:t>
            </a:r>
            <a:r>
              <a:rPr lang="en-GB" sz="2400" dirty="0" smtClean="0">
                <a:solidFill>
                  <a:schemeClr val="tx1"/>
                </a:solidFill>
              </a:rPr>
              <a:t>check</a:t>
            </a:r>
          </a:p>
          <a:p>
            <a:pPr lvl="1">
              <a:buClr>
                <a:srgbClr val="FF0000"/>
              </a:buClr>
              <a:tabLst>
                <a:tab pos="1701800" algn="l"/>
                <a:tab pos="2954338" algn="l"/>
              </a:tabLst>
            </a:pPr>
            <a:r>
              <a:rPr lang="en-GB" sz="2400" dirty="0">
                <a:solidFill>
                  <a:schemeClr val="tx1"/>
                </a:solidFill>
              </a:rPr>
              <a:t>No </a:t>
            </a:r>
            <a:r>
              <a:rPr lang="en-GB" sz="2400" dirty="0" smtClean="0">
                <a:solidFill>
                  <a:schemeClr val="tx1"/>
                </a:solidFill>
              </a:rPr>
              <a:t>formatting available </a:t>
            </a:r>
          </a:p>
          <a:p>
            <a:pPr marL="0" indent="0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986338" algn="l"/>
              </a:tabLst>
              <a:defRPr/>
            </a:pPr>
            <a:endParaRPr lang="en-GB" sz="800" dirty="0" smtClean="0">
              <a:solidFill>
                <a:schemeClr val="tx1"/>
              </a:solidFill>
            </a:endParaRPr>
          </a:p>
          <a:p>
            <a:pPr marL="0" indent="0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986338" algn="l"/>
              </a:tabLst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Only </a:t>
            </a:r>
            <a:r>
              <a:rPr lang="en-GB" sz="2400" dirty="0">
                <a:solidFill>
                  <a:srgbClr val="FF0000"/>
                </a:solidFill>
              </a:rPr>
              <a:t>one</a:t>
            </a:r>
            <a:r>
              <a:rPr lang="en-GB" sz="2400" dirty="0">
                <a:solidFill>
                  <a:schemeClr val="tx1"/>
                </a:solidFill>
              </a:rPr>
              <a:t> personal statement covers </a:t>
            </a:r>
            <a:r>
              <a:rPr lang="en-GB" sz="2400" dirty="0">
                <a:solidFill>
                  <a:srgbClr val="FF0000"/>
                </a:solidFill>
              </a:rPr>
              <a:t>all </a:t>
            </a:r>
            <a:r>
              <a:rPr lang="en-GB" sz="2400" dirty="0">
                <a:solidFill>
                  <a:schemeClr val="tx1"/>
                </a:solidFill>
              </a:rPr>
              <a:t>course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choices.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986338" algn="l"/>
              </a:tabLst>
              <a:defRPr/>
            </a:pPr>
            <a:endParaRPr lang="en-GB" sz="24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1" y="61369"/>
            <a:ext cx="2451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Custom 3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FF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1799</Words>
  <Application>Microsoft Office PowerPoint</Application>
  <PresentationFormat>On-screen Show (4:3)</PresentationFormat>
  <Paragraphs>202</Paragraphs>
  <Slides>26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Abadi MT Condensed Extra Bold</vt:lpstr>
      <vt:lpstr>Arial</vt:lpstr>
      <vt:lpstr>Arial for Autograph Uni</vt:lpstr>
      <vt:lpstr>Calibri</vt:lpstr>
      <vt:lpstr>Century Gothic</vt:lpstr>
      <vt:lpstr>FS Albert Pro</vt:lpstr>
      <vt:lpstr>Wingdings</vt:lpstr>
      <vt:lpstr>Wingdings 2</vt:lpstr>
      <vt:lpstr>Plaza</vt:lpstr>
      <vt:lpstr>Applications to Higher Education</vt:lpstr>
      <vt:lpstr>UCAS Apply 2019</vt:lpstr>
      <vt:lpstr>Registering with Apply</vt:lpstr>
      <vt:lpstr>Application Content</vt:lpstr>
      <vt:lpstr>Finding Courses  </vt:lpstr>
      <vt:lpstr>Open Days  </vt:lpstr>
      <vt:lpstr>Virtual Tours  </vt:lpstr>
      <vt:lpstr>How can parents support applications &amp; course choice?</vt:lpstr>
      <vt:lpstr>Personal Statement</vt:lpstr>
      <vt:lpstr>Personal Statement</vt:lpstr>
      <vt:lpstr> Personal Statement Support</vt:lpstr>
      <vt:lpstr>UCAS Submission Deadlines  </vt:lpstr>
      <vt:lpstr>Completion Deadlines  </vt:lpstr>
      <vt:lpstr>Completion Deadlines</vt:lpstr>
      <vt:lpstr>  Early Application Deadlines </vt:lpstr>
      <vt:lpstr> Conservatoire Application Deadlines </vt:lpstr>
      <vt:lpstr>General Application Deadlines</vt:lpstr>
      <vt:lpstr>Submission Deadlines</vt:lpstr>
      <vt:lpstr>  Application Acknowledgment </vt:lpstr>
      <vt:lpstr>UCAS Submission  </vt:lpstr>
      <vt:lpstr>Application Review  </vt:lpstr>
      <vt:lpstr>Application Decisions  </vt:lpstr>
      <vt:lpstr>Replying to Offers  </vt:lpstr>
      <vt:lpstr>Unsuccessful Applications  </vt:lpstr>
      <vt:lpstr>UCAS Exhibition </vt:lpstr>
      <vt:lpstr>Find out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Grove Academy</dc:title>
  <dc:creator>JP Curran</dc:creator>
  <cp:lastModifiedBy>jpcurran920</cp:lastModifiedBy>
  <cp:revision>163</cp:revision>
  <cp:lastPrinted>2014-10-03T09:37:23Z</cp:lastPrinted>
  <dcterms:created xsi:type="dcterms:W3CDTF">2014-09-03T20:48:03Z</dcterms:created>
  <dcterms:modified xsi:type="dcterms:W3CDTF">2018-08-29T09:01:33Z</dcterms:modified>
</cp:coreProperties>
</file>