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71" r:id="rId6"/>
    <p:sldId id="272" r:id="rId7"/>
    <p:sldId id="273" r:id="rId8"/>
    <p:sldId id="267" r:id="rId9"/>
    <p:sldId id="259" r:id="rId10"/>
    <p:sldId id="260" r:id="rId11"/>
    <p:sldId id="261" r:id="rId12"/>
    <p:sldId id="264" r:id="rId13"/>
    <p:sldId id="265" r:id="rId14"/>
    <p:sldId id="274" r:id="rId15"/>
    <p:sldId id="275" r:id="rId16"/>
    <p:sldId id="276" r:id="rId17"/>
    <p:sldId id="277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2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6E5B-0C78-4D39-9759-084EA4FD4BF2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C93F-C7F4-4CB0-9E47-D29473C03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84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6E5B-0C78-4D39-9759-084EA4FD4BF2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C93F-C7F4-4CB0-9E47-D29473C03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57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6E5B-0C78-4D39-9759-084EA4FD4BF2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C93F-C7F4-4CB0-9E47-D29473C03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7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6E5B-0C78-4D39-9759-084EA4FD4BF2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C93F-C7F4-4CB0-9E47-D29473C03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2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6E5B-0C78-4D39-9759-084EA4FD4BF2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C93F-C7F4-4CB0-9E47-D29473C03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8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6E5B-0C78-4D39-9759-084EA4FD4BF2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C93F-C7F4-4CB0-9E47-D29473C03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70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6E5B-0C78-4D39-9759-084EA4FD4BF2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C93F-C7F4-4CB0-9E47-D29473C03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22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6E5B-0C78-4D39-9759-084EA4FD4BF2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C93F-C7F4-4CB0-9E47-D29473C03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3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6E5B-0C78-4D39-9759-084EA4FD4BF2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C93F-C7F4-4CB0-9E47-D29473C03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21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6E5B-0C78-4D39-9759-084EA4FD4BF2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C93F-C7F4-4CB0-9E47-D29473C03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21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6E5B-0C78-4D39-9759-084EA4FD4BF2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C93F-C7F4-4CB0-9E47-D29473C03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04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B6E5B-0C78-4D39-9759-084EA4FD4BF2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2C93F-C7F4-4CB0-9E47-D29473C03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85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773" y="181490"/>
            <a:ext cx="8402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USA Trip October 2016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07773" y="4819135"/>
            <a:ext cx="8402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Parent Information Evening</a:t>
            </a:r>
            <a:endParaRPr lang="en-GB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18" y="1225727"/>
            <a:ext cx="4484057" cy="3285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25726"/>
            <a:ext cx="4276725" cy="328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754" y="6603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Vanderbilt YMCA – New York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r>
              <a:rPr lang="en-GB" b="1" dirty="0"/>
              <a:t>224 East 47th Street, 10017 New York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1493744"/>
            <a:ext cx="7849590" cy="46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754" y="6603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Vanderbilt YMCA – New York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r>
              <a:rPr lang="en-GB" b="1" dirty="0"/>
              <a:t>224 East 47th Street, 10017 New York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9589" y="1391594"/>
            <a:ext cx="91050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Accommodation </a:t>
            </a:r>
            <a:r>
              <a:rPr lang="en-GB" sz="2800" dirty="0"/>
              <a:t>Facilities 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/>
              <a:t>• Reception </a:t>
            </a:r>
          </a:p>
          <a:p>
            <a:r>
              <a:rPr lang="en-GB" sz="2800" dirty="0"/>
              <a:t>• Telephones on each floor and at Reception </a:t>
            </a:r>
          </a:p>
          <a:p>
            <a:r>
              <a:rPr lang="en-GB" sz="2800" dirty="0"/>
              <a:t>• Gift Shop </a:t>
            </a:r>
          </a:p>
          <a:p>
            <a:r>
              <a:rPr lang="en-GB" sz="2800" dirty="0"/>
              <a:t>• Laundry room </a:t>
            </a:r>
          </a:p>
          <a:p>
            <a:r>
              <a:rPr lang="en-GB" sz="2800" dirty="0"/>
              <a:t>• Water fountains on each floor </a:t>
            </a:r>
          </a:p>
          <a:p>
            <a:r>
              <a:rPr lang="en-GB" sz="2800" dirty="0"/>
              <a:t>• Sports facilities including two swimming pools, large fitness room, weights, gymnasium, games hall, sauna &amp; steam room. </a:t>
            </a:r>
          </a:p>
          <a:p>
            <a:r>
              <a:rPr lang="en-GB" sz="2800" dirty="0" smtClean="0"/>
              <a:t>• Luggage storage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566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-338858"/>
            <a:ext cx="7886700" cy="1325563"/>
          </a:xfrm>
        </p:spPr>
        <p:txBody>
          <a:bodyPr/>
          <a:lstStyle/>
          <a:p>
            <a:r>
              <a:rPr lang="en-GB" dirty="0" smtClean="0"/>
              <a:t>New York Itinerary – Day 4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600907"/>
              </p:ext>
            </p:extLst>
          </p:nvPr>
        </p:nvGraphicFramePr>
        <p:xfrm>
          <a:off x="363186" y="710480"/>
          <a:ext cx="8704613" cy="28199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03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7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 </a:t>
                      </a: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hrs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VISIT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Rockerfeller</a:t>
                      </a: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Guided Tour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14:00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hrs 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647950" algn="l"/>
                        </a:tabLs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VISIT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Radio</a:t>
                      </a: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City Tour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58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GB" sz="2400" b="1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647950" algn="l"/>
                        </a:tabLst>
                      </a:pPr>
                      <a:endParaRPr lang="en-GB" sz="240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647950" algn="l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19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20:00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EVENING PERFORMANCE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Broadway show T.B.C.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844801"/>
            <a:ext cx="6038850" cy="247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617"/>
            <a:ext cx="7886700" cy="1325563"/>
          </a:xfrm>
        </p:spPr>
        <p:txBody>
          <a:bodyPr/>
          <a:lstStyle/>
          <a:p>
            <a:r>
              <a:rPr lang="en-GB" dirty="0" smtClean="0"/>
              <a:t>New York </a:t>
            </a:r>
            <a:r>
              <a:rPr lang="en-GB" dirty="0" err="1" smtClean="0"/>
              <a:t>Itineray</a:t>
            </a:r>
            <a:r>
              <a:rPr lang="en-GB" dirty="0" smtClean="0"/>
              <a:t> – Day 5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600017"/>
              </p:ext>
            </p:extLst>
          </p:nvPr>
        </p:nvGraphicFramePr>
        <p:xfrm>
          <a:off x="439386" y="1338822"/>
          <a:ext cx="6047139" cy="29660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51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09:00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VISIT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Statue</a:t>
                      </a: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Liberty and Ellis Island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13:00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647950" algn="l"/>
                        </a:tabLst>
                      </a:pPr>
                      <a:r>
                        <a:rPr lang="en-GB" sz="24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Shopping</a:t>
                      </a:r>
                      <a:r>
                        <a:rPr lang="en-GB" sz="2400" baseline="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downtime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722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b="1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19:00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647950" algn="l"/>
                        </a:tabLst>
                      </a:pPr>
                      <a:endParaRPr lang="en-GB" sz="240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647950" algn="l"/>
                        </a:tabLst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Broadway</a:t>
                      </a: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Show</a:t>
                      </a:r>
                      <a:endParaRPr lang="en-GB" sz="240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647950" algn="l"/>
                        </a:tabLst>
                      </a:pP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25" y="2664385"/>
            <a:ext cx="30670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617"/>
            <a:ext cx="7886700" cy="1325563"/>
          </a:xfrm>
        </p:spPr>
        <p:txBody>
          <a:bodyPr/>
          <a:lstStyle/>
          <a:p>
            <a:r>
              <a:rPr lang="en-GB" dirty="0" smtClean="0"/>
              <a:t>New York </a:t>
            </a:r>
            <a:r>
              <a:rPr lang="en-GB" dirty="0" err="1" smtClean="0"/>
              <a:t>Itineray</a:t>
            </a:r>
            <a:r>
              <a:rPr lang="en-GB" dirty="0" smtClean="0"/>
              <a:t> – Day </a:t>
            </a:r>
            <a:r>
              <a:rPr lang="en-GB" dirty="0"/>
              <a:t>6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407799"/>
              </p:ext>
            </p:extLst>
          </p:nvPr>
        </p:nvGraphicFramePr>
        <p:xfrm>
          <a:off x="439386" y="1205472"/>
          <a:ext cx="8704614" cy="26002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69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5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09:00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VISIT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9/11</a:t>
                      </a: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Memorial and Memorial Museum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13:00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647950" algn="l"/>
                        </a:tabLst>
                      </a:pPr>
                      <a:r>
                        <a:rPr lang="en-GB" sz="24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</a:t>
                      </a:r>
                      <a:r>
                        <a:rPr lang="en-GB" sz="2400" baseline="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Park 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722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b="1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21:00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647950" algn="l"/>
                        </a:tabLst>
                      </a:pPr>
                      <a:endParaRPr lang="en-GB" sz="240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647950" algn="l"/>
                        </a:tabLst>
                      </a:pPr>
                      <a:r>
                        <a:rPr lang="en-GB" sz="24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</a:t>
                      </a:r>
                      <a:r>
                        <a:rPr lang="en-GB" sz="2400" baseline="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the Rock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5274"/>
            <a:ext cx="91440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617"/>
            <a:ext cx="7886700" cy="1325563"/>
          </a:xfrm>
        </p:spPr>
        <p:txBody>
          <a:bodyPr/>
          <a:lstStyle/>
          <a:p>
            <a:r>
              <a:rPr lang="en-GB" dirty="0" smtClean="0"/>
              <a:t>New York </a:t>
            </a:r>
            <a:r>
              <a:rPr lang="en-GB" dirty="0" err="1" smtClean="0"/>
              <a:t>Itineray</a:t>
            </a:r>
            <a:r>
              <a:rPr lang="en-GB" dirty="0" smtClean="0"/>
              <a:t> – Day 7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211580"/>
              </p:ext>
            </p:extLst>
          </p:nvPr>
        </p:nvGraphicFramePr>
        <p:xfrm>
          <a:off x="439386" y="1338822"/>
          <a:ext cx="8399814" cy="26002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21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09:00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Check out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11:00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VISIT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Building and Tour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14:00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647950" algn="l"/>
                        </a:tabLst>
                      </a:pPr>
                      <a:r>
                        <a:rPr lang="en-GB" sz="24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Shopping</a:t>
                      </a:r>
                      <a:r>
                        <a:rPr lang="en-GB" sz="2400" baseline="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Down Time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722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b="1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18:00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647950" algn="l"/>
                        </a:tabLst>
                      </a:pPr>
                      <a:endParaRPr lang="en-GB" sz="240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647950" algn="l"/>
                        </a:tabLst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Depart</a:t>
                      </a: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for airport</a:t>
                      </a: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647950" algn="l"/>
                        </a:tabLst>
                      </a:pPr>
                      <a:endParaRPr lang="en-GB" sz="2400" baseline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16" y="3939084"/>
            <a:ext cx="7505083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4838" y="200415"/>
            <a:ext cx="751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The Return Journey </a:t>
            </a:r>
            <a:endParaRPr lang="en-GB" sz="4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117134"/>
              </p:ext>
            </p:extLst>
          </p:nvPr>
        </p:nvGraphicFramePr>
        <p:xfrm>
          <a:off x="460692" y="981869"/>
          <a:ext cx="8588057" cy="321865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87775">
                  <a:extLst>
                    <a:ext uri="{9D8B030D-6E8A-4147-A177-3AD203B41FA5}">
                      <a16:colId xmlns:a16="http://schemas.microsoft.com/office/drawing/2014/main" val="3781409413"/>
                    </a:ext>
                  </a:extLst>
                </a:gridCol>
                <a:gridCol w="1499807">
                  <a:extLst>
                    <a:ext uri="{9D8B030D-6E8A-4147-A177-3AD203B41FA5}">
                      <a16:colId xmlns:a16="http://schemas.microsoft.com/office/drawing/2014/main" val="3426424095"/>
                    </a:ext>
                  </a:extLst>
                </a:gridCol>
                <a:gridCol w="1222188">
                  <a:extLst>
                    <a:ext uri="{9D8B030D-6E8A-4147-A177-3AD203B41FA5}">
                      <a16:colId xmlns:a16="http://schemas.microsoft.com/office/drawing/2014/main" val="3513722429"/>
                    </a:ext>
                  </a:extLst>
                </a:gridCol>
                <a:gridCol w="1394904">
                  <a:extLst>
                    <a:ext uri="{9D8B030D-6E8A-4147-A177-3AD203B41FA5}">
                      <a16:colId xmlns:a16="http://schemas.microsoft.com/office/drawing/2014/main" val="205829673"/>
                    </a:ext>
                  </a:extLst>
                </a:gridCol>
                <a:gridCol w="1213053">
                  <a:extLst>
                    <a:ext uri="{9D8B030D-6E8A-4147-A177-3AD203B41FA5}">
                      <a16:colId xmlns:a16="http://schemas.microsoft.com/office/drawing/2014/main" val="2927041536"/>
                    </a:ext>
                  </a:extLst>
                </a:gridCol>
                <a:gridCol w="1006748">
                  <a:extLst>
                    <a:ext uri="{9D8B030D-6E8A-4147-A177-3AD203B41FA5}">
                      <a16:colId xmlns:a16="http://schemas.microsoft.com/office/drawing/2014/main" val="3835564188"/>
                    </a:ext>
                  </a:extLst>
                </a:gridCol>
                <a:gridCol w="863582">
                  <a:extLst>
                    <a:ext uri="{9D8B030D-6E8A-4147-A177-3AD203B41FA5}">
                      <a16:colId xmlns:a16="http://schemas.microsoft.com/office/drawing/2014/main" val="1607597434"/>
                    </a:ext>
                  </a:extLst>
                </a:gridCol>
              </a:tblGrid>
              <a:tr h="1072885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Departure Date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Departure Airport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Departure Time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Arrival Date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Arrival Airport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Arrival Time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Airline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93903"/>
                  </a:ext>
                </a:extLst>
              </a:tr>
              <a:tr h="1072885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11/10/2016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JFK Airport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22:55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12/10/2016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Heathrow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11:00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British Airways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510995"/>
                  </a:ext>
                </a:extLst>
              </a:tr>
              <a:tr h="1072885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12/10/2016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Heathrow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14:15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12/10/2016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Edinburgh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15:40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British Airways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14709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420" y="4486275"/>
            <a:ext cx="4038600" cy="194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902"/>
            <a:ext cx="7886700" cy="987424"/>
          </a:xfrm>
        </p:spPr>
        <p:txBody>
          <a:bodyPr/>
          <a:lstStyle/>
          <a:p>
            <a:pPr algn="ctr"/>
            <a:r>
              <a:rPr lang="en-GB" dirty="0" smtClean="0"/>
              <a:t>Important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6475"/>
            <a:ext cx="798195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 US Visa Waiver Programme (VWP) allows most British Citizen passport holders to visit the US for up to 90 days without a visa, but you may need to get authorisation from the Electronic System for Travel Authorisation (ESTA) before you travel. If you don’t qualify for the VWP, you’ll need to apply for a visa from the nearest US Embassy or Consulate. </a:t>
            </a:r>
            <a:r>
              <a:rPr lang="en-GB" b="1" u="sng" dirty="0" smtClean="0"/>
              <a:t>Please use the official USA embassy website to purchase visa as it is cheaper than using third party.</a:t>
            </a:r>
            <a:endParaRPr lang="en-GB" b="1" u="sng" dirty="0"/>
          </a:p>
          <a:p>
            <a:pPr marL="0" indent="0">
              <a:buNone/>
            </a:pPr>
            <a:r>
              <a:rPr lang="en-GB" dirty="0" smtClean="0"/>
              <a:t>From </a:t>
            </a:r>
            <a:r>
              <a:rPr lang="en-GB" dirty="0"/>
              <a:t>1 April 2016, all travellers wishing to enter the US under the VWP will need to hold a passport with an integrated chip (an </a:t>
            </a:r>
            <a:r>
              <a:rPr lang="en-GB" dirty="0" err="1"/>
              <a:t>ePassport</a:t>
            </a:r>
            <a:r>
              <a:rPr lang="en-GB" dirty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5" y="4876799"/>
            <a:ext cx="2314576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2226"/>
            <a:ext cx="7886700" cy="1325563"/>
          </a:xfrm>
        </p:spPr>
        <p:txBody>
          <a:bodyPr/>
          <a:lstStyle/>
          <a:p>
            <a:pPr algn="ctr"/>
            <a:r>
              <a:rPr lang="en-GB" b="1" u="sng" dirty="0" smtClean="0"/>
              <a:t>Key Checklist</a:t>
            </a:r>
            <a:endParaRPr lang="en-GB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85749" y="1009650"/>
            <a:ext cx="78009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Photo copy of valid </a:t>
            </a:r>
            <a:r>
              <a:rPr lang="en-GB" sz="2800" dirty="0" err="1" smtClean="0"/>
              <a:t>ePassport</a:t>
            </a:r>
            <a:r>
              <a:rPr lang="en-GB" sz="2800" dirty="0" smtClean="0"/>
              <a:t> by June 17</a:t>
            </a:r>
            <a:r>
              <a:rPr lang="en-GB" sz="2800" baseline="30000" dirty="0" smtClean="0"/>
              <a:t>th</a:t>
            </a: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ESTA visa submitted by June 17</a:t>
            </a:r>
            <a:r>
              <a:rPr lang="en-GB" sz="2800" baseline="30000" dirty="0" smtClean="0"/>
              <a:t>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Trip to be paid in full by Friday 17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Medical Form submitted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Any letters required from GP for medication to be carried in hand luggage</a:t>
            </a:r>
            <a:r>
              <a:rPr lang="en-GB" sz="2800" dirty="0"/>
              <a:t> </a:t>
            </a:r>
            <a:r>
              <a:rPr lang="en-GB" sz="2800" dirty="0" smtClean="0"/>
              <a:t>needed in month before travel.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Spending Money</a:t>
            </a:r>
            <a:r>
              <a:rPr lang="en-GB" sz="2800" dirty="0"/>
              <a:t> </a:t>
            </a:r>
            <a:r>
              <a:rPr lang="en-GB" sz="2800" dirty="0" smtClean="0"/>
              <a:t>– recommended no more than $50 per day.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224" y="4648200"/>
            <a:ext cx="376237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-38259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Teachers</a:t>
            </a:r>
            <a:endParaRPr lang="en-GB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95287" y="881053"/>
            <a:ext cx="82010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Debbie Nicoll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Ruth Jack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Matthew Robertson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Sarah </a:t>
            </a:r>
            <a:r>
              <a:rPr lang="en-GB" sz="3600" dirty="0" err="1" smtClean="0"/>
              <a:t>Crabb</a:t>
            </a:r>
            <a:endParaRPr lang="en-GB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Fiona McIntosh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TBC</a:t>
            </a:r>
          </a:p>
          <a:p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" y="4267200"/>
            <a:ext cx="4681537" cy="2390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81088"/>
            <a:ext cx="3362325" cy="468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4838" y="200415"/>
            <a:ext cx="751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The Outward Journey – Day 1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00207" y="908301"/>
            <a:ext cx="8768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Meet at the school at 09:00 am to get bus to Edinburgh Airport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Check in at 10.45 am</a:t>
            </a:r>
          </a:p>
          <a:p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950275"/>
              </p:ext>
            </p:extLst>
          </p:nvPr>
        </p:nvGraphicFramePr>
        <p:xfrm>
          <a:off x="336868" y="2296319"/>
          <a:ext cx="8531558" cy="206835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78645">
                  <a:extLst>
                    <a:ext uri="{9D8B030D-6E8A-4147-A177-3AD203B41FA5}">
                      <a16:colId xmlns:a16="http://schemas.microsoft.com/office/drawing/2014/main" val="3781409413"/>
                    </a:ext>
                  </a:extLst>
                </a:gridCol>
                <a:gridCol w="1489940">
                  <a:extLst>
                    <a:ext uri="{9D8B030D-6E8A-4147-A177-3AD203B41FA5}">
                      <a16:colId xmlns:a16="http://schemas.microsoft.com/office/drawing/2014/main" val="3426424095"/>
                    </a:ext>
                  </a:extLst>
                </a:gridCol>
                <a:gridCol w="1109373">
                  <a:extLst>
                    <a:ext uri="{9D8B030D-6E8A-4147-A177-3AD203B41FA5}">
                      <a16:colId xmlns:a16="http://schemas.microsoft.com/office/drawing/2014/main" val="3513722429"/>
                    </a:ext>
                  </a:extLst>
                </a:gridCol>
                <a:gridCol w="1490501">
                  <a:extLst>
                    <a:ext uri="{9D8B030D-6E8A-4147-A177-3AD203B41FA5}">
                      <a16:colId xmlns:a16="http://schemas.microsoft.com/office/drawing/2014/main" val="205829673"/>
                    </a:ext>
                  </a:extLst>
                </a:gridCol>
                <a:gridCol w="1300324">
                  <a:extLst>
                    <a:ext uri="{9D8B030D-6E8A-4147-A177-3AD203B41FA5}">
                      <a16:colId xmlns:a16="http://schemas.microsoft.com/office/drawing/2014/main" val="2927041536"/>
                    </a:ext>
                  </a:extLst>
                </a:gridCol>
                <a:gridCol w="777169">
                  <a:extLst>
                    <a:ext uri="{9D8B030D-6E8A-4147-A177-3AD203B41FA5}">
                      <a16:colId xmlns:a16="http://schemas.microsoft.com/office/drawing/2014/main" val="3835564188"/>
                    </a:ext>
                  </a:extLst>
                </a:gridCol>
                <a:gridCol w="985606">
                  <a:extLst>
                    <a:ext uri="{9D8B030D-6E8A-4147-A177-3AD203B41FA5}">
                      <a16:colId xmlns:a16="http://schemas.microsoft.com/office/drawing/2014/main" val="1607597434"/>
                    </a:ext>
                  </a:extLst>
                </a:gridCol>
              </a:tblGrid>
              <a:tr h="689451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Departure Date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Departure Airport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Departure Time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Arrival Date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Arrival Airport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Arrival Time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Airline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93903"/>
                  </a:ext>
                </a:extLst>
              </a:tr>
              <a:tr h="689451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05/10/2016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Edinburgh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13:45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05/10/2016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Heathrow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15:15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British Airways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510995"/>
                  </a:ext>
                </a:extLst>
              </a:tr>
              <a:tr h="689451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05/10/2016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Heathrow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17:20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05/10/2016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Dulles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20:25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British Airways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14709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7" y="4581525"/>
            <a:ext cx="3450937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4581525"/>
            <a:ext cx="38004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332" y="39449"/>
            <a:ext cx="7886700" cy="950107"/>
          </a:xfrm>
        </p:spPr>
        <p:txBody>
          <a:bodyPr/>
          <a:lstStyle/>
          <a:p>
            <a:pPr algn="ctr"/>
            <a:r>
              <a:rPr lang="en-GB" dirty="0" smtClean="0"/>
              <a:t>Arrival in Washington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76197" y="1102290"/>
            <a:ext cx="81669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Land in Washington at </a:t>
            </a:r>
            <a:r>
              <a:rPr lang="en-GB" sz="2800" b="1" dirty="0" smtClean="0"/>
              <a:t>20:25 </a:t>
            </a:r>
            <a:r>
              <a:rPr lang="en-GB" sz="2800" dirty="0" smtClean="0"/>
              <a:t>local time where we will be met by an NST representative who will assist us during bus transfer to accommodation.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Estimated arrival at accommodation is 22.30.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4" y="3705224"/>
            <a:ext cx="52863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sz="4000" dirty="0"/>
              <a:t> </a:t>
            </a:r>
            <a:r>
              <a:rPr lang="en-GB" sz="4000" b="1" dirty="0"/>
              <a:t>Hotel </a:t>
            </a:r>
            <a:r>
              <a:rPr lang="en-GB" sz="4000" b="1" dirty="0" smtClean="0"/>
              <a:t>Harrington</a:t>
            </a:r>
            <a:r>
              <a:rPr lang="en-GB" sz="4000" dirty="0"/>
              <a:t> </a:t>
            </a:r>
            <a:r>
              <a:rPr lang="en-GB" sz="4000" b="1" dirty="0" smtClean="0"/>
              <a:t>Washington</a:t>
            </a:r>
            <a:r>
              <a:rPr lang="en-GB" sz="4000" b="1" dirty="0"/>
              <a:t>, USA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b="1" dirty="0"/>
              <a:t>11th and E Street </a:t>
            </a:r>
            <a:r>
              <a:rPr lang="en-GB" sz="4000" b="1" dirty="0" smtClean="0"/>
              <a:t>NW</a:t>
            </a:r>
            <a:r>
              <a:rPr lang="en-GB" sz="4000" dirty="0"/>
              <a:t> </a:t>
            </a:r>
            <a:r>
              <a:rPr lang="en-GB" sz="4000" b="1" dirty="0" smtClean="0"/>
              <a:t>Washington </a:t>
            </a:r>
            <a:r>
              <a:rPr lang="en-GB" sz="4000" b="1" dirty="0"/>
              <a:t>DC 2004-1398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839807"/>
            <a:ext cx="7372350" cy="437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26035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/>
              <a:t>Situated on a busy street surrounded </a:t>
            </a:r>
            <a:r>
              <a:rPr lang="en-GB" sz="4000" dirty="0" smtClean="0"/>
              <a:t>by shops </a:t>
            </a:r>
            <a:r>
              <a:rPr lang="en-GB" sz="4000" dirty="0"/>
              <a:t>and cafés. The hotel is 2 </a:t>
            </a:r>
            <a:r>
              <a:rPr lang="en-GB" sz="4000" dirty="0" smtClean="0"/>
              <a:t>blocks from </a:t>
            </a:r>
            <a:r>
              <a:rPr lang="en-GB" sz="4000" dirty="0"/>
              <a:t>the nearest Metro </a:t>
            </a:r>
            <a:r>
              <a:rPr lang="en-GB" dirty="0"/>
              <a:t>station.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275" y="2038350"/>
            <a:ext cx="78962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Accommodation Facilities </a:t>
            </a:r>
          </a:p>
          <a:p>
            <a:r>
              <a:rPr lang="en-GB" sz="2800" dirty="0"/>
              <a:t>• Reception </a:t>
            </a:r>
          </a:p>
          <a:p>
            <a:r>
              <a:rPr lang="en-GB" sz="2800" dirty="0"/>
              <a:t>• C</a:t>
            </a:r>
            <a:r>
              <a:rPr lang="en-GB" sz="2800" dirty="0" smtClean="0"/>
              <a:t>afe </a:t>
            </a:r>
            <a:endParaRPr lang="en-GB" sz="2800" dirty="0"/>
          </a:p>
          <a:p>
            <a:r>
              <a:rPr lang="en-GB" sz="2800" dirty="0"/>
              <a:t>• Restaurant </a:t>
            </a:r>
          </a:p>
          <a:p>
            <a:r>
              <a:rPr lang="en-GB" sz="2800" dirty="0"/>
              <a:t>• Internet access </a:t>
            </a:r>
          </a:p>
          <a:p>
            <a:r>
              <a:rPr lang="en-GB" sz="2800" dirty="0"/>
              <a:t>• 2 lifts </a:t>
            </a:r>
          </a:p>
          <a:p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74" y="3138487"/>
            <a:ext cx="4419601" cy="295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-218500"/>
            <a:ext cx="7886700" cy="1325563"/>
          </a:xfrm>
        </p:spPr>
        <p:txBody>
          <a:bodyPr/>
          <a:lstStyle/>
          <a:p>
            <a:pPr algn="ctr"/>
            <a:r>
              <a:rPr lang="en-GB" dirty="0" smtClean="0"/>
              <a:t>Washington – Day 2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139636"/>
              </p:ext>
            </p:extLst>
          </p:nvPr>
        </p:nvGraphicFramePr>
        <p:xfrm>
          <a:off x="108902" y="686594"/>
          <a:ext cx="9035098" cy="28390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33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1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66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Daytime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66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Historical</a:t>
                      </a: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Political Walking Tours</a:t>
                      </a:r>
                      <a:endParaRPr lang="en-GB" sz="240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32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Possible Whitehouse visit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01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Evening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Dinner – possible meet up with school in Alexandria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4" y="3629025"/>
            <a:ext cx="6286501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376958"/>
            <a:ext cx="7886700" cy="1325563"/>
          </a:xfrm>
        </p:spPr>
        <p:txBody>
          <a:bodyPr/>
          <a:lstStyle/>
          <a:p>
            <a:pPr algn="ctr"/>
            <a:r>
              <a:rPr lang="en-GB" dirty="0" smtClean="0"/>
              <a:t>Washington/NYC - Day 3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402814"/>
              </p:ext>
            </p:extLst>
          </p:nvPr>
        </p:nvGraphicFramePr>
        <p:xfrm>
          <a:off x="413702" y="705644"/>
          <a:ext cx="8387398" cy="32853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80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6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80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Daytime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80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U.S</a:t>
                      </a: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Capitol Tour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961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13:00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Travel</a:t>
                      </a: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NYC – Estimated arrival 18.30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20:00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Bowling and Pizza</a:t>
                      </a: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times square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026" y="4116313"/>
            <a:ext cx="5238750" cy="24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754" y="6603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Vanderbilt YMCA – New York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r>
              <a:rPr lang="en-GB" b="1" dirty="0"/>
              <a:t>224 East 47th Street, 10017 New York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178"/>
            <a:ext cx="4118850" cy="5666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4214" y="1391594"/>
            <a:ext cx="43214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This youth hostel offers basic accommodation, which has been purpose built for young people. The hostel is open 24 hours a day with front door security personnel. </a:t>
            </a:r>
            <a:endParaRPr lang="en-GB" sz="2400" dirty="0" smtClean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434214" y="379483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Conveniently located on the east side of the Midtown area, close to the United Nations Building, near to 2nd Avenue and Grand Central Station.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259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</TotalTime>
  <Words>593</Words>
  <Application>Microsoft Office PowerPoint</Application>
  <PresentationFormat>On-screen Show (4:3)</PresentationFormat>
  <Paragraphs>155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Teachers</vt:lpstr>
      <vt:lpstr>PowerPoint Presentation</vt:lpstr>
      <vt:lpstr>Arrival in Washington</vt:lpstr>
      <vt:lpstr>  Hotel Harrington Washington, USA 11th and E Street NW Washington DC 2004-1398</vt:lpstr>
      <vt:lpstr>Situated on a busy street surrounded by shops and cafés. The hotel is 2 blocks from the nearest Metro station. </vt:lpstr>
      <vt:lpstr>Washington – Day 2</vt:lpstr>
      <vt:lpstr>Washington/NYC - Day 3</vt:lpstr>
      <vt:lpstr>Vanderbilt YMCA – New York  224 East 47th Street, 10017 New York</vt:lpstr>
      <vt:lpstr>Vanderbilt YMCA – New York  224 East 47th Street, 10017 New York</vt:lpstr>
      <vt:lpstr>Vanderbilt YMCA – New York  224 East 47th Street, 10017 New York</vt:lpstr>
      <vt:lpstr>New York Itinerary – Day 4</vt:lpstr>
      <vt:lpstr>New York Itineray – Day 5</vt:lpstr>
      <vt:lpstr>New York Itineray – Day 6</vt:lpstr>
      <vt:lpstr>New York Itineray – Day 7</vt:lpstr>
      <vt:lpstr>PowerPoint Presentation</vt:lpstr>
      <vt:lpstr>Important Information</vt:lpstr>
      <vt:lpstr>Key Checklist</vt:lpstr>
    </vt:vector>
  </TitlesOfParts>
  <Company>Dundee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Nicoll, Debbie</dc:creator>
  <cp:lastModifiedBy>Nicoll, Debbie</cp:lastModifiedBy>
  <cp:revision>24</cp:revision>
  <dcterms:created xsi:type="dcterms:W3CDTF">2014-04-28T10:53:01Z</dcterms:created>
  <dcterms:modified xsi:type="dcterms:W3CDTF">2016-02-23T11:45:15Z</dcterms:modified>
</cp:coreProperties>
</file>