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332" r:id="rId2"/>
    <p:sldId id="298" r:id="rId3"/>
    <p:sldId id="295" r:id="rId4"/>
    <p:sldId id="296" r:id="rId5"/>
    <p:sldId id="303" r:id="rId6"/>
    <p:sldId id="297" r:id="rId7"/>
    <p:sldId id="304" r:id="rId8"/>
    <p:sldId id="320" r:id="rId9"/>
    <p:sldId id="336" r:id="rId10"/>
    <p:sldId id="299" r:id="rId11"/>
    <p:sldId id="302" r:id="rId12"/>
    <p:sldId id="282" r:id="rId13"/>
    <p:sldId id="309" r:id="rId14"/>
    <p:sldId id="308" r:id="rId15"/>
    <p:sldId id="307" r:id="rId16"/>
    <p:sldId id="305" r:id="rId17"/>
    <p:sldId id="306" r:id="rId18"/>
    <p:sldId id="334" r:id="rId19"/>
    <p:sldId id="323" r:id="rId20"/>
    <p:sldId id="321" r:id="rId21"/>
    <p:sldId id="310" r:id="rId22"/>
    <p:sldId id="315" r:id="rId23"/>
    <p:sldId id="333" r:id="rId24"/>
    <p:sldId id="318" r:id="rId25"/>
    <p:sldId id="335" r:id="rId26"/>
    <p:sldId id="316" r:id="rId27"/>
    <p:sldId id="283" r:id="rId28"/>
    <p:sldId id="281" r:id="rId29"/>
    <p:sldId id="319" r:id="rId30"/>
    <p:sldId id="337" r:id="rId31"/>
    <p:sldId id="322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6D1A"/>
    <a:srgbClr val="CC0099"/>
    <a:srgbClr val="0000FF"/>
    <a:srgbClr val="0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1" autoAdjust="0"/>
    <p:restoredTop sz="60952" autoAdjust="0"/>
  </p:normalViewPr>
  <p:slideViewPr>
    <p:cSldViewPr>
      <p:cViewPr varScale="1">
        <p:scale>
          <a:sx n="62" d="100"/>
          <a:sy n="62" d="100"/>
        </p:scale>
        <p:origin x="11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BBC87EB7-A2A7-4CB7-A9E9-155D1FC14F97}" type="datetimeFigureOut">
              <a:rPr lang="en-US"/>
              <a:pPr>
                <a:defRPr/>
              </a:pPr>
              <a:t>6/9/2021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nstantia" pitchFamily="18" charset="0"/>
              </a:defRPr>
            </a:lvl1pPr>
          </a:lstStyle>
          <a:p>
            <a:pPr>
              <a:defRPr/>
            </a:pPr>
            <a:fld id="{F972AE7F-EE9B-42AD-8140-C6B35326F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52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Good Evening</a:t>
            </a:r>
            <a:r>
              <a:rPr lang="en-US" baseline="0" dirty="0"/>
              <a:t> and Welcome to Grove.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7306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6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01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43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81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81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817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81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81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81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/>
              <a:t>Down a bit on last year – BUT quality of the 55% @ 5+ Credits was not great – many Grade 2s – kind of expected.</a:t>
            </a:r>
          </a:p>
          <a:p>
            <a:pPr eaLnBrk="1" hangingPunct="1"/>
            <a:r>
              <a:rPr lang="en-GB" dirty="0"/>
              <a:t>Still 3</a:t>
            </a:r>
            <a:r>
              <a:rPr lang="en-GB" baseline="30000" dirty="0"/>
              <a:t>rd</a:t>
            </a:r>
            <a:r>
              <a:rPr lang="en-GB" dirty="0"/>
              <a:t> best results ever.  5 + Highers could all be at C – 4 Highers at A and </a:t>
            </a:r>
            <a:r>
              <a:rPr lang="en-GB" dirty="0" err="1"/>
              <a:t>and</a:t>
            </a:r>
            <a:r>
              <a:rPr lang="en-GB" dirty="0"/>
              <a:t> </a:t>
            </a:r>
            <a:r>
              <a:rPr lang="en-GB" dirty="0" err="1"/>
              <a:t>Int</a:t>
            </a:r>
            <a:r>
              <a:rPr lang="en-GB" dirty="0"/>
              <a:t> 2 at A – do not count, but actually more points 240 </a:t>
            </a:r>
            <a:r>
              <a:rPr lang="en-GB" dirty="0" err="1"/>
              <a:t>cf</a:t>
            </a:r>
            <a:r>
              <a:rPr lang="en-GB" dirty="0"/>
              <a:t>  330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8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227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/>
              <a:t>Down a bit on last year – BUT quality of the 55% @ 5+ Credits was not great – many Grade 2s – kind of expected.</a:t>
            </a:r>
          </a:p>
          <a:p>
            <a:pPr eaLnBrk="1" hangingPunct="1"/>
            <a:r>
              <a:rPr lang="en-GB" dirty="0"/>
              <a:t>Still 3</a:t>
            </a:r>
            <a:r>
              <a:rPr lang="en-GB" baseline="30000" dirty="0"/>
              <a:t>rd</a:t>
            </a:r>
            <a:r>
              <a:rPr lang="en-GB" dirty="0"/>
              <a:t> best results ever.  5 + Highers could all be at C – 4 Highers at A and </a:t>
            </a:r>
            <a:r>
              <a:rPr lang="en-GB" dirty="0" err="1"/>
              <a:t>and</a:t>
            </a:r>
            <a:r>
              <a:rPr lang="en-GB" dirty="0"/>
              <a:t> </a:t>
            </a:r>
            <a:r>
              <a:rPr lang="en-GB" dirty="0" err="1"/>
              <a:t>Int</a:t>
            </a:r>
            <a:r>
              <a:rPr lang="en-GB" dirty="0"/>
              <a:t> 2 at A – do not count, but actually more points 240 </a:t>
            </a:r>
            <a:r>
              <a:rPr lang="en-GB" dirty="0" err="1"/>
              <a:t>cf</a:t>
            </a:r>
            <a:r>
              <a:rPr lang="en-GB" dirty="0"/>
              <a:t>  330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238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17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17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145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17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178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17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17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62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17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917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407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717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78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78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0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0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01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701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06573-1354-4AB0-A8E5-BA00378DDBD3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737B9-64F4-4106-AD31-66145CFD959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AE5C8-31EC-4FFA-AEB3-C7E496BECAB2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DF08A-FD69-4D56-9D61-3FA1A9A280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E2502-3223-492D-9E3E-90CB6892E977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CDF87-EF53-4D00-A1A8-5087D6147D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34054-FEF1-47C1-ABB9-AA5941B6D339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DE0A8-3195-4FDD-86A8-EF6E730112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43034-A44D-4F36-86B3-056017C667E1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2817C-19C1-4F68-8993-99338A493F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35BB4-13D7-441E-B73E-F56992040395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70AC8-4000-4508-9B0C-539B760E39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DEB83-954F-4022-9D63-2B1E54700E19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B933D-B548-406B-9985-D6691C1001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3EB2B-DE6F-45A9-92F8-E952DE97ACAA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791B8-776A-4A43-A790-A21978C47E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FE586-139F-4A20-A695-C4B046B31291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CD12D-9D6D-47A8-B55D-29C1163D35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454BB-FF63-4156-B33B-E074A3FA339D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88794-075F-46D0-930D-24181188EB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EB3E0-BBBC-4525-9030-7C8D4CF53142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2B933-6DF0-4C3B-832E-FC7F72BFCDB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FA2FB7-0442-47E5-BE09-45223EF1E84C}" type="datetimeFigureOut">
              <a:rPr lang="en-GB"/>
              <a:pPr>
                <a:defRPr/>
              </a:pPr>
              <a:t>09/06/2021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DA85400-73DB-49E8-B8B2-69851EF9E8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grove@dundeecity.gov.uk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ubtitle 2"/>
          <p:cNvSpPr>
            <a:spLocks noGrp="1"/>
          </p:cNvSpPr>
          <p:nvPr>
            <p:ph type="subTitle" idx="1"/>
          </p:nvPr>
        </p:nvSpPr>
        <p:spPr>
          <a:xfrm>
            <a:off x="539750" y="1628775"/>
            <a:ext cx="7854950" cy="3840163"/>
          </a:xfrm>
        </p:spPr>
        <p:txBody>
          <a:bodyPr/>
          <a:lstStyle/>
          <a:p>
            <a:pPr marR="0" eaLnBrk="1" hangingPunct="1">
              <a:lnSpc>
                <a:spcPct val="80000"/>
              </a:lnSpc>
            </a:pPr>
            <a:r>
              <a:rPr lang="en-GB" sz="4000" dirty="0"/>
              <a:t> </a:t>
            </a:r>
            <a:r>
              <a:rPr lang="en-GB" sz="4800" b="1" dirty="0"/>
              <a:t>Grove Academy</a:t>
            </a:r>
          </a:p>
        </p:txBody>
      </p:sp>
      <p:sp>
        <p:nvSpPr>
          <p:cNvPr id="2" name="Rectangle 1"/>
          <p:cNvSpPr/>
          <p:nvPr/>
        </p:nvSpPr>
        <p:spPr>
          <a:xfrm>
            <a:off x="683568" y="2703016"/>
            <a:ext cx="7904921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/>
              <a:t>Primary to Secondary Transition 2020</a:t>
            </a:r>
          </a:p>
          <a:p>
            <a:endParaRPr lang="en-GB" sz="2800" b="1" dirty="0"/>
          </a:p>
          <a:p>
            <a:endParaRPr lang="en-GB" sz="2800" b="1" dirty="0"/>
          </a:p>
          <a:p>
            <a:endParaRPr lang="en-GB" sz="2800" b="1" dirty="0"/>
          </a:p>
          <a:p>
            <a:r>
              <a:rPr lang="en-GB" sz="3200" b="1" dirty="0"/>
              <a:t> </a:t>
            </a:r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  <a:p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112233"/>
            <a:ext cx="1152244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9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12750" y="893441"/>
            <a:ext cx="8229600" cy="519985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Wednesday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800" b="1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Period 1		German		Mrs McGill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Period 2		Modern Studies	Miss Dow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800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r>
              <a:rPr lang="en-GB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Interval</a:t>
            </a:r>
          </a:p>
          <a:p>
            <a:pPr marL="0" indent="0" algn="ctr" eaLnBrk="1" hangingPunct="1">
              <a:buFont typeface="Wingdings 2" pitchFamily="18" charset="2"/>
              <a:buNone/>
              <a:defRPr/>
            </a:pPr>
            <a:endParaRPr lang="en-GB" sz="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r>
              <a:rPr lang="en-GB" sz="24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Tutor Time					Mrs Kerr</a:t>
            </a:r>
          </a:p>
          <a:p>
            <a:pPr marL="0" indent="0" eaLnBrk="1" hangingPunct="1">
              <a:buNone/>
              <a:defRPr/>
            </a:pPr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Period3			Music			Mr Taylor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Period 4		Technical		Mr Waghorn</a:t>
            </a:r>
          </a:p>
          <a:p>
            <a:pPr marL="0" indent="0" eaLnBrk="1" hangingPunct="1">
              <a:buNone/>
              <a:defRPr/>
            </a:pPr>
            <a:endParaRPr lang="en-GB" sz="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en-GB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Lunch</a:t>
            </a:r>
          </a:p>
          <a:p>
            <a:pPr marL="0" indent="0" eaLnBrk="1" hangingPunct="1">
              <a:buNone/>
              <a:defRPr/>
            </a:pPr>
            <a:endParaRPr lang="en-GB" sz="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Period 5		English			Miss Dick</a:t>
            </a:r>
            <a:endParaRPr lang="en-GB" sz="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Period 6		Science			Mrs Crabb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dirty="0">
                <a:solidFill>
                  <a:srgbClr val="CC0099"/>
                </a:solidFill>
              </a:rPr>
              <a:t>Period 7		Business Enterprise	Mrs King</a:t>
            </a:r>
          </a:p>
        </p:txBody>
      </p:sp>
      <p:sp>
        <p:nvSpPr>
          <p:cNvPr id="26627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26628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95288" y="260350"/>
            <a:ext cx="8229600" cy="5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4600" dirty="0"/>
              <a:t>  Typical S1 Day  </a:t>
            </a:r>
            <a:r>
              <a:rPr lang="en-GB" sz="3200" dirty="0"/>
              <a:t>(C-19 Mitigations)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 idx="4294967295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/>
              <a:t> </a:t>
            </a:r>
            <a:r>
              <a:rPr lang="en-US" dirty="0"/>
              <a:t> Important Areas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 lnSpcReduction="10000"/>
          </a:bodyPr>
          <a:lstStyle/>
          <a:p>
            <a:r>
              <a:rPr lang="en-GB" sz="2800" dirty="0">
                <a:solidFill>
                  <a:srgbClr val="0000FF"/>
                </a:solidFill>
                <a:latin typeface="Arial" charset="0"/>
              </a:rPr>
              <a:t>App / Website</a:t>
            </a:r>
          </a:p>
          <a:p>
            <a:pPr marL="0" indent="0">
              <a:buNone/>
            </a:pPr>
            <a:endParaRPr lang="en-GB" sz="2800" dirty="0">
              <a:solidFill>
                <a:srgbClr val="0000FF"/>
              </a:solidFill>
              <a:latin typeface="Arial" charset="0"/>
            </a:endParaRPr>
          </a:p>
          <a:p>
            <a:r>
              <a:rPr lang="en-GB" sz="2800" dirty="0">
                <a:solidFill>
                  <a:srgbClr val="0000FF"/>
                </a:solidFill>
                <a:latin typeface="Arial" charset="0"/>
              </a:rPr>
              <a:t>Home Learning / </a:t>
            </a:r>
            <a:r>
              <a:rPr lang="en-GB" sz="2800" i="1" dirty="0">
                <a:solidFill>
                  <a:srgbClr val="0000FF"/>
                </a:solidFill>
                <a:latin typeface="Arial" charset="0"/>
              </a:rPr>
              <a:t>Show My Homework</a:t>
            </a:r>
          </a:p>
          <a:p>
            <a:endParaRPr lang="en-GB" sz="2800" dirty="0">
              <a:solidFill>
                <a:srgbClr val="0000FF"/>
              </a:solidFill>
              <a:latin typeface="Arial" charset="0"/>
            </a:endParaRPr>
          </a:p>
          <a:p>
            <a:r>
              <a:rPr lang="en-GB" sz="2800" dirty="0">
                <a:solidFill>
                  <a:srgbClr val="0000FF"/>
                </a:solidFill>
                <a:latin typeface="Arial" charset="0"/>
              </a:rPr>
              <a:t>Assessment/Reporting</a:t>
            </a:r>
          </a:p>
          <a:p>
            <a:endParaRPr lang="en-GB" sz="2800" dirty="0">
              <a:solidFill>
                <a:srgbClr val="0000FF"/>
              </a:solidFill>
              <a:latin typeface="Arial" charset="0"/>
            </a:endParaRPr>
          </a:p>
          <a:p>
            <a:r>
              <a:rPr lang="en-GB" sz="2800" dirty="0">
                <a:solidFill>
                  <a:srgbClr val="0000FF"/>
                </a:solidFill>
                <a:latin typeface="Arial" charset="0"/>
              </a:rPr>
              <a:t>Discipline</a:t>
            </a:r>
          </a:p>
          <a:p>
            <a:endParaRPr lang="en-GB" sz="2800" dirty="0">
              <a:solidFill>
                <a:srgbClr val="0000FF"/>
              </a:solidFill>
              <a:latin typeface="Arial" charset="0"/>
            </a:endParaRPr>
          </a:p>
          <a:p>
            <a:r>
              <a:rPr lang="en-GB" sz="2800" dirty="0">
                <a:solidFill>
                  <a:srgbClr val="0000FF"/>
                </a:solidFill>
                <a:latin typeface="Arial" charset="0"/>
              </a:rPr>
              <a:t>Uniform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0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200" dirty="0"/>
          </a:p>
        </p:txBody>
      </p:sp>
      <p:sp>
        <p:nvSpPr>
          <p:cNvPr id="30723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30724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 idx="4294967295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/>
              <a:t> 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20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200" dirty="0"/>
          </a:p>
        </p:txBody>
      </p:sp>
      <p:sp>
        <p:nvSpPr>
          <p:cNvPr id="3277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3277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UNADJUSTEDNONRAW_thumb_217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16632"/>
            <a:ext cx="4752528" cy="633670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 idx="4294967295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/>
              <a:t> 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74675" y="1968676"/>
            <a:ext cx="8229600" cy="4389437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20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200" dirty="0"/>
          </a:p>
        </p:txBody>
      </p:sp>
      <p:sp>
        <p:nvSpPr>
          <p:cNvPr id="34819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 dirty="0">
              <a:solidFill>
                <a:srgbClr val="0000FF"/>
              </a:solidFill>
            </a:endParaRPr>
          </a:p>
        </p:txBody>
      </p:sp>
      <p:pic>
        <p:nvPicPr>
          <p:cNvPr id="34820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 descr="https://dcc-notes-001.dundeecity.gov.uk/mail/Education/graham.hutton.nsf/0/266f8f286a6fcca2496c843242c190be/Body/M3?OpenElement&amp;cid=96603157-df9f-4427-868f-44898652729b"/>
          <p:cNvSpPr>
            <a:spLocks noChangeAspect="1" noChangeArrowheads="1"/>
          </p:cNvSpPr>
          <p:nvPr/>
        </p:nvSpPr>
        <p:spPr bwMode="auto">
          <a:xfrm>
            <a:off x="-459631" y="-1064640"/>
            <a:ext cx="1763812" cy="1763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https://dcc-notes-001.dundeecity.gov.uk/mail/Education/graham.hutton.nsf/0/266f8f286a6fcca2496c843242c190be/Body/M3?OpenElement&amp;cid=96603157-df9f-4427-868f-44898652729b"/>
          <p:cNvSpPr>
            <a:spLocks noChangeAspect="1" noChangeArrowheads="1"/>
          </p:cNvSpPr>
          <p:nvPr/>
        </p:nvSpPr>
        <p:spPr bwMode="auto">
          <a:xfrm>
            <a:off x="-307231" y="-912240"/>
            <a:ext cx="1763812" cy="1763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6" descr="https://dcc-notes-001.dundeecity.gov.uk/mail/Education/graham.hutton.nsf/0/266f8f286a6fcca2496c843242c190be/Body/M3?OpenElement&amp;cid=96603157-df9f-4427-868f-44898652729b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8" descr="https://dcc-notes-001.dundeecity.gov.uk/mail/Education/graham.hutton.nsf/0/266f8f286a6fcca2496c843242c190be/Body/M3?OpenElement&amp;cid=96603157-df9f-4427-868f-44898652729b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0" descr="https://dcc-notes-001.dundeecity.gov.uk/mail/Education/graham.hutton.nsf/0/266f8f286a6fcca2496c843242c190be/Body/M3?OpenElement&amp;cid=96603157-df9f-4427-868f-44898652729b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12" descr="https://dcc-notes-001.dundeecity.gov.uk/mail/Education/graham.hutton.nsf/0/266f8f286a6fcca2496c843242c190be/Body/M3?OpenElement&amp;cid=96603157-df9f-4427-868f-44898652729b"/>
          <p:cNvSpPr>
            <a:spLocks noChangeAspect="1" noChangeArrowheads="1"/>
          </p:cNvSpPr>
          <p:nvPr/>
        </p:nvSpPr>
        <p:spPr bwMode="auto">
          <a:xfrm>
            <a:off x="520700" y="320675"/>
            <a:ext cx="2683148" cy="2683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53" y="168275"/>
            <a:ext cx="3707904" cy="2780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553" y="3131834"/>
            <a:ext cx="3707904" cy="2780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066156"/>
            <a:ext cx="3961135" cy="5281513"/>
          </a:xfrm>
          <a:prstGeom prst="rect">
            <a:avLst/>
          </a:prstGeom>
        </p:spPr>
      </p:pic>
      <p:sp>
        <p:nvSpPr>
          <p:cNvPr id="14" name="AutoShape 14" descr="https://dcc-notes-001.dundeecity.gov.uk/mail/Education/graham.hutton.nsf/0/22f8ef72d5e7b4a770734d80babcc9b0/Body/M5?OpenElement&amp;cid=bd7c11dd-3e00-4a89-ac65-756be679e384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7" y="57738"/>
            <a:ext cx="1211347" cy="85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66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 idx="4294967295"/>
          </p:nvPr>
        </p:nvSpPr>
        <p:spPr>
          <a:xfrm>
            <a:off x="457200" y="549275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/>
              <a:t> 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Extra-Curricular Activities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CC0099"/>
                </a:solidFill>
                <a:latin typeface="Arial" charset="0"/>
              </a:rPr>
              <a:t>Music</a:t>
            </a:r>
            <a:r>
              <a:rPr lang="en-GB" sz="2000" dirty="0">
                <a:solidFill>
                  <a:srgbClr val="0000FF"/>
                </a:solidFill>
                <a:latin typeface="Arial" charset="0"/>
              </a:rPr>
              <a:t>	</a:t>
            </a:r>
          </a:p>
          <a:p>
            <a:pPr lvl="1"/>
            <a:r>
              <a:rPr lang="en-GB" sz="1800" dirty="0">
                <a:solidFill>
                  <a:srgbClr val="0000FF"/>
                </a:solidFill>
                <a:latin typeface="Arial" charset="0"/>
              </a:rPr>
              <a:t>Instrumental tuition</a:t>
            </a:r>
          </a:p>
          <a:p>
            <a:pPr lvl="1"/>
            <a:r>
              <a:rPr lang="en-GB" sz="1800" dirty="0">
                <a:solidFill>
                  <a:srgbClr val="0000FF"/>
                </a:solidFill>
                <a:latin typeface="Arial" charset="0"/>
              </a:rPr>
              <a:t>Regional orchestras and bands</a:t>
            </a:r>
          </a:p>
          <a:p>
            <a:pPr lvl="1"/>
            <a:r>
              <a:rPr lang="en-GB" sz="1800" dirty="0">
                <a:solidFill>
                  <a:srgbClr val="0000FF"/>
                </a:solidFill>
                <a:latin typeface="Arial" charset="0"/>
              </a:rPr>
              <a:t>School orchestras, bands, choirs and ensembles</a:t>
            </a:r>
          </a:p>
          <a:p>
            <a:pPr lvl="1"/>
            <a:r>
              <a:rPr lang="en-GB" sz="1800" dirty="0">
                <a:solidFill>
                  <a:srgbClr val="0000FF"/>
                </a:solidFill>
                <a:latin typeface="Arial" charset="0"/>
              </a:rPr>
              <a:t>Music Festival</a:t>
            </a:r>
          </a:p>
          <a:p>
            <a:pPr lvl="1"/>
            <a:r>
              <a:rPr lang="en-GB" sz="1800" dirty="0">
                <a:solidFill>
                  <a:srgbClr val="0000FF"/>
                </a:solidFill>
                <a:latin typeface="Arial" charset="0"/>
              </a:rPr>
              <a:t>School shows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CC0099"/>
                </a:solidFill>
                <a:latin typeface="Arial" charset="0"/>
              </a:rPr>
              <a:t>Sports	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FF"/>
                </a:solidFill>
                <a:latin typeface="Arial" charset="0"/>
              </a:rPr>
              <a:t>Hockey		Football		Badminton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FF"/>
                </a:solidFill>
                <a:latin typeface="Arial" charset="0"/>
              </a:rPr>
              <a:t>Basketball	Volleyball	Netball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FF"/>
                </a:solidFill>
                <a:latin typeface="Arial" charset="0"/>
              </a:rPr>
              <a:t>Dance		Athletics        	Cricket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FF"/>
                </a:solidFill>
                <a:latin typeface="Arial" charset="0"/>
              </a:rPr>
              <a:t>Swimming	Rugby	           	Golf</a:t>
            </a:r>
          </a:p>
          <a:p>
            <a:pPr marL="0" indent="0">
              <a:buNone/>
            </a:pPr>
            <a:r>
              <a:rPr lang="en-GB" sz="2000" dirty="0">
                <a:solidFill>
                  <a:srgbClr val="0000FF"/>
                </a:solidFill>
                <a:latin typeface="Arial" charset="0"/>
              </a:rPr>
              <a:t>Tennis           	Fitness Gym	House Competitions</a:t>
            </a:r>
          </a:p>
          <a:p>
            <a:pPr marL="0" indent="0" eaLnBrk="1" hangingPunct="1">
              <a:buNone/>
              <a:defRPr/>
            </a:pPr>
            <a:endParaRPr lang="en-GB" sz="20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200" dirty="0"/>
          </a:p>
        </p:txBody>
      </p:sp>
      <p:sp>
        <p:nvSpPr>
          <p:cNvPr id="34819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 dirty="0">
              <a:solidFill>
                <a:srgbClr val="0000FF"/>
              </a:solidFill>
            </a:endParaRPr>
          </a:p>
        </p:txBody>
      </p:sp>
      <p:pic>
        <p:nvPicPr>
          <p:cNvPr id="34820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5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8229600" cy="719485"/>
          </a:xfrm>
        </p:spPr>
        <p:txBody>
          <a:bodyPr/>
          <a:lstStyle/>
          <a:p>
            <a:pPr eaLnBrk="1" hangingPunct="1"/>
            <a:r>
              <a:rPr lang="en-GB" dirty="0"/>
              <a:t> 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Extra-Curricular Activities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124745"/>
            <a:ext cx="8229600" cy="5199856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3000" dirty="0">
                <a:solidFill>
                  <a:srgbClr val="0000FF"/>
                </a:solidFill>
              </a:rPr>
              <a:t>Duke of Edinburgh Award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3000" dirty="0">
                <a:solidFill>
                  <a:srgbClr val="0000FF"/>
                </a:solidFill>
              </a:rPr>
              <a:t>Science Club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3000" dirty="0">
                <a:solidFill>
                  <a:srgbClr val="0000FF"/>
                </a:solidFill>
              </a:rPr>
              <a:t>Creative Writing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3000" dirty="0">
                <a:solidFill>
                  <a:srgbClr val="0000FF"/>
                </a:solidFill>
              </a:rPr>
              <a:t>Code Club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3000" dirty="0">
                <a:solidFill>
                  <a:srgbClr val="0000FF"/>
                </a:solidFill>
              </a:rPr>
              <a:t>Peer Supporters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3000" dirty="0">
                <a:solidFill>
                  <a:srgbClr val="0000FF"/>
                </a:solidFill>
              </a:rPr>
              <a:t>Computer Club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3000" dirty="0">
                <a:solidFill>
                  <a:srgbClr val="0000FF"/>
                </a:solidFill>
              </a:rPr>
              <a:t>Chess Club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3000" dirty="0">
                <a:solidFill>
                  <a:srgbClr val="0000FF"/>
                </a:solidFill>
              </a:rPr>
              <a:t>Scripture Union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3000" dirty="0">
                <a:solidFill>
                  <a:srgbClr val="0000FF"/>
                </a:solidFill>
              </a:rPr>
              <a:t>Debating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3000" dirty="0">
                <a:solidFill>
                  <a:srgbClr val="0000FF"/>
                </a:solidFill>
              </a:rPr>
              <a:t>Eco schools</a:t>
            </a:r>
            <a:endParaRPr lang="en-GB" sz="30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200" dirty="0"/>
          </a:p>
        </p:txBody>
      </p:sp>
      <p:sp>
        <p:nvSpPr>
          <p:cNvPr id="34819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 dirty="0">
              <a:solidFill>
                <a:srgbClr val="0000FF"/>
              </a:solidFill>
            </a:endParaRPr>
          </a:p>
        </p:txBody>
      </p:sp>
      <p:pic>
        <p:nvPicPr>
          <p:cNvPr id="34820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566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 idx="4294967295"/>
          </p:nvPr>
        </p:nvSpPr>
        <p:spPr>
          <a:xfrm>
            <a:off x="457200" y="476673"/>
            <a:ext cx="8229600" cy="720080"/>
          </a:xfrm>
        </p:spPr>
        <p:txBody>
          <a:bodyPr/>
          <a:lstStyle/>
          <a:p>
            <a:pPr eaLnBrk="1" hangingPunct="1"/>
            <a:r>
              <a:rPr lang="en-GB" dirty="0"/>
              <a:t> </a:t>
            </a:r>
            <a:r>
              <a:rPr lang="en-US" dirty="0"/>
              <a:t> Trips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0769"/>
            <a:ext cx="8229600" cy="4983832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00FF"/>
                </a:solidFill>
                <a:latin typeface="Arial" charset="0"/>
              </a:rPr>
              <a:t>Theatre Visits</a:t>
            </a:r>
          </a:p>
          <a:p>
            <a:endParaRPr lang="en-GB" sz="2400" dirty="0">
              <a:solidFill>
                <a:srgbClr val="0000FF"/>
              </a:solidFill>
              <a:latin typeface="Arial" charset="0"/>
            </a:endParaRPr>
          </a:p>
          <a:p>
            <a:r>
              <a:rPr lang="en-GB" sz="2400" dirty="0">
                <a:solidFill>
                  <a:srgbClr val="0000FF"/>
                </a:solidFill>
                <a:latin typeface="Arial" charset="0"/>
              </a:rPr>
              <a:t>Film Showings</a:t>
            </a:r>
          </a:p>
          <a:p>
            <a:endParaRPr lang="en-GB" sz="2400" dirty="0">
              <a:solidFill>
                <a:srgbClr val="0000FF"/>
              </a:solidFill>
              <a:latin typeface="Arial" charset="0"/>
            </a:endParaRPr>
          </a:p>
          <a:p>
            <a:r>
              <a:rPr lang="en-GB" sz="2400" dirty="0">
                <a:solidFill>
                  <a:srgbClr val="0000FF"/>
                </a:solidFill>
                <a:latin typeface="Arial" charset="0"/>
              </a:rPr>
              <a:t>Field Trips  - </a:t>
            </a:r>
            <a:r>
              <a:rPr lang="en-GB" sz="2400" dirty="0" err="1">
                <a:solidFill>
                  <a:srgbClr val="0000FF"/>
                </a:solidFill>
                <a:latin typeface="Arial" charset="0"/>
              </a:rPr>
              <a:t>Summerlee</a:t>
            </a:r>
            <a:r>
              <a:rPr lang="en-GB" sz="2400" dirty="0">
                <a:solidFill>
                  <a:srgbClr val="0000FF"/>
                </a:solidFill>
                <a:latin typeface="Arial" charset="0"/>
              </a:rPr>
              <a:t>, Scottish Parliament, V&amp;A</a:t>
            </a:r>
          </a:p>
          <a:p>
            <a:endParaRPr lang="en-GB" sz="2400" dirty="0">
              <a:solidFill>
                <a:srgbClr val="0000FF"/>
              </a:solidFill>
              <a:latin typeface="Arial" charset="0"/>
            </a:endParaRPr>
          </a:p>
          <a:p>
            <a:r>
              <a:rPr lang="en-GB" sz="2400" dirty="0">
                <a:solidFill>
                  <a:srgbClr val="0000FF"/>
                </a:solidFill>
                <a:latin typeface="Arial" charset="0"/>
              </a:rPr>
              <a:t>Subject Conferences</a:t>
            </a:r>
          </a:p>
          <a:p>
            <a:endParaRPr lang="en-GB" sz="2400" dirty="0">
              <a:solidFill>
                <a:srgbClr val="0000FF"/>
              </a:solidFill>
              <a:latin typeface="Arial" charset="0"/>
            </a:endParaRPr>
          </a:p>
          <a:p>
            <a:r>
              <a:rPr lang="en-GB" sz="2400" dirty="0">
                <a:solidFill>
                  <a:srgbClr val="0000FF"/>
                </a:solidFill>
                <a:latin typeface="Arial" charset="0"/>
              </a:rPr>
              <a:t>University Lectures </a:t>
            </a:r>
            <a:r>
              <a:rPr lang="mr-IN" sz="2400" dirty="0">
                <a:solidFill>
                  <a:srgbClr val="0000FF"/>
                </a:solidFill>
                <a:latin typeface="Arial" charset="0"/>
              </a:rPr>
              <a:t>–</a:t>
            </a:r>
            <a:r>
              <a:rPr lang="en-GB" sz="2400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GB" sz="2400" dirty="0" err="1">
                <a:solidFill>
                  <a:srgbClr val="0000FF"/>
                </a:solidFill>
                <a:latin typeface="Arial" charset="0"/>
              </a:rPr>
              <a:t>Abertay</a:t>
            </a:r>
            <a:r>
              <a:rPr lang="en-GB" sz="2400" dirty="0">
                <a:solidFill>
                  <a:srgbClr val="0000FF"/>
                </a:solidFill>
                <a:latin typeface="Arial" charset="0"/>
              </a:rPr>
              <a:t> Modern Studies Debate, Dundee University Chemistry Christmas Lecture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0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200" dirty="0"/>
          </a:p>
        </p:txBody>
      </p:sp>
      <p:sp>
        <p:nvSpPr>
          <p:cNvPr id="34819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 dirty="0">
              <a:solidFill>
                <a:srgbClr val="0000FF"/>
              </a:solidFill>
            </a:endParaRPr>
          </a:p>
        </p:txBody>
      </p:sp>
      <p:pic>
        <p:nvPicPr>
          <p:cNvPr id="34820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566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8229600" cy="791493"/>
          </a:xfrm>
        </p:spPr>
        <p:txBody>
          <a:bodyPr/>
          <a:lstStyle/>
          <a:p>
            <a:pPr eaLnBrk="1" hangingPunct="1"/>
            <a:r>
              <a:rPr lang="en-GB" dirty="0"/>
              <a:t> </a:t>
            </a:r>
            <a:r>
              <a:rPr lang="en-US" dirty="0"/>
              <a:t> Foreign Excursions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40769"/>
            <a:ext cx="8229600" cy="4983832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00FF"/>
                </a:solidFill>
                <a:latin typeface="Arial" charset="0"/>
              </a:rPr>
              <a:t>S3 German/RMPE Trip to Berlin </a:t>
            </a:r>
          </a:p>
          <a:p>
            <a:pPr marL="0" indent="0" eaLnBrk="1" hangingPunct="1">
              <a:buNone/>
              <a:defRPr/>
            </a:pPr>
            <a:endParaRPr lang="en-GB" sz="2200" dirty="0"/>
          </a:p>
          <a:p>
            <a:r>
              <a:rPr lang="en-GB" sz="2400" dirty="0">
                <a:solidFill>
                  <a:srgbClr val="0000FF"/>
                </a:solidFill>
                <a:latin typeface="Arial" charset="0"/>
              </a:rPr>
              <a:t>S3/5 Music/ Modern Studies Trip to USA</a:t>
            </a:r>
          </a:p>
          <a:p>
            <a:endParaRPr lang="en-GB" sz="2400" dirty="0">
              <a:solidFill>
                <a:srgbClr val="0000FF"/>
              </a:solidFill>
              <a:latin typeface="Arial" charset="0"/>
            </a:endParaRPr>
          </a:p>
          <a:p>
            <a:endParaRPr lang="en-GB" sz="2400" dirty="0">
              <a:solidFill>
                <a:srgbClr val="0000FF"/>
              </a:solidFill>
              <a:latin typeface="Arial" charset="0"/>
            </a:endParaRPr>
          </a:p>
          <a:p>
            <a:r>
              <a:rPr lang="en-GB" sz="2400" dirty="0">
                <a:solidFill>
                  <a:srgbClr val="0000FF"/>
                </a:solidFill>
                <a:latin typeface="Arial" charset="0"/>
              </a:rPr>
              <a:t>S4-6 Battlefields Trip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  <a:latin typeface="Arial" charset="0"/>
              </a:rPr>
              <a:t>                                                      S1/2 Ski Trip</a:t>
            </a:r>
          </a:p>
          <a:p>
            <a:endParaRPr lang="en-GB" sz="2400" dirty="0">
              <a:solidFill>
                <a:srgbClr val="0000FF"/>
              </a:solidFill>
              <a:latin typeface="Arial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0000FF"/>
              </a:solidFill>
              <a:latin typeface="Arial" charset="0"/>
            </a:endParaRPr>
          </a:p>
          <a:p>
            <a:pPr marL="0" indent="0">
              <a:buNone/>
            </a:pPr>
            <a:r>
              <a:rPr lang="en-GB" sz="2400" dirty="0">
                <a:solidFill>
                  <a:srgbClr val="0000FF"/>
                </a:solidFill>
                <a:latin typeface="Arial" charset="0"/>
              </a:rPr>
              <a:t>                                             </a:t>
            </a:r>
          </a:p>
          <a:p>
            <a:endParaRPr lang="en-GB" sz="2400" dirty="0">
              <a:solidFill>
                <a:srgbClr val="0000FF"/>
              </a:solidFill>
              <a:latin typeface="Arial" charset="0"/>
            </a:endParaRPr>
          </a:p>
          <a:p>
            <a:endParaRPr lang="en-GB" sz="24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34819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 dirty="0">
              <a:solidFill>
                <a:srgbClr val="0000FF"/>
              </a:solidFill>
            </a:endParaRPr>
          </a:p>
        </p:txBody>
      </p:sp>
      <p:pic>
        <p:nvPicPr>
          <p:cNvPr id="34820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376" y="6057486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DSCF322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6632"/>
            <a:ext cx="2400267" cy="1800200"/>
          </a:xfrm>
          <a:prstGeom prst="rect">
            <a:avLst/>
          </a:prstGeom>
        </p:spPr>
      </p:pic>
      <p:pic>
        <p:nvPicPr>
          <p:cNvPr id="5" name="Picture 4" descr="UNADJUSTEDNONRAW_thumb_217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37112"/>
            <a:ext cx="2843808" cy="2132856"/>
          </a:xfrm>
          <a:prstGeom prst="rect">
            <a:avLst/>
          </a:prstGeom>
        </p:spPr>
      </p:pic>
      <p:pic>
        <p:nvPicPr>
          <p:cNvPr id="7" name="Picture 6" descr="DooaO4AWwAIVGId.jpg-larg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988840"/>
            <a:ext cx="2496277" cy="18722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4005064"/>
            <a:ext cx="3131840" cy="23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66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 idx="4294967295"/>
          </p:nvPr>
        </p:nvSpPr>
        <p:spPr>
          <a:xfrm>
            <a:off x="467544" y="332656"/>
            <a:ext cx="8229600" cy="791493"/>
          </a:xfrm>
        </p:spPr>
        <p:txBody>
          <a:bodyPr/>
          <a:lstStyle/>
          <a:p>
            <a:pPr eaLnBrk="1" hangingPunct="1"/>
            <a:r>
              <a:rPr lang="en-GB" dirty="0"/>
              <a:t> </a:t>
            </a:r>
            <a:r>
              <a:rPr lang="en-US" dirty="0"/>
              <a:t> Foreign Excursions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340768"/>
            <a:ext cx="8229600" cy="4983832"/>
          </a:xfrm>
        </p:spPr>
        <p:txBody>
          <a:bodyPr>
            <a:normAutofit lnSpcReduction="10000"/>
          </a:bodyPr>
          <a:lstStyle/>
          <a:p>
            <a:r>
              <a:rPr lang="en-GB" sz="2800" dirty="0">
                <a:solidFill>
                  <a:srgbClr val="0000FF"/>
                </a:solidFill>
                <a:latin typeface="Arial" charset="0"/>
              </a:rPr>
              <a:t>AH Physics Trip to </a:t>
            </a:r>
            <a:r>
              <a:rPr lang="en-GB" sz="2800" dirty="0" err="1">
                <a:solidFill>
                  <a:srgbClr val="0000FF"/>
                </a:solidFill>
                <a:latin typeface="Arial" charset="0"/>
              </a:rPr>
              <a:t>Cern</a:t>
            </a:r>
            <a:r>
              <a:rPr lang="en-GB" sz="2800" dirty="0">
                <a:solidFill>
                  <a:srgbClr val="0000FF"/>
                </a:solidFill>
                <a:latin typeface="Arial" charset="0"/>
              </a:rPr>
              <a:t> in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00FF"/>
                </a:solidFill>
                <a:latin typeface="Arial" charset="0"/>
              </a:rPr>
              <a:t>    Switzerland</a:t>
            </a:r>
          </a:p>
          <a:p>
            <a:r>
              <a:rPr lang="en-GB" sz="2800" dirty="0">
                <a:solidFill>
                  <a:srgbClr val="0000FF"/>
                </a:solidFill>
                <a:latin typeface="Arial" charset="0"/>
              </a:rPr>
              <a:t>Art and Design/Modern Studies/ Music Trip to London</a:t>
            </a:r>
          </a:p>
          <a:p>
            <a:r>
              <a:rPr lang="en-GB" sz="2800" dirty="0">
                <a:solidFill>
                  <a:srgbClr val="0000FF"/>
                </a:solidFill>
                <a:latin typeface="Arial" charset="0"/>
              </a:rPr>
              <a:t>Iceland Geography Trip</a:t>
            </a:r>
          </a:p>
          <a:p>
            <a:r>
              <a:rPr lang="en-GB" sz="2800" dirty="0">
                <a:solidFill>
                  <a:srgbClr val="0000FF"/>
                </a:solidFill>
                <a:latin typeface="Arial" charset="0"/>
              </a:rPr>
              <a:t>Auschwitz</a:t>
            </a:r>
          </a:p>
          <a:p>
            <a:r>
              <a:rPr lang="en-GB" sz="2800" dirty="0">
                <a:solidFill>
                  <a:srgbClr val="0000FF"/>
                </a:solidFill>
                <a:latin typeface="Arial" charset="0"/>
              </a:rPr>
              <a:t>Japan /Kenya  Exchange</a:t>
            </a:r>
          </a:p>
          <a:p>
            <a:pPr marL="0" indent="0">
              <a:buNone/>
            </a:pPr>
            <a:endParaRPr lang="en-GB" sz="2800" dirty="0">
              <a:solidFill>
                <a:srgbClr val="0000FF"/>
              </a:solidFill>
              <a:latin typeface="Arial" charset="0"/>
            </a:endParaRPr>
          </a:p>
          <a:p>
            <a:pPr marL="0" indent="0">
              <a:buNone/>
            </a:pPr>
            <a:endParaRPr lang="en-GB" sz="2800" dirty="0">
              <a:solidFill>
                <a:srgbClr val="0000FF"/>
              </a:solidFill>
              <a:latin typeface="Arial" charset="0"/>
            </a:endParaRPr>
          </a:p>
          <a:p>
            <a:r>
              <a:rPr lang="en-GB" sz="2800" dirty="0">
                <a:solidFill>
                  <a:srgbClr val="0000FF"/>
                </a:solidFill>
                <a:latin typeface="Arial" charset="0"/>
              </a:rPr>
              <a:t>World Challenge/CAMPS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0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200" dirty="0"/>
          </a:p>
        </p:txBody>
      </p:sp>
      <p:sp>
        <p:nvSpPr>
          <p:cNvPr id="34819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 dirty="0">
              <a:solidFill>
                <a:srgbClr val="0000FF"/>
              </a:solidFill>
            </a:endParaRPr>
          </a:p>
        </p:txBody>
      </p:sp>
      <p:pic>
        <p:nvPicPr>
          <p:cNvPr id="34820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 descr="DSCF255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96952"/>
            <a:ext cx="2400267" cy="1800200"/>
          </a:xfrm>
          <a:prstGeom prst="rect">
            <a:avLst/>
          </a:prstGeom>
        </p:spPr>
      </p:pic>
      <p:pic>
        <p:nvPicPr>
          <p:cNvPr id="4" name="Picture 3" descr="Photo 2014-07-15 12.55.5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869160"/>
            <a:ext cx="2208246" cy="1656184"/>
          </a:xfrm>
          <a:prstGeom prst="rect">
            <a:avLst/>
          </a:prstGeom>
        </p:spPr>
      </p:pic>
      <p:pic>
        <p:nvPicPr>
          <p:cNvPr id="5" name="Picture 4" descr="UNADJUSTEDNONRAW_thumb_216c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2656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36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0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200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000"/>
          </a:p>
        </p:txBody>
      </p:sp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611188" y="333375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/>
              <a:t>SQA Results</a:t>
            </a:r>
          </a:p>
        </p:txBody>
      </p:sp>
      <p:sp>
        <p:nvSpPr>
          <p:cNvPr id="38915" name="Rectangle 4"/>
          <p:cNvSpPr>
            <a:spLocks noGrp="1"/>
          </p:cNvSpPr>
          <p:nvPr>
            <p:ph type="body" sz="half" idx="4294967295"/>
          </p:nvPr>
        </p:nvSpPr>
        <p:spPr>
          <a:xfrm>
            <a:off x="0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38916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6897" name="Group 9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55656530"/>
              </p:ext>
            </p:extLst>
          </p:nvPr>
        </p:nvGraphicFramePr>
        <p:xfrm>
          <a:off x="827584" y="1628800"/>
          <a:ext cx="7344816" cy="4432920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935278188"/>
                    </a:ext>
                  </a:extLst>
                </a:gridCol>
              </a:tblGrid>
              <a:tr h="114044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S4</a:t>
                      </a:r>
                      <a:endParaRPr kumimoji="0" 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rgbClr val="CC0099"/>
                          </a:solidFill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1+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Nat 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CC0099"/>
                          </a:solidFill>
                        </a:rPr>
                        <a:t>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3+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Nat 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CC0099"/>
                          </a:solidFill>
                        </a:rPr>
                        <a:t>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5+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Nat 5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rgbClr val="000000"/>
                          </a:solidFill>
                        </a:rPr>
                        <a:t>63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59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CC0099"/>
                          </a:solidFill>
                        </a:rPr>
                        <a:t>64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381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1520" y="3212976"/>
            <a:ext cx="8229600" cy="2448272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36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800" dirty="0">
                <a:solidFill>
                  <a:srgbClr val="CC0099"/>
                </a:solidFill>
              </a:rPr>
              <a:t>New Environment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800" dirty="0">
                <a:solidFill>
                  <a:srgbClr val="CC0099"/>
                </a:solidFill>
              </a:rPr>
              <a:t>New Classmates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800" dirty="0">
                <a:solidFill>
                  <a:srgbClr val="CC0099"/>
                </a:solidFill>
              </a:rPr>
              <a:t>New Subjects</a:t>
            </a:r>
          </a:p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800" dirty="0">
                <a:solidFill>
                  <a:srgbClr val="CC0099"/>
                </a:solidFill>
              </a:rPr>
              <a:t>New Opportunities</a:t>
            </a:r>
          </a:p>
        </p:txBody>
      </p:sp>
      <p:sp>
        <p:nvSpPr>
          <p:cNvPr id="16387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16388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edL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2656"/>
            <a:ext cx="6229350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7652" y="9607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000" b="1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200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000"/>
          </a:p>
        </p:txBody>
      </p:sp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611188" y="333375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/>
              <a:t>SQA Results</a:t>
            </a:r>
          </a:p>
        </p:txBody>
      </p:sp>
      <p:sp>
        <p:nvSpPr>
          <p:cNvPr id="38915" name="Rectangle 4"/>
          <p:cNvSpPr>
            <a:spLocks noGrp="1"/>
          </p:cNvSpPr>
          <p:nvPr>
            <p:ph type="body" sz="half" idx="4294967295"/>
          </p:nvPr>
        </p:nvSpPr>
        <p:spPr>
          <a:xfrm>
            <a:off x="0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38916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6897" name="Group 9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82517781"/>
              </p:ext>
            </p:extLst>
          </p:nvPr>
        </p:nvGraphicFramePr>
        <p:xfrm>
          <a:off x="323850" y="1628775"/>
          <a:ext cx="7776540" cy="4389439"/>
        </p:xfrm>
        <a:graphic>
          <a:graphicData uri="http://schemas.openxmlformats.org/drawingml/2006/table">
            <a:tbl>
              <a:tblPr/>
              <a:tblGrid>
                <a:gridCol w="1296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6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0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6090">
                  <a:extLst>
                    <a:ext uri="{9D8B030D-6E8A-4147-A177-3AD203B41FA5}">
                      <a16:colId xmlns:a16="http://schemas.microsoft.com/office/drawing/2014/main" val="1728025750"/>
                    </a:ext>
                  </a:extLst>
                </a:gridCol>
              </a:tblGrid>
              <a:tr h="1096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S5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onstantia" pitchFamily="18" charset="0"/>
                        </a:rPr>
                        <a:t>(on S5)</a:t>
                      </a:r>
                      <a:endParaRPr kumimoji="0" 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2016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rgbClr val="000000"/>
                          </a:solidFill>
                        </a:rPr>
                        <a:t>2017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2018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CC0099"/>
                          </a:solidFill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85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1+ Higher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000000"/>
                          </a:solidFill>
                        </a:rPr>
                        <a:t>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CC0099"/>
                          </a:solidFill>
                        </a:rPr>
                        <a:t>87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3+ Higher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56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000000"/>
                          </a:solidFill>
                        </a:rPr>
                        <a:t>55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67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CC0099"/>
                          </a:solidFill>
                        </a:rPr>
                        <a:t>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969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GB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5+ Higher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</a:rPr>
                        <a:t>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rgbClr val="000000"/>
                          </a:solidFill>
                        </a:rPr>
                        <a:t>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40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CC0099"/>
                          </a:solidFill>
                        </a:rPr>
                        <a:t>37</a:t>
                      </a:r>
                      <a:endParaRPr lang="en-US" sz="4000" dirty="0">
                        <a:solidFill>
                          <a:srgbClr val="CC0099"/>
                        </a:solidFill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3899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idx="4294967295"/>
          </p:nvPr>
        </p:nvSpPr>
        <p:spPr>
          <a:xfrm>
            <a:off x="539552" y="2348880"/>
            <a:ext cx="8229600" cy="720080"/>
          </a:xfrm>
        </p:spPr>
        <p:txBody>
          <a:bodyPr/>
          <a:lstStyle/>
          <a:p>
            <a:pPr eaLnBrk="1" hangingPunct="1"/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Leavers’ Destinations</a:t>
            </a:r>
            <a:br>
              <a:rPr lang="en-US" dirty="0"/>
            </a:br>
            <a:r>
              <a:rPr lang="en-US" sz="3600" dirty="0">
                <a:solidFill>
                  <a:srgbClr val="CC0099"/>
                </a:solidFill>
              </a:rPr>
              <a:t>Grove Academy		94.65%</a:t>
            </a:r>
            <a:br>
              <a:rPr lang="en-US" sz="3600" dirty="0">
                <a:solidFill>
                  <a:srgbClr val="CC0099"/>
                </a:solidFill>
              </a:rPr>
            </a:br>
            <a:r>
              <a:rPr lang="en-US" sz="3600" dirty="0">
                <a:solidFill>
                  <a:srgbClr val="CC0099"/>
                </a:solidFill>
              </a:rPr>
              <a:t>Dundee				92.29%</a:t>
            </a:r>
            <a:br>
              <a:rPr lang="en-US" sz="3600" dirty="0">
                <a:solidFill>
                  <a:srgbClr val="CC0099"/>
                </a:solidFill>
              </a:rPr>
            </a:br>
            <a:r>
              <a:rPr lang="en-US" sz="3600" dirty="0">
                <a:solidFill>
                  <a:srgbClr val="CC0099"/>
                </a:solidFill>
              </a:rPr>
              <a:t>Scotland				93.36%</a:t>
            </a:r>
            <a:endParaRPr lang="en-GB" sz="3600" dirty="0">
              <a:solidFill>
                <a:srgbClr val="CC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3212975"/>
            <a:ext cx="8229600" cy="3111625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b="1" i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Grove</a:t>
            </a: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00FF"/>
                </a:solidFill>
              </a:rPr>
              <a:t>Higher Education		62.03%</a:t>
            </a: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00FF"/>
                </a:solidFill>
              </a:rPr>
              <a:t>Further Education		22.46%</a:t>
            </a: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00FF"/>
                </a:solidFill>
              </a:rPr>
              <a:t>Employment			8.56%</a:t>
            </a: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00FF"/>
                </a:solidFill>
              </a:rPr>
              <a:t> 	</a:t>
            </a:r>
            <a:endParaRPr lang="en-GB" sz="2000" dirty="0"/>
          </a:p>
        </p:txBody>
      </p:sp>
      <p:sp>
        <p:nvSpPr>
          <p:cNvPr id="532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5325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140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idx="4294967295"/>
          </p:nvPr>
        </p:nvSpPr>
        <p:spPr>
          <a:xfrm>
            <a:off x="412750" y="476250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/>
              <a:t>Pupil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1520" y="1556793"/>
            <a:ext cx="8640960" cy="4767808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Advanced Engineering Project </a:t>
            </a:r>
            <a:r>
              <a:rPr lang="mr-IN" sz="2400" dirty="0">
                <a:solidFill>
                  <a:srgbClr val="CC0099"/>
                </a:solidFill>
              </a:rPr>
              <a:t>–</a:t>
            </a:r>
            <a:r>
              <a:rPr lang="en-GB" sz="2400" dirty="0">
                <a:solidFill>
                  <a:srgbClr val="CC0099"/>
                </a:solidFill>
              </a:rPr>
              <a:t>National Winners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Rotary (Britain and Ireland) National Short Story Competition Winners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ESU Scotland Public Speaking Award 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ESU Debating Competition – Winners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Mock Courts Award – National Winners 2021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Young Enterprise</a:t>
            </a:r>
          </a:p>
          <a:p>
            <a:r>
              <a:rPr lang="en-GB" sz="2400" dirty="0">
                <a:solidFill>
                  <a:srgbClr val="CC0099"/>
                </a:solidFill>
              </a:rPr>
              <a:t>Winners of the S1-4 Dundee Active Schools water polo competition 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S2 Giant Heptathlon winners in Dundee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Senior Netball </a:t>
            </a:r>
            <a:r>
              <a:rPr lang="mr-IN" sz="2400" dirty="0">
                <a:solidFill>
                  <a:srgbClr val="CC0099"/>
                </a:solidFill>
              </a:rPr>
              <a:t>–</a:t>
            </a:r>
            <a:r>
              <a:rPr lang="en-GB" sz="2400" dirty="0">
                <a:solidFill>
                  <a:srgbClr val="CC0099"/>
                </a:solidFill>
              </a:rPr>
              <a:t> Winners of Dundee Schools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Winners of Inter-schools Squash competition</a:t>
            </a:r>
          </a:p>
          <a:p>
            <a:pPr eaLnBrk="1" hangingPunct="1">
              <a:defRPr/>
            </a:pPr>
            <a:endParaRPr lang="en-GB" sz="2400" b="1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5325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03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idx="4294967295"/>
          </p:nvPr>
        </p:nvSpPr>
        <p:spPr>
          <a:xfrm>
            <a:off x="412750" y="476251"/>
            <a:ext cx="8229600" cy="720502"/>
          </a:xfrm>
        </p:spPr>
        <p:txBody>
          <a:bodyPr/>
          <a:lstStyle/>
          <a:p>
            <a:pPr eaLnBrk="1" hangingPunct="1"/>
            <a:r>
              <a:rPr lang="en-US" dirty="0"/>
              <a:t>Pupil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51520" y="1268760"/>
            <a:ext cx="8640960" cy="5055841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endParaRPr lang="en-GB" sz="2400" dirty="0">
              <a:solidFill>
                <a:srgbClr val="CC0099"/>
              </a:solidFill>
            </a:endParaRP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S2 </a:t>
            </a:r>
            <a:r>
              <a:rPr lang="en-GB" sz="2400" dirty="0" err="1">
                <a:solidFill>
                  <a:srgbClr val="CC0099"/>
                </a:solidFill>
              </a:rPr>
              <a:t>Skillforce</a:t>
            </a:r>
            <a:r>
              <a:rPr lang="en-GB" sz="2400" dirty="0">
                <a:solidFill>
                  <a:srgbClr val="CC0099"/>
                </a:solidFill>
              </a:rPr>
              <a:t> Loch </a:t>
            </a:r>
            <a:r>
              <a:rPr lang="en-GB" sz="2400" dirty="0" err="1">
                <a:solidFill>
                  <a:srgbClr val="CC0099"/>
                </a:solidFill>
              </a:rPr>
              <a:t>Eil</a:t>
            </a:r>
            <a:r>
              <a:rPr lang="en-GB" sz="2400" dirty="0">
                <a:solidFill>
                  <a:srgbClr val="CC0099"/>
                </a:solidFill>
              </a:rPr>
              <a:t> leadership Residential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S2 Maths week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Maths Challenge Bronze, Silver and Gold Awards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Instrumentalist of Year  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National Youth Jazz Orchestra 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YPI 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Bronze and Silver winners in the Duke of York’s Inspiring Digital Enterprise Awards</a:t>
            </a:r>
          </a:p>
          <a:p>
            <a:pPr eaLnBrk="1" hangingPunct="1">
              <a:defRPr/>
            </a:pPr>
            <a:r>
              <a:rPr lang="en-GB" sz="2400" dirty="0">
                <a:solidFill>
                  <a:srgbClr val="CC0099"/>
                </a:solidFill>
              </a:rPr>
              <a:t>S3 girls into Physics</a:t>
            </a:r>
          </a:p>
        </p:txBody>
      </p:sp>
      <p:sp>
        <p:nvSpPr>
          <p:cNvPr id="532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5325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476672"/>
            <a:ext cx="1979712" cy="148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501" y="4996510"/>
            <a:ext cx="245926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093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idx="4294967295"/>
          </p:nvPr>
        </p:nvSpPr>
        <p:spPr>
          <a:xfrm>
            <a:off x="412750" y="476251"/>
            <a:ext cx="8229600" cy="576486"/>
          </a:xfrm>
        </p:spPr>
        <p:txBody>
          <a:bodyPr/>
          <a:lstStyle/>
          <a:p>
            <a:pPr eaLnBrk="1" hangingPunct="1"/>
            <a:r>
              <a:rPr lang="en-US" dirty="0"/>
              <a:t>Pupil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12775"/>
            <a:ext cx="8229600" cy="4911825"/>
          </a:xfrm>
        </p:spPr>
        <p:txBody>
          <a:bodyPr>
            <a:normAutofit/>
          </a:bodyPr>
          <a:lstStyle/>
          <a:p>
            <a:pPr marL="1028700" lvl="1" indent="-571500" eaLnBrk="1" hangingPunct="1">
              <a:defRPr/>
            </a:pPr>
            <a:r>
              <a:rPr lang="en-GB" sz="3600" dirty="0">
                <a:solidFill>
                  <a:srgbClr val="0000FF"/>
                </a:solidFill>
              </a:rPr>
              <a:t>Christmas </a:t>
            </a:r>
            <a:r>
              <a:rPr lang="en-GB" sz="3600" dirty="0" err="1">
                <a:solidFill>
                  <a:srgbClr val="0000FF"/>
                </a:solidFill>
              </a:rPr>
              <a:t>Fayre</a:t>
            </a:r>
            <a:endParaRPr lang="en-GB" sz="3600" dirty="0">
              <a:solidFill>
                <a:srgbClr val="0000FF"/>
              </a:solidFill>
            </a:endParaRPr>
          </a:p>
          <a:p>
            <a:pPr marL="1028700" lvl="1" indent="-571500" eaLnBrk="1" hangingPunct="1">
              <a:defRPr/>
            </a:pPr>
            <a:r>
              <a:rPr lang="en-GB" sz="3600" dirty="0">
                <a:solidFill>
                  <a:srgbClr val="0000FF"/>
                </a:solidFill>
              </a:rPr>
              <a:t>Santa Dash for Archie Foundation</a:t>
            </a:r>
          </a:p>
          <a:p>
            <a:pPr marL="1028700" lvl="1" indent="-571500" eaLnBrk="1" hangingPunct="1">
              <a:defRPr/>
            </a:pPr>
            <a:r>
              <a:rPr lang="en-GB" sz="3600" dirty="0">
                <a:solidFill>
                  <a:srgbClr val="0000FF"/>
                </a:solidFill>
              </a:rPr>
              <a:t>Big Sleep Over</a:t>
            </a:r>
          </a:p>
          <a:p>
            <a:pPr marL="1028700" lvl="1" indent="-571500" eaLnBrk="1" hangingPunct="1">
              <a:defRPr/>
            </a:pPr>
            <a:r>
              <a:rPr lang="en-GB" sz="3600" dirty="0">
                <a:solidFill>
                  <a:srgbClr val="0000FF"/>
                </a:solidFill>
              </a:rPr>
              <a:t>Christmas Hampers for </a:t>
            </a: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00FF"/>
                </a:solidFill>
              </a:rPr>
              <a:t>      Dundee Food Bank</a:t>
            </a:r>
          </a:p>
        </p:txBody>
      </p:sp>
      <p:sp>
        <p:nvSpPr>
          <p:cNvPr id="532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5325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3356992"/>
            <a:ext cx="2016224" cy="268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82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idx="4294967295"/>
          </p:nvPr>
        </p:nvSpPr>
        <p:spPr>
          <a:xfrm>
            <a:off x="412750" y="476251"/>
            <a:ext cx="8229600" cy="576486"/>
          </a:xfrm>
        </p:spPr>
        <p:txBody>
          <a:bodyPr/>
          <a:lstStyle/>
          <a:p>
            <a:pPr eaLnBrk="1" hangingPunct="1"/>
            <a:r>
              <a:rPr lang="en-US" dirty="0"/>
              <a:t>Pupil Achievements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80729"/>
            <a:ext cx="8229600" cy="5343872"/>
          </a:xfrm>
        </p:spPr>
        <p:txBody>
          <a:bodyPr>
            <a:normAutofit/>
          </a:bodyPr>
          <a:lstStyle/>
          <a:p>
            <a:pPr marL="1028700" lvl="1" indent="-571500" eaLnBrk="1" hangingPunct="1">
              <a:defRPr/>
            </a:pPr>
            <a:r>
              <a:rPr lang="en-GB" sz="3600" dirty="0">
                <a:solidFill>
                  <a:srgbClr val="008000"/>
                </a:solidFill>
              </a:rPr>
              <a:t>5</a:t>
            </a:r>
            <a:r>
              <a:rPr lang="en-GB" sz="3600" baseline="30000" dirty="0">
                <a:solidFill>
                  <a:srgbClr val="008000"/>
                </a:solidFill>
              </a:rPr>
              <a:t>th</a:t>
            </a:r>
            <a:r>
              <a:rPr lang="en-GB" sz="3600" dirty="0">
                <a:solidFill>
                  <a:srgbClr val="008000"/>
                </a:solidFill>
              </a:rPr>
              <a:t>  Green Flag</a:t>
            </a:r>
          </a:p>
          <a:p>
            <a:pPr marL="1028700" lvl="1" indent="-571500" eaLnBrk="1" hangingPunct="1">
              <a:defRPr/>
            </a:pPr>
            <a:endParaRPr lang="en-GB" sz="3600" dirty="0">
              <a:solidFill>
                <a:srgbClr val="008000"/>
              </a:solidFill>
            </a:endParaRP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8000"/>
                </a:solidFill>
              </a:rPr>
              <a:t> </a:t>
            </a:r>
          </a:p>
          <a:p>
            <a:pPr marL="457200" lvl="1" indent="0" eaLnBrk="1" hangingPunct="1">
              <a:buNone/>
              <a:defRPr/>
            </a:pPr>
            <a:endParaRPr lang="en-GB" sz="1100" dirty="0">
              <a:solidFill>
                <a:srgbClr val="008000"/>
              </a:solidFill>
            </a:endParaRPr>
          </a:p>
          <a:p>
            <a:pPr marL="1028700" lvl="1" indent="-571500" eaLnBrk="1" hangingPunct="1">
              <a:defRPr/>
            </a:pPr>
            <a:r>
              <a:rPr lang="en-GB" sz="3600" dirty="0" err="1">
                <a:solidFill>
                  <a:srgbClr val="7C6D1A"/>
                </a:solidFill>
              </a:rPr>
              <a:t>sportscotland</a:t>
            </a:r>
            <a:r>
              <a:rPr lang="en-GB" sz="3600" dirty="0">
                <a:solidFill>
                  <a:srgbClr val="7C6D1A"/>
                </a:solidFill>
              </a:rPr>
              <a:t> Gold School Sport Award</a:t>
            </a:r>
            <a:endParaRPr lang="en-GB" sz="2000" dirty="0">
              <a:solidFill>
                <a:srgbClr val="7C6D1A"/>
              </a:solidFill>
            </a:endParaRPr>
          </a:p>
        </p:txBody>
      </p:sp>
      <p:sp>
        <p:nvSpPr>
          <p:cNvPr id="532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5325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052736"/>
            <a:ext cx="2784309" cy="20882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077072"/>
            <a:ext cx="3604397" cy="239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idx="4294967295"/>
          </p:nvPr>
        </p:nvSpPr>
        <p:spPr>
          <a:xfrm>
            <a:off x="457200" y="533400"/>
            <a:ext cx="8229600" cy="774700"/>
          </a:xfrm>
        </p:spPr>
        <p:txBody>
          <a:bodyPr/>
          <a:lstStyle/>
          <a:p>
            <a:pPr eaLnBrk="1" hangingPunct="1"/>
            <a:r>
              <a:rPr lang="en-US" dirty="0"/>
              <a:t>Values</a:t>
            </a:r>
            <a:br>
              <a:rPr lang="en-US" dirty="0"/>
            </a:br>
            <a:br>
              <a:rPr lang="en-US" dirty="0"/>
            </a:br>
            <a:r>
              <a:rPr lang="en-US" sz="4400" dirty="0"/>
              <a:t>School Recovery and Improvement</a:t>
            </a:r>
            <a:endParaRPr lang="en-GB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412875"/>
            <a:ext cx="8229600" cy="4911725"/>
          </a:xfrm>
        </p:spPr>
        <p:txBody>
          <a:bodyPr>
            <a:normAutofit/>
          </a:bodyPr>
          <a:lstStyle/>
          <a:p>
            <a:pPr marL="914400" lvl="1" indent="-457200" eaLnBrk="1" hangingPunct="1">
              <a:defRPr/>
            </a:pPr>
            <a:r>
              <a:rPr lang="en-GB" sz="3200" dirty="0">
                <a:solidFill>
                  <a:srgbClr val="0000FF"/>
                </a:solidFill>
              </a:rPr>
              <a:t>Improvement in children and young people’s health and wellbeing </a:t>
            </a:r>
          </a:p>
          <a:p>
            <a:pPr marL="914400" lvl="1" indent="-457200" eaLnBrk="1" hangingPunct="1">
              <a:defRPr/>
            </a:pPr>
            <a:r>
              <a:rPr lang="en-GB" sz="3200" dirty="0">
                <a:solidFill>
                  <a:srgbClr val="0000FF"/>
                </a:solidFill>
              </a:rPr>
              <a:t>Raise achievement in literacy and numeracy</a:t>
            </a:r>
          </a:p>
          <a:p>
            <a:pPr marL="914400" lvl="1" indent="-457200" eaLnBrk="1" hangingPunct="1">
              <a:defRPr/>
            </a:pPr>
            <a:r>
              <a:rPr lang="en-GB" sz="3200" dirty="0">
                <a:solidFill>
                  <a:srgbClr val="0000FF"/>
                </a:solidFill>
              </a:rPr>
              <a:t>Closing the attainment gap between the most and least disadvantaged children  </a:t>
            </a:r>
          </a:p>
          <a:p>
            <a:pPr marL="914400" lvl="1" indent="-457200" eaLnBrk="1" hangingPunct="1">
              <a:defRPr/>
            </a:pPr>
            <a:r>
              <a:rPr lang="en-GB" sz="3200" dirty="0">
                <a:solidFill>
                  <a:srgbClr val="0000FF"/>
                </a:solidFill>
              </a:rPr>
              <a:t>Improvement in employability skills and sustained positive school leaver destinations for all young people </a:t>
            </a:r>
          </a:p>
        </p:txBody>
      </p:sp>
      <p:sp>
        <p:nvSpPr>
          <p:cNvPr id="532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5325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0382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idx="4294967295"/>
          </p:nvPr>
        </p:nvSpPr>
        <p:spPr>
          <a:xfrm>
            <a:off x="412750" y="476250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/>
              <a:t>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1028700" lvl="1" indent="-571500" eaLnBrk="1" hangingPunct="1">
              <a:defRPr/>
            </a:pPr>
            <a:r>
              <a:rPr lang="en-GB" sz="3600" dirty="0">
                <a:solidFill>
                  <a:srgbClr val="0000FF"/>
                </a:solidFill>
              </a:rPr>
              <a:t> </a:t>
            </a:r>
            <a:endParaRPr lang="en-GB" sz="2000" dirty="0"/>
          </a:p>
        </p:txBody>
      </p:sp>
      <p:sp>
        <p:nvSpPr>
          <p:cNvPr id="532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5325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0"/>
            <a:ext cx="100806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 idx="4294967295"/>
          </p:nvPr>
        </p:nvSpPr>
        <p:spPr>
          <a:xfrm>
            <a:off x="107504" y="260350"/>
            <a:ext cx="8590409" cy="1143000"/>
          </a:xfrm>
        </p:spPr>
        <p:txBody>
          <a:bodyPr/>
          <a:lstStyle/>
          <a:p>
            <a:pPr eaLnBrk="1" hangingPunct="1"/>
            <a:r>
              <a:rPr lang="en-GB" dirty="0"/>
              <a:t>Values </a:t>
            </a:r>
          </a:p>
        </p:txBody>
      </p:sp>
      <p:sp>
        <p:nvSpPr>
          <p:cNvPr id="51202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GB" sz="2800" dirty="0">
                <a:solidFill>
                  <a:srgbClr val="0000FF"/>
                </a:solidFill>
              </a:rPr>
              <a:t> 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2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2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2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2800" dirty="0">
              <a:solidFill>
                <a:srgbClr val="0000FF"/>
              </a:solidFill>
            </a:endParaRPr>
          </a:p>
        </p:txBody>
      </p:sp>
      <p:sp>
        <p:nvSpPr>
          <p:cNvPr id="51203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51204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0825" y="1341438"/>
            <a:ext cx="8642350" cy="4884737"/>
          </a:xfrm>
          <a:prstGeom prst="rect">
            <a:avLst/>
          </a:prstGeom>
        </p:spPr>
        <p:txBody>
          <a:bodyPr>
            <a:norm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 3" pitchFamily="18" charset="2"/>
              <a:buNone/>
              <a:defRPr/>
            </a:pPr>
            <a:endParaRPr lang="en-GB" sz="2800" dirty="0">
              <a:solidFill>
                <a:srgbClr val="0000FF"/>
              </a:solidFill>
            </a:endParaRPr>
          </a:p>
          <a:p>
            <a:pPr marL="0" indent="0" eaLnBrk="1" hangingPunct="1">
              <a:defRPr/>
            </a:pPr>
            <a:endParaRPr lang="en-GB" sz="2800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712" y="116632"/>
            <a:ext cx="4895850" cy="637599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idx="4294967295"/>
          </p:nvPr>
        </p:nvSpPr>
        <p:spPr>
          <a:xfrm>
            <a:off x="412750" y="476250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/>
              <a:t>Values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00FF"/>
                </a:solidFill>
              </a:rPr>
              <a:t> </a:t>
            </a:r>
            <a:endParaRPr lang="en-GB" sz="2000" dirty="0"/>
          </a:p>
        </p:txBody>
      </p:sp>
      <p:sp>
        <p:nvSpPr>
          <p:cNvPr id="532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5325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002536" cy="506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08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/>
              <a:t>  Curriculum for Excellence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7544" y="1628800"/>
            <a:ext cx="8229600" cy="4389437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>
              <a:buNone/>
            </a:pPr>
            <a:r>
              <a:rPr lang="en-GB" sz="4800" dirty="0">
                <a:solidFill>
                  <a:srgbClr val="0000FF"/>
                </a:solidFill>
                <a:latin typeface="Arial" charset="0"/>
                <a:cs typeface="Arial" charset="0"/>
              </a:rPr>
              <a:t>S1-3 </a:t>
            </a:r>
          </a:p>
          <a:p>
            <a:pPr marL="0" indent="0">
              <a:buNone/>
            </a:pPr>
            <a:r>
              <a:rPr lang="en-GB" sz="4800" dirty="0">
                <a:solidFill>
                  <a:srgbClr val="0000FF"/>
                </a:solidFill>
                <a:latin typeface="Arial" charset="0"/>
                <a:cs typeface="Arial" charset="0"/>
              </a:rPr>
              <a:t>Broad General Education</a:t>
            </a:r>
          </a:p>
          <a:p>
            <a:endParaRPr lang="en-GB" sz="1400" dirty="0">
              <a:solidFill>
                <a:srgbClr val="0000FF"/>
              </a:solidFill>
              <a:latin typeface="Arial" charset="0"/>
              <a:cs typeface="Arial" charset="0"/>
            </a:endParaRPr>
          </a:p>
          <a:p>
            <a:pPr marL="0" indent="0">
              <a:buNone/>
            </a:pPr>
            <a:r>
              <a:rPr lang="en-GB" sz="4800" dirty="0">
                <a:solidFill>
                  <a:srgbClr val="0000FF"/>
                </a:solidFill>
                <a:latin typeface="Arial" charset="0"/>
                <a:cs typeface="Arial" charset="0"/>
              </a:rPr>
              <a:t>S4-6 </a:t>
            </a:r>
          </a:p>
          <a:p>
            <a:pPr marL="0" indent="0">
              <a:buNone/>
            </a:pPr>
            <a:r>
              <a:rPr lang="en-GB" sz="4800" dirty="0">
                <a:solidFill>
                  <a:srgbClr val="0000FF"/>
                </a:solidFill>
                <a:latin typeface="Arial" charset="0"/>
                <a:cs typeface="Arial" charset="0"/>
              </a:rPr>
              <a:t>Senior Phase</a:t>
            </a:r>
          </a:p>
          <a:p>
            <a:pPr marL="742950" lvl="1" indent="-285750" eaLnBrk="1" hangingPunct="1">
              <a:buFont typeface="Wingdings 2" pitchFamily="18" charset="2"/>
              <a:buNone/>
              <a:defRPr/>
            </a:pPr>
            <a:endParaRPr lang="en-GB" sz="1900" dirty="0">
              <a:solidFill>
                <a:srgbClr val="CC0099"/>
              </a:solidFill>
            </a:endParaRPr>
          </a:p>
        </p:txBody>
      </p:sp>
      <p:sp>
        <p:nvSpPr>
          <p:cNvPr id="20483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20484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idx="4294967295"/>
          </p:nvPr>
        </p:nvSpPr>
        <p:spPr>
          <a:xfrm>
            <a:off x="412750" y="476250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/>
              <a:t>Values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00FF"/>
                </a:solidFill>
              </a:rPr>
              <a:t> </a:t>
            </a:r>
            <a:endParaRPr lang="en-GB" sz="2000" dirty="0"/>
          </a:p>
        </p:txBody>
      </p:sp>
      <p:sp>
        <p:nvSpPr>
          <p:cNvPr id="532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5325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2" y="125015"/>
            <a:ext cx="7596188" cy="569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62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 idx="4294967295"/>
          </p:nvPr>
        </p:nvSpPr>
        <p:spPr>
          <a:xfrm>
            <a:off x="412750" y="476250"/>
            <a:ext cx="8229600" cy="936625"/>
          </a:xfrm>
        </p:spPr>
        <p:txBody>
          <a:bodyPr/>
          <a:lstStyle/>
          <a:p>
            <a:pPr eaLnBrk="1" hangingPunct="1"/>
            <a:r>
              <a:rPr lang="en-US" dirty="0"/>
              <a:t>Values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Grove Academy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132856"/>
            <a:ext cx="8229600" cy="4191744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Font typeface="Wingdings 2" pitchFamily="18" charset="2"/>
              <a:buNone/>
              <a:defRPr/>
            </a:pPr>
            <a:r>
              <a:rPr lang="en-GB" sz="22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00FF"/>
                </a:solidFill>
              </a:rPr>
              <a:t> Thank you for listening.</a:t>
            </a: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00FF"/>
                </a:solidFill>
              </a:rPr>
              <a:t>Questions?</a:t>
            </a:r>
          </a:p>
          <a:p>
            <a:pPr marL="457200" lvl="1" indent="0" eaLnBrk="1" hangingPunct="1">
              <a:buNone/>
              <a:defRPr/>
            </a:pPr>
            <a:endParaRPr lang="en-GB" sz="3600" dirty="0">
              <a:solidFill>
                <a:srgbClr val="0000FF"/>
              </a:solidFill>
            </a:endParaRPr>
          </a:p>
          <a:p>
            <a:pPr marL="457200" lvl="1" indent="0" eaLnBrk="1" hangingPunct="1">
              <a:buNone/>
              <a:defRPr/>
            </a:pPr>
            <a:endParaRPr lang="en-GB" sz="3600" dirty="0">
              <a:solidFill>
                <a:srgbClr val="0000FF"/>
              </a:solidFill>
            </a:endParaRP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00FF"/>
                </a:solidFill>
                <a:hlinkClick r:id="rId3"/>
              </a:rPr>
              <a:t>grove@dundeecity.gov.uk</a:t>
            </a:r>
            <a:endParaRPr lang="en-GB" sz="3600" dirty="0">
              <a:solidFill>
                <a:srgbClr val="0000FF"/>
              </a:solidFill>
            </a:endParaRPr>
          </a:p>
          <a:p>
            <a:pPr marL="457200" lvl="1" indent="0" eaLnBrk="1" hangingPunct="1">
              <a:buNone/>
              <a:defRPr/>
            </a:pPr>
            <a:r>
              <a:rPr lang="en-GB" sz="3600" dirty="0">
                <a:solidFill>
                  <a:srgbClr val="0000FF"/>
                </a:solidFill>
                <a:latin typeface="Arial"/>
                <a:cs typeface="Arial"/>
              </a:rPr>
              <a:t>@ghutz1</a:t>
            </a:r>
          </a:p>
          <a:p>
            <a:pPr marL="457200" lvl="1" indent="0" eaLnBrk="1" hangingPunct="1">
              <a:buNone/>
              <a:defRPr/>
            </a:pPr>
            <a:endParaRPr lang="en-GB" sz="3600" dirty="0">
              <a:solidFill>
                <a:srgbClr val="0000FF"/>
              </a:solidFill>
            </a:endParaRPr>
          </a:p>
          <a:p>
            <a:pPr marL="457200" lvl="1" indent="0" eaLnBrk="1" hangingPunct="1">
              <a:buNone/>
              <a:defRPr/>
            </a:pPr>
            <a:endParaRPr lang="en-GB" sz="2000" dirty="0"/>
          </a:p>
        </p:txBody>
      </p:sp>
      <p:sp>
        <p:nvSpPr>
          <p:cNvPr id="5325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5325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419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 idx="4294967295"/>
          </p:nvPr>
        </p:nvSpPr>
        <p:spPr>
          <a:xfrm>
            <a:off x="467544" y="27004"/>
            <a:ext cx="8229600" cy="810344"/>
          </a:xfrm>
        </p:spPr>
        <p:txBody>
          <a:bodyPr/>
          <a:lstStyle/>
          <a:p>
            <a:pPr eaLnBrk="1" hangingPunct="1"/>
            <a:r>
              <a:rPr lang="en-GB" dirty="0"/>
              <a:t>  Curriculum Areas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467544" y="836712"/>
            <a:ext cx="3959671" cy="4967982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GB" sz="2400" b="1" dirty="0">
                <a:solidFill>
                  <a:srgbClr val="CC0099"/>
                </a:solidFill>
              </a:rPr>
              <a:t>Primary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Languages/Literacy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Mathematics/Numeracy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Health and Wellbeing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Sciences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Expressive Arts</a:t>
            </a:r>
            <a:endParaRPr lang="en-GB" sz="2000" dirty="0">
              <a:solidFill>
                <a:srgbClr val="CC0099"/>
              </a:solidFill>
            </a:endParaRPr>
          </a:p>
        </p:txBody>
      </p:sp>
      <p:sp>
        <p:nvSpPr>
          <p:cNvPr id="2253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 dirty="0">
              <a:solidFill>
                <a:srgbClr val="0000FF"/>
              </a:solidFill>
            </a:endParaRPr>
          </a:p>
        </p:txBody>
      </p:sp>
      <p:pic>
        <p:nvPicPr>
          <p:cNvPr id="2253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0" y="764704"/>
            <a:ext cx="3959671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 2" pitchFamily="18" charset="2"/>
              <a:buNone/>
            </a:pPr>
            <a:r>
              <a:rPr lang="en-GB" sz="2400" b="1" dirty="0">
                <a:solidFill>
                  <a:srgbClr val="CC0099"/>
                </a:solidFill>
              </a:rPr>
              <a:t>Secondary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English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Literacy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German/French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Mathematics / Numeracy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Social Education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Tutor Time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HE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PE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Science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Art and Design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Music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Drama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PE</a:t>
            </a:r>
            <a:endParaRPr lang="en-GB" sz="2000" dirty="0">
              <a:solidFill>
                <a:srgbClr val="CC009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GB" dirty="0"/>
              <a:t>  Curriculum Areas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467544" y="1196752"/>
            <a:ext cx="3959671" cy="4679950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GB" sz="2400" b="1" dirty="0">
                <a:solidFill>
                  <a:srgbClr val="CC0099"/>
                </a:solidFill>
              </a:rPr>
              <a:t>Primary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Social Subjects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Technologies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Religious and Moral Education</a:t>
            </a:r>
          </a:p>
        </p:txBody>
      </p:sp>
      <p:sp>
        <p:nvSpPr>
          <p:cNvPr id="2253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22532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572000" y="1196752"/>
            <a:ext cx="3959671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 2" pitchFamily="18" charset="2"/>
              <a:buNone/>
            </a:pPr>
            <a:r>
              <a:rPr lang="en-GB" sz="2400" b="1" dirty="0">
                <a:solidFill>
                  <a:srgbClr val="CC0099"/>
                </a:solidFill>
              </a:rPr>
              <a:t>Secondary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Geography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History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Modern Studies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CDT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HE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Computing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Business Studies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800" dirty="0">
              <a:solidFill>
                <a:srgbClr val="0000FF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 RMPE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726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 idx="4294967295"/>
          </p:nvPr>
        </p:nvSpPr>
        <p:spPr>
          <a:xfrm>
            <a:off x="412750" y="188491"/>
            <a:ext cx="8229600" cy="576362"/>
          </a:xfrm>
        </p:spPr>
        <p:txBody>
          <a:bodyPr/>
          <a:lstStyle/>
          <a:p>
            <a:pPr eaLnBrk="1" hangingPunct="1"/>
            <a:r>
              <a:rPr lang="en-GB" sz="4600" dirty="0"/>
              <a:t>  BGE Curriculum  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827584" y="736228"/>
            <a:ext cx="8229600" cy="5862216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Subject				S1		S2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English and Literacy			4+1		4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German/French			3		3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Mathematics and Numeracy		4+1		4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Science				4		3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Social Subjects			3		3 +1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Computing			1		1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Business Enterprise			1		1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Technical				1		2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HE				2		1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Art and Design			2		1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Music				1   		2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Drama				1		1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Inter-Disciplinary Learning		-		2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PE				2		2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RMPE				1		1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600" dirty="0">
                <a:solidFill>
                  <a:srgbClr val="CC0099"/>
                </a:solidFill>
              </a:rPr>
              <a:t>Social Education			1		1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CC0099"/>
                </a:solidFill>
              </a:rPr>
              <a:t>				</a:t>
            </a:r>
            <a:r>
              <a:rPr lang="en-GB" sz="2000" b="1" dirty="0">
                <a:solidFill>
                  <a:srgbClr val="008000"/>
                </a:solidFill>
              </a:rPr>
              <a:t>33		33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CC0099"/>
              </a:solidFill>
            </a:endParaRPr>
          </a:p>
        </p:txBody>
      </p:sp>
      <p:sp>
        <p:nvSpPr>
          <p:cNvPr id="24579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 dirty="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 dirty="0">
              <a:solidFill>
                <a:srgbClr val="0000FF"/>
              </a:solidFill>
            </a:endParaRPr>
          </a:p>
        </p:txBody>
      </p:sp>
      <p:pic>
        <p:nvPicPr>
          <p:cNvPr id="24580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 idx="4294967295"/>
          </p:nvPr>
        </p:nvSpPr>
        <p:spPr>
          <a:xfrm>
            <a:off x="395288" y="260350"/>
            <a:ext cx="8229600" cy="576362"/>
          </a:xfrm>
        </p:spPr>
        <p:txBody>
          <a:bodyPr/>
          <a:lstStyle/>
          <a:p>
            <a:pPr eaLnBrk="1" hangingPunct="1"/>
            <a:r>
              <a:rPr lang="en-GB" sz="4600" dirty="0"/>
              <a:t>  BGE Curriculum  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4294967295"/>
          </p:nvPr>
        </p:nvSpPr>
        <p:spPr>
          <a:xfrm>
            <a:off x="1128381" y="881336"/>
            <a:ext cx="7704534" cy="5976664"/>
          </a:xfrm>
        </p:spPr>
        <p:txBody>
          <a:bodyPr/>
          <a:lstStyle/>
          <a:p>
            <a:pPr marL="0" indent="0" eaLnBrk="1" hangingPunct="1">
              <a:buFont typeface="Wingdings 2" pitchFamily="18" charset="2"/>
              <a:buNone/>
            </a:pPr>
            <a:r>
              <a:rPr lang="en-GB" sz="2000" dirty="0">
                <a:solidFill>
                  <a:srgbClr val="0000FF"/>
                </a:solidFill>
              </a:rPr>
              <a:t>Subject				S3		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800" dirty="0">
                <a:solidFill>
                  <a:srgbClr val="CC0099"/>
                </a:solidFill>
              </a:rPr>
              <a:t>English				4.5		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800" dirty="0">
                <a:solidFill>
                  <a:srgbClr val="CC0099"/>
                </a:solidFill>
              </a:rPr>
              <a:t>German/French			3		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800" dirty="0">
                <a:solidFill>
                  <a:srgbClr val="CC0099"/>
                </a:solidFill>
              </a:rPr>
              <a:t>Mathematics			4.5</a:t>
            </a:r>
          </a:p>
          <a:p>
            <a:pPr marL="0" indent="0" eaLnBrk="1" hangingPunct="1">
              <a:buNone/>
            </a:pPr>
            <a:r>
              <a:rPr lang="en-GB" sz="1100" dirty="0">
                <a:solidFill>
                  <a:srgbClr val="CC0099"/>
                </a:solidFill>
              </a:rPr>
              <a:t>		</a:t>
            </a:r>
            <a:r>
              <a:rPr lang="en-GB" sz="1800" dirty="0">
                <a:solidFill>
                  <a:srgbClr val="CC0099"/>
                </a:solidFill>
              </a:rPr>
              <a:t>	 </a:t>
            </a:r>
          </a:p>
          <a:p>
            <a:pPr marL="0" indent="0" eaLnBrk="1" hangingPunct="1">
              <a:buNone/>
            </a:pPr>
            <a:r>
              <a:rPr lang="en-GB" sz="1800" dirty="0">
                <a:solidFill>
                  <a:srgbClr val="CC0099"/>
                </a:solidFill>
              </a:rPr>
              <a:t>Any 5 choices from all other 	15</a:t>
            </a:r>
          </a:p>
          <a:p>
            <a:pPr marL="0" indent="0" eaLnBrk="1" hangingPunct="1">
              <a:buNone/>
            </a:pPr>
            <a:r>
              <a:rPr lang="en-GB" sz="1800" dirty="0">
                <a:solidFill>
                  <a:srgbClr val="CC0099"/>
                </a:solidFill>
              </a:rPr>
              <a:t>subjects</a:t>
            </a:r>
          </a:p>
          <a:p>
            <a:pPr marL="0" indent="0" eaLnBrk="1" hangingPunct="1">
              <a:buFont typeface="Wingdings 2" pitchFamily="18" charset="2"/>
              <a:buNone/>
            </a:pPr>
            <a:endParaRPr lang="en-GB" sz="18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800" dirty="0">
                <a:solidFill>
                  <a:srgbClr val="CC0099"/>
                </a:solidFill>
              </a:rPr>
              <a:t>Masterclasses			2</a:t>
            </a:r>
            <a:endParaRPr lang="en-GB" sz="11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800" dirty="0">
                <a:solidFill>
                  <a:srgbClr val="CC0099"/>
                </a:solidFill>
              </a:rPr>
              <a:t>PE				2		 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800" dirty="0">
                <a:solidFill>
                  <a:srgbClr val="CC0099"/>
                </a:solidFill>
              </a:rPr>
              <a:t>RMPE				1		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800" dirty="0">
                <a:solidFill>
                  <a:srgbClr val="CC0099"/>
                </a:solidFill>
              </a:rPr>
              <a:t>Social Education			1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en-GB" sz="1800" dirty="0">
                <a:solidFill>
                  <a:srgbClr val="CC0099"/>
                </a:solidFill>
              </a:rPr>
              <a:t>				</a:t>
            </a:r>
            <a:r>
              <a:rPr lang="en-GB" sz="1800" b="1" dirty="0">
                <a:solidFill>
                  <a:srgbClr val="008000"/>
                </a:solidFill>
              </a:rPr>
              <a:t>33</a:t>
            </a:r>
            <a:r>
              <a:rPr lang="en-GB" sz="1800" dirty="0">
                <a:solidFill>
                  <a:srgbClr val="008000"/>
                </a:solidFill>
              </a:rPr>
              <a:t>	</a:t>
            </a:r>
            <a:r>
              <a:rPr lang="en-GB" sz="2000" dirty="0">
                <a:solidFill>
                  <a:srgbClr val="008000"/>
                </a:solidFill>
              </a:rPr>
              <a:t>	 </a:t>
            </a:r>
            <a:endParaRPr lang="en-GB" sz="20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</a:pPr>
            <a:endParaRPr lang="en-GB" sz="2000" dirty="0">
              <a:solidFill>
                <a:srgbClr val="CC0099"/>
              </a:solidFill>
            </a:endParaRPr>
          </a:p>
        </p:txBody>
      </p:sp>
      <p:sp>
        <p:nvSpPr>
          <p:cNvPr id="24579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24580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367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 idx="4294967295"/>
          </p:nvPr>
        </p:nvSpPr>
        <p:spPr>
          <a:xfrm>
            <a:off x="467544" y="260648"/>
            <a:ext cx="8229600" cy="647477"/>
          </a:xfrm>
        </p:spPr>
        <p:txBody>
          <a:bodyPr/>
          <a:lstStyle/>
          <a:p>
            <a:pPr eaLnBrk="1" hangingPunct="1"/>
            <a:r>
              <a:rPr lang="en-GB" dirty="0"/>
              <a:t> </a:t>
            </a:r>
            <a:r>
              <a:rPr lang="en-US" dirty="0"/>
              <a:t> Senior Phase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908721"/>
            <a:ext cx="8229600" cy="5415880"/>
          </a:xfrm>
        </p:spPr>
        <p:txBody>
          <a:bodyPr>
            <a:normAutofit/>
          </a:bodyPr>
          <a:lstStyle/>
          <a:p>
            <a:r>
              <a:rPr lang="en-GB" sz="22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 </a:t>
            </a:r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Courses in S4</a:t>
            </a:r>
          </a:p>
          <a:p>
            <a:r>
              <a:rPr lang="en-GB" sz="2200" b="1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  <a:cs typeface="Constantia"/>
              </a:rPr>
              <a:t>5 </a:t>
            </a:r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  <a:cs typeface="Constantia"/>
              </a:rPr>
              <a:t>courses in S5</a:t>
            </a:r>
          </a:p>
          <a:p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  <a:cs typeface="Constantia"/>
              </a:rPr>
              <a:t>A meaningful curriculum in S6 (minimum 4 courses)</a:t>
            </a:r>
          </a:p>
          <a:p>
            <a:endParaRPr lang="en-GB" sz="2200" b="1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/>
              <a:cs typeface="Constantia"/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  <a:cs typeface="Constantia"/>
              </a:rPr>
              <a:t>EMPLOYABILITY</a:t>
            </a:r>
            <a:endParaRPr lang="en-GB" sz="3200" b="1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/>
              <a:cs typeface="Constantia"/>
            </a:endParaRPr>
          </a:p>
          <a:p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  <a:cs typeface="Constantia"/>
              </a:rPr>
              <a:t>SQA Courses (Nat 4, Nat 5, Higher, Advanced Higher)</a:t>
            </a:r>
          </a:p>
          <a:p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  <a:cs typeface="Constantia"/>
              </a:rPr>
              <a:t>Apprenticeships Pathways (Plumbing/Electrical/Finance/ Engineering/ Social Care))</a:t>
            </a:r>
          </a:p>
          <a:p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  <a:cs typeface="Constantia"/>
              </a:rPr>
              <a:t>D &amp; A College Link courses</a:t>
            </a:r>
          </a:p>
          <a:p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  <a:cs typeface="Constantia"/>
              </a:rPr>
              <a:t>HNC (Computing) / HND</a:t>
            </a:r>
          </a:p>
          <a:p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  <a:cs typeface="Constantia"/>
              </a:rPr>
              <a:t>Ethical Hacking and Cyber Security  (NPA)</a:t>
            </a:r>
          </a:p>
          <a:p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  <a:cs typeface="Constantia"/>
              </a:rPr>
              <a:t>Life-saving and Fitness Instructor Awards</a:t>
            </a:r>
          </a:p>
          <a:p>
            <a:r>
              <a:rPr lang="en-GB" sz="2200" dirty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/>
                <a:cs typeface="Constantia"/>
              </a:rPr>
              <a:t>Childcare</a:t>
            </a:r>
          </a:p>
          <a:p>
            <a:endParaRPr lang="en-GB" sz="22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/>
              <a:cs typeface="Constantia"/>
            </a:endParaRPr>
          </a:p>
          <a:p>
            <a:pPr marL="0" indent="0">
              <a:buNone/>
            </a:pPr>
            <a:endParaRPr lang="en-GB" sz="2200" b="1" dirty="0">
              <a:solidFill>
                <a:srgbClr val="CC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/>
              <a:cs typeface="Constantia"/>
            </a:endParaRPr>
          </a:p>
          <a:p>
            <a:endParaRPr lang="en-GB" sz="2800" dirty="0">
              <a:solidFill>
                <a:srgbClr val="0000FF"/>
              </a:solidFill>
              <a:latin typeface="Arial" charset="0"/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000" dirty="0">
              <a:solidFill>
                <a:srgbClr val="CC0099"/>
              </a:solidFill>
            </a:endParaRPr>
          </a:p>
          <a:p>
            <a:pPr marL="0" indent="0" eaLnBrk="1" hangingPunct="1">
              <a:buFont typeface="Wingdings 2" pitchFamily="18" charset="2"/>
              <a:buNone/>
              <a:defRPr/>
            </a:pPr>
            <a:endParaRPr lang="en-GB" sz="2200" dirty="0"/>
          </a:p>
        </p:txBody>
      </p:sp>
      <p:sp>
        <p:nvSpPr>
          <p:cNvPr id="30723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30724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13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 idx="4294967295"/>
          </p:nvPr>
        </p:nvSpPr>
        <p:spPr>
          <a:xfrm>
            <a:off x="395536" y="332656"/>
            <a:ext cx="8229600" cy="1224135"/>
          </a:xfrm>
        </p:spPr>
        <p:txBody>
          <a:bodyPr/>
          <a:lstStyle/>
          <a:p>
            <a:pPr eaLnBrk="1" hangingPunct="1"/>
            <a:r>
              <a:rPr lang="en-GB" sz="3600" dirty="0">
                <a:solidFill>
                  <a:srgbClr val="0000FF"/>
                </a:solidFill>
              </a:rPr>
              <a:t>HMIE</a:t>
            </a:r>
            <a:r>
              <a:rPr lang="en-GB" dirty="0">
                <a:solidFill>
                  <a:srgbClr val="CC0099"/>
                </a:solidFill>
              </a:rPr>
              <a:t> </a:t>
            </a:r>
            <a:r>
              <a:rPr lang="en-US" sz="3600" dirty="0">
                <a:solidFill>
                  <a:srgbClr val="CC0099"/>
                </a:solidFill>
              </a:rPr>
              <a:t>National Inspection on Curriculum and Leadership of Learning</a:t>
            </a:r>
            <a:endParaRPr lang="en-GB" sz="3600" dirty="0">
              <a:solidFill>
                <a:srgbClr val="CC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700808"/>
            <a:ext cx="8229600" cy="4752527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GB" sz="2400" dirty="0">
                <a:solidFill>
                  <a:srgbClr val="0000FF"/>
                </a:solidFill>
              </a:rPr>
              <a:t>Curriculum Rationale – Rich document, solid, thoughtful </a:t>
            </a:r>
          </a:p>
          <a:p>
            <a:pPr marL="0" indent="0" eaLnBrk="1" hangingPunct="1">
              <a:buNone/>
              <a:defRPr/>
            </a:pPr>
            <a:r>
              <a:rPr lang="en-GB" sz="2400" dirty="0">
                <a:solidFill>
                  <a:srgbClr val="0000FF"/>
                </a:solidFill>
              </a:rPr>
              <a:t>Consistent thread of skills for learning, life and work shown through school</a:t>
            </a:r>
          </a:p>
          <a:p>
            <a:pPr marL="0" indent="0" eaLnBrk="1" hangingPunct="1">
              <a:buNone/>
              <a:defRPr/>
            </a:pPr>
            <a:r>
              <a:rPr lang="en-GB" sz="2400" dirty="0">
                <a:solidFill>
                  <a:srgbClr val="0000FF"/>
                </a:solidFill>
              </a:rPr>
              <a:t>Ever increasing range of pathways</a:t>
            </a:r>
            <a:br>
              <a:rPr lang="en-GB" sz="2400" dirty="0">
                <a:solidFill>
                  <a:srgbClr val="0000FF"/>
                </a:solidFill>
              </a:rPr>
            </a:br>
            <a:r>
              <a:rPr lang="en-GB" sz="2400" dirty="0">
                <a:solidFill>
                  <a:srgbClr val="0000FF"/>
                </a:solidFill>
              </a:rPr>
              <a:t>Individualised curricula - very positive for those young people </a:t>
            </a:r>
          </a:p>
          <a:p>
            <a:pPr marL="0" indent="0" eaLnBrk="1" hangingPunct="1">
              <a:buNone/>
              <a:defRPr/>
            </a:pPr>
            <a:r>
              <a:rPr lang="en-GB" sz="2400" dirty="0">
                <a:solidFill>
                  <a:srgbClr val="0000FF"/>
                </a:solidFill>
              </a:rPr>
              <a:t>Partnerships are proper and providing something we can’t do in school - working to co-create a Curriculum that creates a range of pathways</a:t>
            </a:r>
            <a:br>
              <a:rPr lang="en-GB" sz="2400" dirty="0">
                <a:solidFill>
                  <a:srgbClr val="0000FF"/>
                </a:solidFill>
              </a:rPr>
            </a:br>
            <a:endParaRPr lang="en-GB" sz="1200" dirty="0">
              <a:solidFill>
                <a:srgbClr val="0000FF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GB" sz="2400" dirty="0">
                <a:solidFill>
                  <a:srgbClr val="0000FF"/>
                </a:solidFill>
              </a:rPr>
              <a:t>There is a clearly understood standard of teaching and learning across the school. </a:t>
            </a:r>
          </a:p>
        </p:txBody>
      </p:sp>
      <p:sp>
        <p:nvSpPr>
          <p:cNvPr id="30723" name="Rectangle 4"/>
          <p:cNvSpPr>
            <a:spLocks noGrp="1"/>
          </p:cNvSpPr>
          <p:nvPr>
            <p:ph type="body" sz="half" idx="4294967295"/>
          </p:nvPr>
        </p:nvSpPr>
        <p:spPr>
          <a:xfrm>
            <a:off x="250825" y="6338888"/>
            <a:ext cx="8553450" cy="51911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Grove Academy</a:t>
            </a:r>
          </a:p>
          <a:p>
            <a:pPr eaLnBrk="1" hangingPunct="1">
              <a:lnSpc>
                <a:spcPct val="90000"/>
              </a:lnSpc>
              <a:buFont typeface="Wingdings 2" pitchFamily="18" charset="2"/>
              <a:buNone/>
            </a:pPr>
            <a:r>
              <a:rPr lang="en-GB" sz="1300">
                <a:solidFill>
                  <a:srgbClr val="0000FF"/>
                </a:solidFill>
              </a:rPr>
              <a:t>Our Values: Honesty, Respect, Responsibility, Fairness, Determination</a:t>
            </a:r>
            <a:endParaRPr lang="en-US" sz="1300">
              <a:solidFill>
                <a:srgbClr val="0000FF"/>
              </a:solidFill>
            </a:endParaRPr>
          </a:p>
        </p:txBody>
      </p:sp>
      <p:pic>
        <p:nvPicPr>
          <p:cNvPr id="30724" name="Picture 1" descr="Description: S:\staff\Department Folders\Computing Studies\Media Files\Grove bad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6083300"/>
            <a:ext cx="746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18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3623</TotalTime>
  <Words>1697</Words>
  <Application>Microsoft Office PowerPoint</Application>
  <PresentationFormat>On-screen Show (4:3)</PresentationFormat>
  <Paragraphs>406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Constantia</vt:lpstr>
      <vt:lpstr>Wingdings 2</vt:lpstr>
      <vt:lpstr>Wingdings 3</vt:lpstr>
      <vt:lpstr>Flow</vt:lpstr>
      <vt:lpstr>PowerPoint Presentation</vt:lpstr>
      <vt:lpstr>PowerPoint Presentation</vt:lpstr>
      <vt:lpstr>  Curriculum for Excellence</vt:lpstr>
      <vt:lpstr>  Curriculum Areas</vt:lpstr>
      <vt:lpstr>  Curriculum Areas</vt:lpstr>
      <vt:lpstr>  BGE Curriculum  </vt:lpstr>
      <vt:lpstr>  BGE Curriculum  </vt:lpstr>
      <vt:lpstr>  Senior Phase</vt:lpstr>
      <vt:lpstr>HMIE National Inspection on Curriculum and Leadership of Learning</vt:lpstr>
      <vt:lpstr>PowerPoint Presentation</vt:lpstr>
      <vt:lpstr>  Important Areas</vt:lpstr>
      <vt:lpstr>  </vt:lpstr>
      <vt:lpstr>    </vt:lpstr>
      <vt:lpstr>  Extra-Curricular Activities</vt:lpstr>
      <vt:lpstr>  Extra-Curricular Activities</vt:lpstr>
      <vt:lpstr>  Trips</vt:lpstr>
      <vt:lpstr>  Foreign Excursions</vt:lpstr>
      <vt:lpstr>  Foreign Excursions</vt:lpstr>
      <vt:lpstr>SQA Results</vt:lpstr>
      <vt:lpstr>SQA Results</vt:lpstr>
      <vt:lpstr>     Leavers’ Destinations Grove Academy  94.65% Dundee    92.29% Scotland    93.36%</vt:lpstr>
      <vt:lpstr>Pupil Achievements</vt:lpstr>
      <vt:lpstr>Pupil Achievements</vt:lpstr>
      <vt:lpstr>Pupil Achievements</vt:lpstr>
      <vt:lpstr>Pupil Achievements</vt:lpstr>
      <vt:lpstr>Values  School Recovery and Improvement</vt:lpstr>
      <vt:lpstr>Vision</vt:lpstr>
      <vt:lpstr>Values </vt:lpstr>
      <vt:lpstr>Values  </vt:lpstr>
      <vt:lpstr>Values  </vt:lpstr>
      <vt:lpstr>Values  Grove Academy</vt:lpstr>
    </vt:vector>
  </TitlesOfParts>
  <Company>Dundee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Grove Academy</dc:title>
  <dc:creator>Hutton, Graham</dc:creator>
  <cp:lastModifiedBy>Michael Charlton</cp:lastModifiedBy>
  <cp:revision>168</cp:revision>
  <dcterms:created xsi:type="dcterms:W3CDTF">2012-11-07T19:43:34Z</dcterms:created>
  <dcterms:modified xsi:type="dcterms:W3CDTF">2021-06-09T08:51:34Z</dcterms:modified>
</cp:coreProperties>
</file>